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4" r:id="rId3"/>
    <p:sldId id="261" r:id="rId4"/>
    <p:sldId id="262" r:id="rId5"/>
    <p:sldId id="257" r:id="rId6"/>
    <p:sldId id="269" r:id="rId7"/>
    <p:sldId id="270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3BFDF-99A0-45CC-83C5-58E85D4A00D9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9257B4-A418-4BBC-986B-D6A2525411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98CD2E-5A58-488B-A1A2-D32D9179B394}" type="slidenum">
              <a:rPr lang="en-IN"/>
              <a:pPr/>
              <a:t>3</a:t>
            </a:fld>
            <a:endParaRPr lang="en-IN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5B455F-BC0C-41EC-97DB-932875F54C11}" type="slidenum">
              <a:rPr lang="en-IN"/>
              <a:pPr/>
              <a:t>4</a:t>
            </a:fld>
            <a:endParaRPr lang="en-IN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D73A-7DA5-4504-8DF3-1143F0DE0ADF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60D0-9EEA-4103-8164-DE973E709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D73A-7DA5-4504-8DF3-1143F0DE0ADF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60D0-9EEA-4103-8164-DE973E709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D73A-7DA5-4504-8DF3-1143F0DE0ADF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60D0-9EEA-4103-8164-DE973E709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D73A-7DA5-4504-8DF3-1143F0DE0ADF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60D0-9EEA-4103-8164-DE973E709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D73A-7DA5-4504-8DF3-1143F0DE0ADF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60D0-9EEA-4103-8164-DE973E709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D73A-7DA5-4504-8DF3-1143F0DE0ADF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60D0-9EEA-4103-8164-DE973E709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D73A-7DA5-4504-8DF3-1143F0DE0ADF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60D0-9EEA-4103-8164-DE973E709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D73A-7DA5-4504-8DF3-1143F0DE0ADF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60D0-9EEA-4103-8164-DE973E709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D73A-7DA5-4504-8DF3-1143F0DE0ADF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60D0-9EEA-4103-8164-DE973E709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D73A-7DA5-4504-8DF3-1143F0DE0ADF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60D0-9EEA-4103-8164-DE973E709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D73A-7DA5-4504-8DF3-1143F0DE0ADF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60D0-9EEA-4103-8164-DE973E709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5D73A-7DA5-4504-8DF3-1143F0DE0ADF}" type="datetimeFigureOut">
              <a:rPr lang="en-US" smtClean="0"/>
              <a:pPr/>
              <a:t>9/27/2021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B60D0-9EEA-4103-8164-DE973E709B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@vnalo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142875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ambria" pitchFamily="18" charset="0"/>
                <a:ea typeface="Cambria" pitchFamily="18" charset="0"/>
              </a:rPr>
              <a:t>Intergovernmental</a:t>
            </a:r>
            <a:r>
              <a:rPr lang="en-US" dirty="0" smtClean="0"/>
              <a:t> Fiscal Relations in Federations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571876"/>
            <a:ext cx="7786742" cy="206692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V N </a:t>
            </a:r>
            <a:r>
              <a:rPr lang="en-US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Alok</a:t>
            </a:r>
            <a:endParaRPr lang="en-US" dirty="0" smtClean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Indian Institute of Public Administration</a:t>
            </a:r>
          </a:p>
          <a:p>
            <a:r>
              <a:rPr lang="en-US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  <a:hlinkClick r:id="rId2"/>
              </a:rPr>
              <a:t>mailto:@</a:t>
            </a:r>
            <a:r>
              <a:rPr lang="en-US" dirty="0" err="1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  <a:hlinkClick r:id="rId2"/>
              </a:rPr>
              <a:t>vnalok</a:t>
            </a:r>
            <a:r>
              <a:rPr lang="en-US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  <a:hlinkClick r:id="rId2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 vnalok@gmail.com</a:t>
            </a:r>
            <a:endParaRPr lang="en-US" dirty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Cambria" pitchFamily="18" charset="0"/>
                <a:ea typeface="Cambria" pitchFamily="18" charset="0"/>
              </a:rPr>
              <a:t>Independent Institution</a:t>
            </a:r>
            <a:endParaRPr lang="en-GB" altLang="en-US" dirty="0" smtClean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00240"/>
            <a:ext cx="8772556" cy="409576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en-US" dirty="0" smtClean="0"/>
              <a:t>Australia: Commonwealth Grants Commission</a:t>
            </a:r>
          </a:p>
          <a:p>
            <a:pPr>
              <a:buFont typeface="Wingdings" pitchFamily="2" charset="2"/>
              <a:buChar char="§"/>
            </a:pPr>
            <a:r>
              <a:rPr lang="en-US" altLang="en-US" dirty="0" smtClean="0"/>
              <a:t>India: Finance Commissions</a:t>
            </a:r>
          </a:p>
          <a:p>
            <a:pPr>
              <a:buFont typeface="Wingdings" pitchFamily="2" charset="2"/>
              <a:buChar char="§"/>
            </a:pPr>
            <a:r>
              <a:rPr lang="en-US" altLang="en-US" dirty="0" smtClean="0"/>
              <a:t>South Africa: Fiscal and Financial Commission</a:t>
            </a:r>
          </a:p>
          <a:p>
            <a:pPr>
              <a:buFont typeface="Wingdings" pitchFamily="2" charset="2"/>
              <a:buChar char="§"/>
            </a:pPr>
            <a:r>
              <a:rPr lang="en-US" altLang="en-US" dirty="0" smtClean="0"/>
              <a:t>Uganda: Local Government Finance Commission</a:t>
            </a:r>
            <a:endParaRPr lang="en-GB" alt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  <a:ea typeface="Cambria" pitchFamily="18" charset="0"/>
              </a:rPr>
              <a:t>Four Pillars of Fiscal Federalism</a:t>
            </a:r>
            <a:endParaRPr lang="en-US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Expenditure assignment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Revenue assignment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Intergovernmental fiscal transfers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Institutions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CA" sz="4000" dirty="0">
                <a:latin typeface="Cambria" pitchFamily="18" charset="0"/>
                <a:ea typeface="Cambria" pitchFamily="18" charset="0"/>
              </a:rPr>
              <a:t>Powers, Responsibilities and Processes</a:t>
            </a:r>
            <a:endParaRPr lang="en-US" sz="40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CA" sz="2400" dirty="0">
                <a:latin typeface="Cambria" pitchFamily="18" charset="0"/>
                <a:ea typeface="Cambria" pitchFamily="18" charset="0"/>
              </a:rPr>
              <a:t>Some common pattern in allocation of powers.</a:t>
            </a:r>
          </a:p>
          <a:p>
            <a:pPr>
              <a:buFont typeface="Wingdings" pitchFamily="2" charset="2"/>
              <a:buChar char="§"/>
            </a:pPr>
            <a:r>
              <a:rPr lang="en-CA" sz="2400" dirty="0">
                <a:latin typeface="Cambria" pitchFamily="18" charset="0"/>
                <a:ea typeface="Cambria" pitchFamily="18" charset="0"/>
              </a:rPr>
              <a:t>federal</a:t>
            </a:r>
          </a:p>
          <a:p>
            <a:pPr lvl="1">
              <a:buFont typeface="Wingdings" pitchFamily="2" charset="2"/>
              <a:buChar char="§"/>
            </a:pPr>
            <a:r>
              <a:rPr lang="en-CA" sz="2000" dirty="0">
                <a:latin typeface="Cambria" pitchFamily="18" charset="0"/>
                <a:ea typeface="Cambria" pitchFamily="18" charset="0"/>
              </a:rPr>
              <a:t>Currency</a:t>
            </a:r>
          </a:p>
          <a:p>
            <a:pPr lvl="1">
              <a:buFont typeface="Wingdings" pitchFamily="2" charset="2"/>
              <a:buChar char="§"/>
            </a:pPr>
            <a:r>
              <a:rPr lang="en-CA" sz="2000" dirty="0">
                <a:latin typeface="Cambria" pitchFamily="18" charset="0"/>
                <a:ea typeface="Cambria" pitchFamily="18" charset="0"/>
              </a:rPr>
              <a:t>Defence</a:t>
            </a:r>
          </a:p>
          <a:p>
            <a:pPr lvl="1">
              <a:buFont typeface="Wingdings" pitchFamily="2" charset="2"/>
              <a:buChar char="§"/>
            </a:pPr>
            <a:r>
              <a:rPr lang="en-CA" sz="2000" dirty="0">
                <a:latin typeface="Cambria" pitchFamily="18" charset="0"/>
                <a:ea typeface="Cambria" pitchFamily="18" charset="0"/>
              </a:rPr>
              <a:t>External Affairs</a:t>
            </a:r>
          </a:p>
          <a:p>
            <a:pPr lvl="1">
              <a:buFont typeface="Wingdings" pitchFamily="2" charset="2"/>
              <a:buChar char="§"/>
            </a:pPr>
            <a:r>
              <a:rPr lang="en-CA" sz="2000" dirty="0">
                <a:latin typeface="Cambria" pitchFamily="18" charset="0"/>
                <a:ea typeface="Cambria" pitchFamily="18" charset="0"/>
              </a:rPr>
              <a:t>External trade </a:t>
            </a:r>
          </a:p>
          <a:p>
            <a:pPr lvl="1">
              <a:buFont typeface="Wingdings" pitchFamily="2" charset="2"/>
              <a:buChar char="§"/>
            </a:pPr>
            <a:r>
              <a:rPr lang="en-CA" sz="2000" dirty="0">
                <a:latin typeface="Cambria" pitchFamily="18" charset="0"/>
                <a:ea typeface="Cambria" pitchFamily="18" charset="0"/>
              </a:rPr>
              <a:t>Inter-state trade</a:t>
            </a:r>
          </a:p>
          <a:p>
            <a:pPr lvl="1">
              <a:buFont typeface="Wingdings" pitchFamily="2" charset="2"/>
              <a:buChar char="§"/>
            </a:pPr>
            <a:r>
              <a:rPr lang="en-CA" sz="2000" dirty="0">
                <a:latin typeface="Cambria" pitchFamily="18" charset="0"/>
                <a:ea typeface="Cambria" pitchFamily="18" charset="0"/>
              </a:rPr>
              <a:t>Major infrastructure- National Highway, Airport, Rail etc</a:t>
            </a:r>
          </a:p>
          <a:p>
            <a:pPr lvl="1">
              <a:buFont typeface="Wingdings" pitchFamily="2" charset="2"/>
              <a:buChar char="§"/>
            </a:pPr>
            <a:r>
              <a:rPr lang="en-CA" sz="2000" dirty="0">
                <a:latin typeface="Cambria" pitchFamily="18" charset="0"/>
                <a:ea typeface="Cambria" pitchFamily="18" charset="0"/>
              </a:rPr>
              <a:t>Customs/excise taxes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  <a:p>
            <a:pPr lvl="1"/>
            <a:endParaRPr lang="en-CA" sz="2000" dirty="0"/>
          </a:p>
          <a:p>
            <a:endParaRPr lang="en-CA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CA" sz="4000" dirty="0">
                <a:latin typeface="Cambria" pitchFamily="18" charset="0"/>
                <a:ea typeface="Cambria" pitchFamily="18" charset="0"/>
              </a:rPr>
              <a:t>Powers, Responsibilities and Processes</a:t>
            </a:r>
            <a:endParaRPr lang="en-US" sz="40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3784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CA" sz="2400" dirty="0">
                <a:latin typeface="Cambria" pitchFamily="18" charset="0"/>
                <a:ea typeface="Cambria" pitchFamily="18" charset="0"/>
              </a:rPr>
              <a:t>Regional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CA" sz="2000" dirty="0">
                <a:latin typeface="Cambria" pitchFamily="18" charset="0"/>
                <a:ea typeface="Cambria" pitchFamily="18" charset="0"/>
              </a:rPr>
              <a:t>Public order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CA" sz="2000" dirty="0">
                <a:latin typeface="Cambria" pitchFamily="18" charset="0"/>
                <a:ea typeface="Cambria" pitchFamily="18" charset="0"/>
              </a:rPr>
              <a:t>Primary &amp; Secondary education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CA" sz="2000" dirty="0">
                <a:latin typeface="Cambria" pitchFamily="18" charset="0"/>
                <a:ea typeface="Cambria" pitchFamily="18" charset="0"/>
              </a:rPr>
              <a:t>Public health (sometimes concurrent)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CA" sz="2000" dirty="0">
                <a:latin typeface="Cambria" pitchFamily="18" charset="0"/>
                <a:ea typeface="Cambria" pitchFamily="18" charset="0"/>
              </a:rPr>
              <a:t>Water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CA" sz="2000" dirty="0">
                <a:latin typeface="Cambria" pitchFamily="18" charset="0"/>
                <a:ea typeface="Cambria" pitchFamily="18" charset="0"/>
              </a:rPr>
              <a:t>Electricity supply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CA" sz="2000" dirty="0">
                <a:latin typeface="Cambria" pitchFamily="18" charset="0"/>
                <a:ea typeface="Cambria" pitchFamily="18" charset="0"/>
              </a:rPr>
              <a:t>Municipal affairs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CA" sz="2400" dirty="0">
                <a:latin typeface="Cambria" pitchFamily="18" charset="0"/>
                <a:ea typeface="Cambria" pitchFamily="18" charset="0"/>
              </a:rPr>
              <a:t>Usually Concurrent or Joint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CA" sz="2000" dirty="0">
                <a:latin typeface="Cambria" pitchFamily="18" charset="0"/>
                <a:ea typeface="Cambria" pitchFamily="18" charset="0"/>
              </a:rPr>
              <a:t>Environment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CA" sz="2000" dirty="0">
                <a:latin typeface="Cambria" pitchFamily="18" charset="0"/>
                <a:ea typeface="Cambria" pitchFamily="18" charset="0"/>
              </a:rPr>
              <a:t>Courts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CA" sz="2000" dirty="0">
                <a:latin typeface="Cambria" pitchFamily="18" charset="0"/>
                <a:ea typeface="Cambria" pitchFamily="18" charset="0"/>
              </a:rPr>
              <a:t>Police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CA" sz="2000" dirty="0">
                <a:latin typeface="Cambria" pitchFamily="18" charset="0"/>
                <a:ea typeface="Cambria" pitchFamily="18" charset="0"/>
              </a:rPr>
              <a:t>Corporate and personal taxes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</a:pPr>
            <a:r>
              <a:rPr lang="en-CA" sz="2400" dirty="0">
                <a:latin typeface="Cambria" pitchFamily="18" charset="0"/>
                <a:ea typeface="Cambria" pitchFamily="18" charset="0"/>
              </a:rPr>
              <a:t>No Clear Pattern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CA" sz="2000" dirty="0">
                <a:latin typeface="Cambria" pitchFamily="18" charset="0"/>
                <a:ea typeface="Cambria" pitchFamily="18" charset="0"/>
              </a:rPr>
              <a:t>Mineral resources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CA" sz="2000" dirty="0">
                <a:latin typeface="Cambria" pitchFamily="18" charset="0"/>
                <a:ea typeface="Cambria" pitchFamily="18" charset="0"/>
              </a:rPr>
              <a:t>Agriculture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§"/>
            </a:pPr>
            <a:r>
              <a:rPr lang="en-CA" sz="2000" dirty="0">
                <a:latin typeface="Cambria" pitchFamily="18" charset="0"/>
                <a:ea typeface="Cambria" pitchFamily="18" charset="0"/>
              </a:rPr>
              <a:t>Criminal law</a:t>
            </a:r>
            <a:endParaRPr lang="en-US" sz="2000" dirty="0">
              <a:latin typeface="Cambria" pitchFamily="18" charset="0"/>
              <a:ea typeface="Cambria" pitchFamily="18" charset="0"/>
            </a:endParaRPr>
          </a:p>
          <a:p>
            <a:pPr>
              <a:lnSpc>
                <a:spcPct val="8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Goals of Intergovernmental Fiscal transfers</a:t>
            </a:r>
            <a:endParaRPr lang="en-GB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35480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Correcting vertical fiscal imbalance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Bridging horizontal fiscal imbalance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Setting national minimum standard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Influencing local priorities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Dealing with infrastructure deficiencies</a:t>
            </a:r>
            <a:endParaRPr lang="en-GB" sz="2800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>
                <a:latin typeface="Cambria" pitchFamily="18" charset="0"/>
                <a:ea typeface="Cambria" pitchFamily="18" charset="0"/>
              </a:rPr>
              <a:t>Institutional Arrangements:</a:t>
            </a:r>
            <a:br>
              <a:rPr lang="en-US" altLang="en-US" dirty="0" smtClean="0">
                <a:latin typeface="Cambria" pitchFamily="18" charset="0"/>
                <a:ea typeface="Cambria" pitchFamily="18" charset="0"/>
              </a:rPr>
            </a:br>
            <a:r>
              <a:rPr lang="en-US" altLang="en-US" dirty="0" smtClean="0">
                <a:latin typeface="Cambria" pitchFamily="18" charset="0"/>
                <a:ea typeface="Cambria" pitchFamily="18" charset="0"/>
              </a:rPr>
              <a:t>Four models</a:t>
            </a:r>
            <a:endParaRPr lang="en-GB" altLang="en-US" dirty="0" smtClean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6925"/>
            <a:ext cx="8229600" cy="4059238"/>
          </a:xfrm>
        </p:spPr>
        <p:txBody>
          <a:bodyPr/>
          <a:lstStyle/>
          <a:p>
            <a:pPr marL="609600" indent="-609600">
              <a:buFontTx/>
              <a:buAutoNum type="alphaLcParenR"/>
            </a:pPr>
            <a:r>
              <a:rPr lang="en-US" altLang="en-US" dirty="0" smtClean="0">
                <a:latin typeface="Cambria" pitchFamily="18" charset="0"/>
                <a:ea typeface="Cambria" pitchFamily="18" charset="0"/>
              </a:rPr>
              <a:t>National Government Agency Model</a:t>
            </a:r>
          </a:p>
          <a:p>
            <a:pPr marL="609600" indent="-609600">
              <a:buFontTx/>
              <a:buAutoNum type="alphaLcParenR"/>
            </a:pPr>
            <a:r>
              <a:rPr lang="en-US" altLang="en-US" dirty="0" smtClean="0">
                <a:latin typeface="Cambria" pitchFamily="18" charset="0"/>
                <a:ea typeface="Cambria" pitchFamily="18" charset="0"/>
              </a:rPr>
              <a:t>National Legislature</a:t>
            </a:r>
          </a:p>
          <a:p>
            <a:pPr marL="609600" indent="-609600">
              <a:buFontTx/>
              <a:buAutoNum type="alphaLcParenR"/>
            </a:pPr>
            <a:r>
              <a:rPr lang="en-US" altLang="en-US" dirty="0" smtClean="0">
                <a:latin typeface="Cambria" pitchFamily="18" charset="0"/>
                <a:ea typeface="Cambria" pitchFamily="18" charset="0"/>
              </a:rPr>
              <a:t>Intergovernmental Forums</a:t>
            </a:r>
          </a:p>
          <a:p>
            <a:pPr marL="609600" indent="-609600">
              <a:buFontTx/>
              <a:buAutoNum type="alphaLcParenR"/>
            </a:pPr>
            <a:r>
              <a:rPr lang="en-US" altLang="en-US" dirty="0" smtClean="0">
                <a:latin typeface="Cambria" pitchFamily="18" charset="0"/>
                <a:ea typeface="Cambria" pitchFamily="18" charset="0"/>
              </a:rPr>
              <a:t>Independent Agency</a:t>
            </a:r>
            <a:endParaRPr lang="en-GB" altLang="en-US" dirty="0" smtClean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/>
          </a:bodyPr>
          <a:lstStyle/>
          <a:p>
            <a:r>
              <a:rPr lang="en-US" altLang="en-US" sz="4000" dirty="0" smtClean="0">
                <a:latin typeface="Cambria" pitchFamily="18" charset="0"/>
                <a:ea typeface="Cambria" pitchFamily="18" charset="0"/>
              </a:rPr>
              <a:t>National Government Agency Model</a:t>
            </a:r>
            <a:endParaRPr lang="en-GB" altLang="en-US" sz="4000" dirty="0" smtClean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86800" cy="40052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sz="2800" u="sng" dirty="0" smtClean="0"/>
              <a:t>Ministry of Finance</a:t>
            </a:r>
            <a:r>
              <a:rPr lang="en-US" altLang="en-US" sz="2800" dirty="0" smtClean="0"/>
              <a:t>- China, Italy, Kazakhstan, Netherlands (with Home), Poland, Switzerland, Ukraine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sz="2800" u="sng" dirty="0" smtClean="0"/>
              <a:t>Ministry of Home/Interior</a:t>
            </a:r>
            <a:r>
              <a:rPr lang="en-US" altLang="en-US" sz="2800" dirty="0" smtClean="0"/>
              <a:t> – Italy, Netherlands (with Finance), Philippines (with Home and Local), South Korea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sz="2800" u="sng" dirty="0" smtClean="0"/>
              <a:t>Ministry of Local Government</a:t>
            </a:r>
            <a:r>
              <a:rPr lang="en-US" altLang="en-US" sz="2800" dirty="0" smtClean="0"/>
              <a:t> – Ghana (with Rural Development), Zambia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sz="2800" u="sng" dirty="0" smtClean="0"/>
              <a:t>Planning Commission</a:t>
            </a:r>
            <a:r>
              <a:rPr lang="en-US" altLang="en-US" sz="2800" dirty="0" smtClean="0"/>
              <a:t> – India (for plan grants in the past)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sz="2800" u="sng" dirty="0" smtClean="0"/>
              <a:t>Ministry of Public Administration</a:t>
            </a:r>
            <a:r>
              <a:rPr lang="en-US" altLang="en-US" sz="2800" dirty="0" smtClean="0"/>
              <a:t> – Japan (with Finance) </a:t>
            </a:r>
            <a:endParaRPr lang="en-GB" altLang="en-US" sz="2800" dirty="0" smtClean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Cambria" pitchFamily="18" charset="0"/>
                <a:ea typeface="Cambria" pitchFamily="18" charset="0"/>
              </a:rPr>
              <a:t>National Legislature</a:t>
            </a:r>
            <a:endParaRPr lang="en-GB" altLang="en-US" dirty="0" smtClean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en-US" dirty="0" smtClean="0"/>
              <a:t>Brazil- Senate</a:t>
            </a:r>
          </a:p>
          <a:p>
            <a:pPr>
              <a:buNone/>
            </a:pPr>
            <a:r>
              <a:rPr lang="en-US" altLang="en-US" dirty="0" smtClean="0"/>
              <a:t>   </a:t>
            </a:r>
            <a:r>
              <a:rPr lang="en-US" altLang="en-US" i="1" dirty="0" smtClean="0"/>
              <a:t>The 1988 Constitution specifies the pool and broad criteria for revenue sharing transfers and the upper house of national parliament decides the formula and monitoring compliance.</a:t>
            </a:r>
            <a:endParaRPr lang="en-GB" altLang="en-US" i="1" dirty="0" smtClean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altLang="en-US" dirty="0" smtClean="0"/>
              <a:t>Intergovernmental forums </a:t>
            </a:r>
            <a:endParaRPr lang="en-GB" altLang="en-US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00174"/>
            <a:ext cx="8229600" cy="4625989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dirty="0" smtClean="0"/>
              <a:t>Canada: Fiscal Arrangements Committee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dirty="0" smtClean="0"/>
              <a:t>Germany: Stability Council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dirty="0" smtClean="0"/>
              <a:t>Nigeria: Revenue Mobilization, Allocation and Fiscal Commission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dirty="0" smtClean="0"/>
              <a:t>Pakistan: National Finance Commission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altLang="en-US" dirty="0" smtClean="0"/>
              <a:t>Sudan: Fiscal and Financial Allocation and Monitoring Commission</a:t>
            </a:r>
            <a:endParaRPr lang="en-GB" altLang="en-US" dirty="0" smtClean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311</Words>
  <Application>Microsoft Office PowerPoint</Application>
  <PresentationFormat>On-screen Show (4:3)</PresentationFormat>
  <Paragraphs>69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Intergovernmental Fiscal Relations in Federations</vt:lpstr>
      <vt:lpstr>Four Pillars of Fiscal Federalism</vt:lpstr>
      <vt:lpstr>Powers, Responsibilities and Processes</vt:lpstr>
      <vt:lpstr>Powers, Responsibilities and Processes</vt:lpstr>
      <vt:lpstr>Goals of Intergovernmental Fiscal transfers</vt:lpstr>
      <vt:lpstr>Institutional Arrangements: Four models</vt:lpstr>
      <vt:lpstr>National Government Agency Model</vt:lpstr>
      <vt:lpstr>National Legislature</vt:lpstr>
      <vt:lpstr>Intergovernmental forums </vt:lpstr>
      <vt:lpstr>Independent Institution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Intergovernmental Fiscal Relations in Federations</dc:title>
  <dc:creator>VN Alok</dc:creator>
  <cp:lastModifiedBy>A.k Nath</cp:lastModifiedBy>
  <cp:revision>6</cp:revision>
  <dcterms:created xsi:type="dcterms:W3CDTF">2020-06-07T05:16:08Z</dcterms:created>
  <dcterms:modified xsi:type="dcterms:W3CDTF">2021-09-27T05:35:04Z</dcterms:modified>
</cp:coreProperties>
</file>