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74" r:id="rId4"/>
    <p:sldId id="284" r:id="rId5"/>
    <p:sldId id="276" r:id="rId6"/>
    <p:sldId id="288" r:id="rId7"/>
    <p:sldId id="283" r:id="rId8"/>
    <p:sldId id="285" r:id="rId9"/>
    <p:sldId id="277" r:id="rId10"/>
    <p:sldId id="293" r:id="rId11"/>
    <p:sldId id="294" r:id="rId12"/>
    <p:sldId id="278" r:id="rId13"/>
    <p:sldId id="279" r:id="rId14"/>
    <p:sldId id="286" r:id="rId15"/>
    <p:sldId id="280" r:id="rId16"/>
    <p:sldId id="287" r:id="rId17"/>
    <p:sldId id="291" r:id="rId18"/>
    <p:sldId id="292" r:id="rId19"/>
    <p:sldId id="289" r:id="rId20"/>
    <p:sldId id="290" r:id="rId21"/>
    <p:sldId id="272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38" y="14273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353" y="1824889"/>
            <a:ext cx="6400800" cy="733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4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45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571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1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50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4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83"/>
            <a:ext cx="7772400" cy="764118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957"/>
            <a:ext cx="7772400" cy="61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46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7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69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68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325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577C-36B9-A749-96AC-1A7E3C40902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A3C7-8D46-DB42-89CB-992E9276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3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associates.com/publications/articles/Broken-links-Why-analytics-investments-have-yet-to-pay-off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elawareconsulting.com/delawareblog/2014/01/predictive-analytics-more-than-just-a-buz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-eye-network.com/blogs/eckerson/assets_c/2011/03/BI%20Market%20Evolution-thumb-820x606-253-thumb-820x606-254-256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eakingdata.blogspot.com/2011/05/data-quality-standard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: Business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Systems Development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7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Klipfolio</a:t>
            </a:r>
            <a:r>
              <a:rPr lang="en-US" dirty="0" smtClean="0"/>
              <a:t> - sample of a marketing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060"/>
            <a:ext cx="8229600" cy="4226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5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FitBit</a:t>
            </a:r>
            <a:r>
              <a:rPr lang="en-US" dirty="0" smtClean="0"/>
              <a:t> – Health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580" y="1201366"/>
            <a:ext cx="7062190" cy="5215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Analytics</a:t>
            </a:r>
          </a:p>
          <a:p>
            <a:r>
              <a:rPr lang="en-US" dirty="0" smtClean="0"/>
              <a:t>Human Capital Productivity Analysis</a:t>
            </a:r>
          </a:p>
          <a:p>
            <a:r>
              <a:rPr lang="en-US" dirty="0" smtClean="0"/>
              <a:t>Business Productivity Analytics</a:t>
            </a:r>
          </a:p>
          <a:p>
            <a:r>
              <a:rPr lang="en-US" dirty="0" smtClean="0"/>
              <a:t>Sales Channel Analytics</a:t>
            </a:r>
          </a:p>
          <a:p>
            <a:r>
              <a:rPr lang="en-US" dirty="0" smtClean="0"/>
              <a:t>Supply Chain Analytics</a:t>
            </a:r>
          </a:p>
          <a:p>
            <a:r>
              <a:rPr lang="en-US" dirty="0" smtClean="0"/>
              <a:t>Behavior Analytics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10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70% of senior executives report that analytics will be important for competitive advantage.  Only 2% feel that they’ve achieved competitive advantage. (</a:t>
            </a:r>
            <a:r>
              <a:rPr lang="en-US" dirty="0" err="1" smtClean="0">
                <a:hlinkClick r:id="rId2"/>
              </a:rPr>
              <a:t>zassociates</a:t>
            </a:r>
            <a:r>
              <a:rPr lang="en-US" dirty="0" smtClean="0">
                <a:hlinkClick r:id="rId2"/>
              </a:rPr>
              <a:t> report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70-80% of BI projects fail because of poor communication and not understanding what to ask. (Goodwin, 2010)</a:t>
            </a:r>
          </a:p>
          <a:p>
            <a:r>
              <a:rPr lang="en-US" dirty="0" smtClean="0"/>
              <a:t>60-70% of BI projects fail because of technology, culture and lack of infrastructure (</a:t>
            </a:r>
            <a:r>
              <a:rPr lang="en-US" dirty="0" err="1" smtClean="0"/>
              <a:t>Lapu</a:t>
            </a:r>
            <a:r>
              <a:rPr lang="en-US" dirty="0" smtClean="0"/>
              <a:t>, 2007)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BI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201401_PredictiveAnalytics_Evolution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740"/>
            <a:ext cx="7723762" cy="4083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6774" y="6023037"/>
            <a:ext cx="28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Delaware Consulting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0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BI (contd.)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-eye-network.com/blogs/eckerson/assets_c/2011/03/BI Market Evolution-thumb-820x606-253-thumb-820x606-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3" y="1277802"/>
            <a:ext cx="6124468" cy="4526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08725"/>
            <a:ext cx="277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b-eye-network.com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84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 of data </a:t>
            </a:r>
            <a:br>
              <a:rPr lang="en-US" dirty="0" smtClean="0"/>
            </a:br>
            <a:r>
              <a:rPr lang="en-US" dirty="0" smtClean="0"/>
              <a:t>from multiple </a:t>
            </a:r>
            <a:br>
              <a:rPr lang="en-US" dirty="0" smtClean="0"/>
            </a:br>
            <a:r>
              <a:rPr lang="en-US" dirty="0" smtClean="0"/>
              <a:t>sources (internal </a:t>
            </a:r>
            <a:br>
              <a:rPr lang="en-US" dirty="0" smtClean="0"/>
            </a:br>
            <a:r>
              <a:rPr lang="en-US" dirty="0" smtClean="0"/>
              <a:t>and external)</a:t>
            </a:r>
          </a:p>
          <a:p>
            <a:r>
              <a:rPr lang="en-US" dirty="0" smtClean="0"/>
              <a:t>Summary, historical and raw data from operations.</a:t>
            </a:r>
          </a:p>
          <a:p>
            <a:r>
              <a:rPr lang="en-US" dirty="0" smtClean="0"/>
              <a:t>Data “cleaning” before use.</a:t>
            </a:r>
          </a:p>
          <a:p>
            <a:r>
              <a:rPr lang="en-US" dirty="0" smtClean="0"/>
              <a:t>Stored independently from </a:t>
            </a:r>
            <a:br>
              <a:rPr lang="en-US" dirty="0" smtClean="0"/>
            </a:br>
            <a:r>
              <a:rPr lang="en-US" dirty="0" smtClean="0"/>
              <a:t>operational data.</a:t>
            </a:r>
          </a:p>
          <a:p>
            <a:r>
              <a:rPr lang="en-US" dirty="0" smtClean="0"/>
              <a:t>Broken down into </a:t>
            </a:r>
            <a:r>
              <a:rPr lang="en-US" dirty="0" err="1" smtClean="0"/>
              <a:t>DataMarts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30" y="1135536"/>
            <a:ext cx="4704370" cy="2412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7528" y="3268494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Chapter 4 of ISBB Text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195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Tasks of Data Mining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– Categorizing data into actionable groups. (ex. loan applicants)</a:t>
            </a:r>
          </a:p>
          <a:p>
            <a:r>
              <a:rPr lang="en-US" dirty="0" smtClean="0"/>
              <a:t>Estimation – Response rates, probabilities of responses.</a:t>
            </a:r>
          </a:p>
          <a:p>
            <a:r>
              <a:rPr lang="en-US" dirty="0" smtClean="0"/>
              <a:t>Prediction – Predicting customer behavior.</a:t>
            </a:r>
          </a:p>
          <a:p>
            <a:r>
              <a:rPr lang="en-US" dirty="0" smtClean="0"/>
              <a:t>Affinity Grouping – What items or services are customers likely to purchase together?</a:t>
            </a:r>
          </a:p>
          <a:p>
            <a:r>
              <a:rPr lang="en-US" dirty="0" smtClean="0"/>
              <a:t>Description – Finding interesting patterns.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61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Basket Analysis</a:t>
            </a:r>
          </a:p>
          <a:p>
            <a:r>
              <a:rPr lang="en-US" dirty="0" smtClean="0"/>
              <a:t>Cluster Analysis</a:t>
            </a:r>
          </a:p>
          <a:p>
            <a:r>
              <a:rPr lang="en-US" dirty="0" smtClean="0"/>
              <a:t>Decision Trees and Rule Induction</a:t>
            </a:r>
          </a:p>
          <a:p>
            <a:r>
              <a:rPr lang="en-US" dirty="0" smtClean="0"/>
              <a:t>Neural 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39338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Basket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patterns or sequences in the way that people purchase products and services.</a:t>
            </a:r>
          </a:p>
          <a:p>
            <a:r>
              <a:rPr lang="en-US" dirty="0" smtClean="0"/>
              <a:t>Walmart Analytics</a:t>
            </a:r>
          </a:p>
          <a:p>
            <a:pPr lvl="1"/>
            <a:r>
              <a:rPr lang="en-US" dirty="0" smtClean="0"/>
              <a:t>Obvious: People who buy Gin also buy tonic.</a:t>
            </a:r>
          </a:p>
          <a:p>
            <a:pPr lvl="1"/>
            <a:r>
              <a:rPr lang="en-US" dirty="0" smtClean="0"/>
              <a:t>Non-obvious: Men who bought diapers would also purchase beer.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</a:t>
            </a:r>
            <a:r>
              <a:rPr lang="en-US" dirty="0" smtClean="0"/>
              <a:t>Analytics, BI, Big Data, Data Mining - What’s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Business Analytics – Tools to explore past data to gain insight into future business decisions.</a:t>
            </a:r>
          </a:p>
          <a:p>
            <a:r>
              <a:rPr lang="en-US" dirty="0" smtClean="0"/>
              <a:t>BI – Tools and techniques to turn data into meaningful information.</a:t>
            </a:r>
          </a:p>
          <a:p>
            <a:r>
              <a:rPr lang="en-US" dirty="0" smtClean="0"/>
              <a:t>Big Data –data sets </a:t>
            </a:r>
            <a:r>
              <a:rPr lang="en-US" dirty="0"/>
              <a:t>that are so large or complex that traditional data processing applications are inadequate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Mining - Tools for discovering </a:t>
            </a:r>
            <a:br>
              <a:rPr lang="en-US" dirty="0" smtClean="0"/>
            </a:br>
            <a:r>
              <a:rPr lang="en-US" dirty="0" smtClean="0"/>
              <a:t>patterns in large data sets.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data into like clusters based on specific attributes.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Crime map clusters to better deploy police.</a:t>
            </a:r>
          </a:p>
          <a:p>
            <a:pPr lvl="1"/>
            <a:r>
              <a:rPr lang="en-US" dirty="0" smtClean="0"/>
              <a:t>Where to build a cellular tower.</a:t>
            </a:r>
          </a:p>
          <a:p>
            <a:pPr lvl="1"/>
            <a:r>
              <a:rPr lang="en-US" dirty="0" smtClean="0"/>
              <a:t>Outbreaks of </a:t>
            </a:r>
            <a:r>
              <a:rPr lang="en-US" dirty="0" err="1" smtClean="0"/>
              <a:t>Zika</a:t>
            </a:r>
            <a:r>
              <a:rPr lang="en-US" dirty="0" smtClean="0"/>
              <a:t> virus.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853"/>
          </a:xfrm>
        </p:spPr>
        <p:txBody>
          <a:bodyPr>
            <a:normAutofit/>
          </a:bodyPr>
          <a:lstStyle/>
          <a:p>
            <a:r>
              <a:rPr lang="en-US" dirty="0" smtClean="0"/>
              <a:t>Explained BI</a:t>
            </a:r>
            <a:r>
              <a:rPr lang="en-US" dirty="0"/>
              <a:t>, Analytics, Data Marts and Big Data.</a:t>
            </a:r>
          </a:p>
          <a:p>
            <a:r>
              <a:rPr lang="en-US" dirty="0" smtClean="0"/>
              <a:t>Defined </a:t>
            </a:r>
            <a:r>
              <a:rPr lang="en-US" dirty="0"/>
              <a:t>the characteristics of data for good decision making.</a:t>
            </a:r>
          </a:p>
          <a:p>
            <a:r>
              <a:rPr lang="en-US" dirty="0" smtClean="0"/>
              <a:t>Described data mining in detail.</a:t>
            </a:r>
          </a:p>
          <a:p>
            <a:r>
              <a:rPr lang="en-US" dirty="0" smtClean="0"/>
              <a:t>Explained and </a:t>
            </a:r>
            <a:r>
              <a:rPr lang="en-US" smtClean="0"/>
              <a:t>gave examples of</a:t>
            </a:r>
            <a:br>
              <a:rPr lang="en-US" smtClean="0"/>
            </a:br>
            <a:r>
              <a:rPr lang="en-US" smtClean="0"/>
              <a:t>market </a:t>
            </a:r>
            <a:r>
              <a:rPr lang="en-US" dirty="0"/>
              <a:t>basket </a:t>
            </a:r>
            <a:r>
              <a:rPr lang="en-US"/>
              <a:t>and </a:t>
            </a:r>
            <a:r>
              <a:rPr lang="en-US" smtClean="0"/>
              <a:t>cluster </a:t>
            </a:r>
            <a:r>
              <a:rPr lang="en-US" dirty="0"/>
              <a:t>analysis.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79" y="342957"/>
            <a:ext cx="868755" cy="777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04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Businesses Need Support for</a:t>
            </a:r>
            <a:br>
              <a:rPr lang="en-US" dirty="0" smtClean="0"/>
            </a:br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 economics</a:t>
            </a:r>
          </a:p>
          <a:p>
            <a:r>
              <a:rPr lang="en-US" dirty="0" smtClean="0"/>
              <a:t>Rapidly changing environments</a:t>
            </a:r>
          </a:p>
          <a:p>
            <a:r>
              <a:rPr lang="en-US" dirty="0" smtClean="0"/>
              <a:t>Global competition</a:t>
            </a:r>
          </a:p>
          <a:p>
            <a:r>
              <a:rPr lang="en-US" dirty="0" smtClean="0"/>
              <a:t>Demanding customers</a:t>
            </a:r>
          </a:p>
          <a:p>
            <a:endParaRPr lang="en-US" dirty="0"/>
          </a:p>
          <a:p>
            <a:r>
              <a:rPr lang="en-US" dirty="0" smtClean="0"/>
              <a:t>Taking advantage of information acquired by companies is a Critical Success Factor.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0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Data for Good Decision Making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haracteristics of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6" y="1436282"/>
            <a:ext cx="6974800" cy="523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4489" y="6508123"/>
            <a:ext cx="263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>
                <a:hlinkClick r:id="rId3"/>
              </a:rPr>
              <a:t>speakingdata</a:t>
            </a:r>
            <a:r>
              <a:rPr lang="en-US" dirty="0" smtClean="0">
                <a:hlinkClick r:id="rId3"/>
              </a:rPr>
              <a:t> blog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89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shortfall between gathering information and using it for decision making.</a:t>
            </a:r>
          </a:p>
          <a:p>
            <a:pPr lvl="1"/>
            <a:r>
              <a:rPr lang="en-US" dirty="0" smtClean="0"/>
              <a:t>Firms have inadequate data warehouses.</a:t>
            </a:r>
          </a:p>
          <a:p>
            <a:pPr lvl="1"/>
            <a:r>
              <a:rPr lang="en-US" dirty="0" smtClean="0"/>
              <a:t>Business Analysts spend 2 days a week gathering and formatting data, instead of performing analysis. (Data Warehousing Institute).</a:t>
            </a:r>
          </a:p>
          <a:p>
            <a:pPr lvl="1"/>
            <a:r>
              <a:rPr lang="en-US" dirty="0" smtClean="0"/>
              <a:t>Business Intelligence (BI) seeks to bridge the information gap.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94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/>
              <a:t>Data mining</a:t>
            </a:r>
            <a:r>
              <a:rPr lang="en-US" dirty="0"/>
              <a:t> is an interdisciplinary subfield of computer science. It is the computational process of discovering patterns in large </a:t>
            </a:r>
            <a:r>
              <a:rPr lang="en-US" i="1" dirty="0"/>
              <a:t>data</a:t>
            </a:r>
            <a:r>
              <a:rPr lang="en-US" dirty="0"/>
              <a:t> sets involving methods at the intersection of artificial intelligence, machine learning, statistics, and database systems</a:t>
            </a:r>
            <a:r>
              <a:rPr lang="en-US" dirty="0" smtClean="0"/>
              <a:t>.” - Wikipedia</a:t>
            </a:r>
          </a:p>
          <a:p>
            <a:r>
              <a:rPr lang="en-US" dirty="0" smtClean="0"/>
              <a:t>Examining </a:t>
            </a:r>
            <a:r>
              <a:rPr lang="en-US" dirty="0"/>
              <a:t>large databases </a:t>
            </a:r>
            <a:r>
              <a:rPr lang="en-US" dirty="0" smtClean="0"/>
              <a:t>to produce new information.</a:t>
            </a:r>
            <a:endParaRPr lang="en-US" dirty="0"/>
          </a:p>
          <a:p>
            <a:pPr lvl="1"/>
            <a:r>
              <a:rPr lang="en-US" dirty="0" smtClean="0"/>
              <a:t>Uses statistical methods and artificial intelligence to analyze data.</a:t>
            </a:r>
          </a:p>
          <a:p>
            <a:pPr lvl="1"/>
            <a:r>
              <a:rPr lang="en-US" dirty="0" smtClean="0"/>
              <a:t>Finds hidden features of the data that were not yet known.</a:t>
            </a:r>
          </a:p>
        </p:txBody>
      </p:sp>
    </p:spTree>
    <p:extLst>
      <p:ext uri="{BB962C8B-B14F-4D97-AF65-F5344CB8AC3E}">
        <p14:creationId xmlns="" xmlns:p14="http://schemas.microsoft.com/office/powerpoint/2010/main" val="40263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and techniques to turn data into meaningful information.</a:t>
            </a:r>
          </a:p>
          <a:p>
            <a:pPr lvl="1"/>
            <a:r>
              <a:rPr lang="en-US" dirty="0" smtClean="0"/>
              <a:t>Process: Methods used by the organization to turn data into knowledge.</a:t>
            </a:r>
          </a:p>
          <a:p>
            <a:pPr lvl="1"/>
            <a:r>
              <a:rPr lang="en-US" dirty="0" smtClean="0"/>
              <a:t>Product: Information that allows businesses to make decisions.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6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Analytics</a:t>
            </a:r>
          </a:p>
          <a:p>
            <a:r>
              <a:rPr lang="en-US" dirty="0" smtClean="0"/>
              <a:t>Human Capital Productivity Analysis</a:t>
            </a:r>
          </a:p>
          <a:p>
            <a:r>
              <a:rPr lang="en-US" dirty="0" smtClean="0"/>
              <a:t>Business Productivity Analytics</a:t>
            </a:r>
          </a:p>
          <a:p>
            <a:r>
              <a:rPr lang="en-US" dirty="0" smtClean="0"/>
              <a:t>Sales Channel Analytics</a:t>
            </a:r>
          </a:p>
          <a:p>
            <a:r>
              <a:rPr lang="en-US" dirty="0" smtClean="0"/>
              <a:t>Supply Chain Analytics</a:t>
            </a:r>
          </a:p>
          <a:p>
            <a:r>
              <a:rPr lang="en-US" dirty="0" smtClean="0"/>
              <a:t>Behavior Analytics</a:t>
            </a:r>
          </a:p>
        </p:txBody>
      </p:sp>
    </p:spTree>
    <p:extLst>
      <p:ext uri="{BB962C8B-B14F-4D97-AF65-F5344CB8AC3E}">
        <p14:creationId xmlns="" xmlns:p14="http://schemas.microsoft.com/office/powerpoint/2010/main" val="15641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and refining information from many sources (internal and external)</a:t>
            </a:r>
          </a:p>
          <a:p>
            <a:r>
              <a:rPr lang="en-US" dirty="0" smtClean="0"/>
              <a:t>Analyzing and presenting the information in useful ways (dashboards, visualizations)</a:t>
            </a:r>
          </a:p>
          <a:p>
            <a:r>
              <a:rPr lang="en-US" dirty="0" smtClean="0"/>
              <a:t>So that people can make better decisions </a:t>
            </a:r>
          </a:p>
          <a:p>
            <a:r>
              <a:rPr lang="en-US" dirty="0" smtClean="0"/>
              <a:t>That help build and retain competitive advantage.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1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959&quot;&gt;&lt;/object&gt;&lt;object type=&quot;2&quot; unique_id=&quot;10960&quot;&gt;&lt;object type=&quot;3&quot; unique_id=&quot;11028&quot;&gt;&lt;property id=&quot;20148&quot; value=&quot;5&quot;/&gt;&lt;property id=&quot;20300&quot; value=&quot;Slide 1 - &amp;quot;Chapter 10&amp;quot;&quot;/&gt;&lt;property id=&quot;20307&quot; value=&quot;257&quot;/&gt;&lt;/object&gt;&lt;object type=&quot;3&quot; unique_id=&quot;11029&quot;&gt;&lt;property id=&quot;20148&quot; value=&quot;5&quot;/&gt;&lt;property id=&quot;20300&quot; value=&quot;Slide 2 - &amp;quot;Learning Objectives&amp;quot;&quot;/&gt;&lt;property id=&quot;20307&quot; value=&quot;258&quot;/&gt;&lt;/object&gt;&lt;object type=&quot;3&quot; unique_id=&quot;11030&quot;&gt;&lt;property id=&quot;20148&quot; value=&quot;5&quot;/&gt;&lt;property id=&quot;20300&quot; value=&quot;Slide 3 - &amp;quot;Programming&amp;quot;&quot;/&gt;&lt;property id=&quot;20307&quot; value=&quot;259&quot;/&gt;&lt;/object&gt;&lt;object type=&quot;3&quot; unique_id=&quot;11031&quot;&gt;&lt;property id=&quot;20148&quot; value=&quot;5&quot;/&gt;&lt;property id=&quot;20300&quot; value=&quot;Slide 4 - &amp;quot;Systems Development Life Cycle (SDLC)&amp;quot;&quot;/&gt;&lt;property id=&quot;20307&quot; value=&quot;260&quot;/&gt;&lt;/object&gt;&lt;object type=&quot;3&quot; unique_id=&quot;11032&quot;&gt;&lt;property id=&quot;20148&quot; value=&quot;5&quot;/&gt;&lt;property id=&quot;20300&quot; value=&quot;Slide 5 - &amp;quot;SDLC Phases&amp;quot;&quot;/&gt;&lt;property id=&quot;20307&quot; value=&quot;261&quot;/&gt;&lt;/object&gt;&lt;object type=&quot;3&quot; unique_id=&quot;11033&quot;&gt;&lt;property id=&quot;20148&quot; value=&quot;5&quot;/&gt;&lt;property id=&quot;20300&quot; value=&quot;Slide 6 - &amp;quot;Rapid Application Development (RAD)&amp;quot;&quot;/&gt;&lt;property id=&quot;20307&quot; value=&quot;262&quot;/&gt;&lt;/object&gt;&lt;object type=&quot;3&quot; unique_id=&quot;11034&quot;&gt;&lt;property id=&quot;20148&quot; value=&quot;5&quot;/&gt;&lt;property id=&quot;20300&quot; value=&quot;Slide 7 - &amp;quot;Agile Methodologies&amp;quot;&quot;/&gt;&lt;property id=&quot;20307&quot; value=&quot;263&quot;/&gt;&lt;/object&gt;&lt;object type=&quot;3&quot; unique_id=&quot;11035&quot;&gt;&lt;property id=&quot;20148&quot; value=&quot;5&quot;/&gt;&lt;property id=&quot;20300&quot; value=&quot;Slide 8 - &amp;quot;Lean Methodology&amp;quot;&quot;/&gt;&lt;property id=&quot;20307&quot; value=&quot;264&quot;/&gt;&lt;/object&gt;&lt;object type=&quot;3&quot; unique_id=&quot;11036&quot;&gt;&lt;property id=&quot;20148&quot; value=&quot;5&quot;/&gt;&lt;property id=&quot;20300&quot; value=&quot;Slide 9 - &amp;quot;Quality Triangle&amp;quot;&quot;/&gt;&lt;property id=&quot;20307&quot; value=&quot;265&quot;/&gt;&lt;/object&gt;&lt;object type=&quot;3&quot; unique_id=&quot;11037&quot;&gt;&lt;property id=&quot;20148&quot; value=&quot;5&quot;/&gt;&lt;property id=&quot;20300&quot; value=&quot;Slide 10 - &amp;quot;Programming Languages&amp;quot;&quot;/&gt;&lt;property id=&quot;20307&quot; value=&quot;266&quot;/&gt;&lt;/object&gt;&lt;object type=&quot;3&quot; unique_id=&quot;11038&quot;&gt;&lt;property id=&quot;20148&quot; value=&quot;5&quot;/&gt;&lt;property id=&quot;20300&quot; value=&quot;Slide 11 - &amp;quot;Software Development Decisions&amp;quot;&quot;/&gt;&lt;property id=&quot;20307&quot; value=&quot;267&quot;/&gt;&lt;/object&gt;&lt;object type=&quot;3&quot; unique_id=&quot;11039&quot;&gt;&lt;property id=&quot;20148&quot; value=&quot;5&quot;/&gt;&lt;property id=&quot;20300&quot; value=&quot;Slide 12 - &amp;quot;End User Computing&amp;quot;&quot;/&gt;&lt;property id=&quot;20307&quot; value=&quot;268&quot;/&gt;&lt;/object&gt;&lt;object type=&quot;3&quot; unique_id=&quot;11040&quot;&gt;&lt;property id=&quot;20148&quot; value=&quot;5&quot;/&gt;&lt;property id=&quot;20300&quot; value=&quot;Slide 13 - &amp;quot;Testing&amp;quot;&quot;/&gt;&lt;property id=&quot;20307&quot; value=&quot;269&quot;/&gt;&lt;/object&gt;&lt;object type=&quot;3&quot; unique_id=&quot;11041&quot;&gt;&lt;property id=&quot;20148&quot; value=&quot;5&quot;/&gt;&lt;property id=&quot;20300&quot; value=&quot;Slide 14 - &amp;quot;Implementation Methodologies&amp;quot;&quot;/&gt;&lt;property id=&quot;20307&quot; value=&quot;270&quot;/&gt;&lt;/object&gt;&lt;object type=&quot;3&quot; unique_id=&quot;11042&quot;&gt;&lt;property id=&quot;20148&quot; value=&quot;5&quot;/&gt;&lt;property id=&quot;20300&quot; value=&quot;Slide 15 - &amp;quot;Implementation Methodologies Support&amp;quot;&quot;/&gt;&lt;property id=&quot;20307&quot; value=&quot;271&quot;/&gt;&lt;/object&gt;&lt;object type=&quot;3&quot; unique_id=&quot;11043&quot;&gt;&lt;property id=&quot;20148&quot; value=&quot;5&quot;/&gt;&lt;property id=&quot;20300&quot; value=&quot;Slide 16 - &amp;quot;Summary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716</TotalTime>
  <Words>645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: Business Intelligence</vt:lpstr>
      <vt:lpstr>Business Analytics, BI, Big Data, Data Mining - What’s the difference?</vt:lpstr>
      <vt:lpstr>Businesses Need Support for Decision Making</vt:lpstr>
      <vt:lpstr>Characteristics of Data for Good Decision Making</vt:lpstr>
      <vt:lpstr>The Information Gap</vt:lpstr>
      <vt:lpstr>Data Mining</vt:lpstr>
      <vt:lpstr>BI</vt:lpstr>
      <vt:lpstr>BI Applications</vt:lpstr>
      <vt:lpstr>What is Business Intelligence?</vt:lpstr>
      <vt:lpstr>Klipfolio - sample of a marketing dashboard</vt:lpstr>
      <vt:lpstr>FitBit – Health Dashboard</vt:lpstr>
      <vt:lpstr>BI Applications</vt:lpstr>
      <vt:lpstr>BI Initiatives</vt:lpstr>
      <vt:lpstr>Evolution of BI</vt:lpstr>
      <vt:lpstr>Evolution of BI (contd.)</vt:lpstr>
      <vt:lpstr>Data Warehouse</vt:lpstr>
      <vt:lpstr>5 Tasks of Data Mining in Business</vt:lpstr>
      <vt:lpstr>Data Mining Techniques</vt:lpstr>
      <vt:lpstr>Market Basket Analysis</vt:lpstr>
      <vt:lpstr>Cluster Analysis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Torres</dc:creator>
  <cp:lastModifiedBy>library</cp:lastModifiedBy>
  <cp:revision>46</cp:revision>
  <dcterms:created xsi:type="dcterms:W3CDTF">2015-07-22T22:44:37Z</dcterms:created>
  <dcterms:modified xsi:type="dcterms:W3CDTF">2021-09-21T10:15:59Z</dcterms:modified>
</cp:coreProperties>
</file>