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2"/>
  </p:notesMasterIdLst>
  <p:sldIdLst>
    <p:sldId id="307" r:id="rId2"/>
    <p:sldId id="310" r:id="rId3"/>
    <p:sldId id="347" r:id="rId4"/>
    <p:sldId id="319" r:id="rId5"/>
    <p:sldId id="407" r:id="rId6"/>
    <p:sldId id="379" r:id="rId7"/>
    <p:sldId id="400" r:id="rId8"/>
    <p:sldId id="401" r:id="rId9"/>
    <p:sldId id="380" r:id="rId10"/>
    <p:sldId id="381" r:id="rId11"/>
    <p:sldId id="402" r:id="rId12"/>
    <p:sldId id="403" r:id="rId13"/>
    <p:sldId id="404" r:id="rId14"/>
    <p:sldId id="399" r:id="rId15"/>
    <p:sldId id="382" r:id="rId16"/>
    <p:sldId id="384" r:id="rId17"/>
    <p:sldId id="385" r:id="rId18"/>
    <p:sldId id="405" r:id="rId19"/>
    <p:sldId id="406" r:id="rId20"/>
    <p:sldId id="386" r:id="rId21"/>
    <p:sldId id="387" r:id="rId22"/>
    <p:sldId id="388" r:id="rId23"/>
    <p:sldId id="408" r:id="rId24"/>
    <p:sldId id="409" r:id="rId25"/>
    <p:sldId id="390" r:id="rId26"/>
    <p:sldId id="396" r:id="rId27"/>
    <p:sldId id="397" r:id="rId28"/>
    <p:sldId id="391" r:id="rId29"/>
    <p:sldId id="398" r:id="rId30"/>
    <p:sldId id="316" r:id="rId31"/>
  </p:sldIdLst>
  <p:sldSz cx="24323675" cy="13716000"/>
  <p:notesSz cx="6858000" cy="9144000"/>
  <p:defaultTextStyle>
    <a:defPPr>
      <a:defRPr lang="en-US"/>
    </a:defPPr>
    <a:lvl1pPr marL="0" algn="l" defTabSz="1825175" rtl="0" eaLnBrk="1" latinLnBrk="0" hangingPunct="1">
      <a:defRPr sz="3600" kern="1200">
        <a:solidFill>
          <a:schemeClr val="tx1"/>
        </a:solidFill>
        <a:latin typeface="+mn-lt"/>
        <a:ea typeface="+mn-ea"/>
        <a:cs typeface="+mn-cs"/>
      </a:defRPr>
    </a:lvl1pPr>
    <a:lvl2pPr marL="912585" algn="l" defTabSz="1825175" rtl="0" eaLnBrk="1" latinLnBrk="0" hangingPunct="1">
      <a:defRPr sz="3600" kern="1200">
        <a:solidFill>
          <a:schemeClr val="tx1"/>
        </a:solidFill>
        <a:latin typeface="+mn-lt"/>
        <a:ea typeface="+mn-ea"/>
        <a:cs typeface="+mn-cs"/>
      </a:defRPr>
    </a:lvl2pPr>
    <a:lvl3pPr marL="1825175" algn="l" defTabSz="1825175" rtl="0" eaLnBrk="1" latinLnBrk="0" hangingPunct="1">
      <a:defRPr sz="3600" kern="1200">
        <a:solidFill>
          <a:schemeClr val="tx1"/>
        </a:solidFill>
        <a:latin typeface="+mn-lt"/>
        <a:ea typeface="+mn-ea"/>
        <a:cs typeface="+mn-cs"/>
      </a:defRPr>
    </a:lvl3pPr>
    <a:lvl4pPr marL="2737761" algn="l" defTabSz="1825175" rtl="0" eaLnBrk="1" latinLnBrk="0" hangingPunct="1">
      <a:defRPr sz="3600" kern="1200">
        <a:solidFill>
          <a:schemeClr val="tx1"/>
        </a:solidFill>
        <a:latin typeface="+mn-lt"/>
        <a:ea typeface="+mn-ea"/>
        <a:cs typeface="+mn-cs"/>
      </a:defRPr>
    </a:lvl4pPr>
    <a:lvl5pPr marL="3650346" algn="l" defTabSz="1825175" rtl="0" eaLnBrk="1" latinLnBrk="0" hangingPunct="1">
      <a:defRPr sz="3600" kern="1200">
        <a:solidFill>
          <a:schemeClr val="tx1"/>
        </a:solidFill>
        <a:latin typeface="+mn-lt"/>
        <a:ea typeface="+mn-ea"/>
        <a:cs typeface="+mn-cs"/>
      </a:defRPr>
    </a:lvl5pPr>
    <a:lvl6pPr marL="4562936" algn="l" defTabSz="1825175" rtl="0" eaLnBrk="1" latinLnBrk="0" hangingPunct="1">
      <a:defRPr sz="3600" kern="1200">
        <a:solidFill>
          <a:schemeClr val="tx1"/>
        </a:solidFill>
        <a:latin typeface="+mn-lt"/>
        <a:ea typeface="+mn-ea"/>
        <a:cs typeface="+mn-cs"/>
      </a:defRPr>
    </a:lvl6pPr>
    <a:lvl7pPr marL="5475521" algn="l" defTabSz="1825175" rtl="0" eaLnBrk="1" latinLnBrk="0" hangingPunct="1">
      <a:defRPr sz="3600" kern="1200">
        <a:solidFill>
          <a:schemeClr val="tx1"/>
        </a:solidFill>
        <a:latin typeface="+mn-lt"/>
        <a:ea typeface="+mn-ea"/>
        <a:cs typeface="+mn-cs"/>
      </a:defRPr>
    </a:lvl7pPr>
    <a:lvl8pPr marL="6388107" algn="l" defTabSz="1825175" rtl="0" eaLnBrk="1" latinLnBrk="0" hangingPunct="1">
      <a:defRPr sz="3600" kern="1200">
        <a:solidFill>
          <a:schemeClr val="tx1"/>
        </a:solidFill>
        <a:latin typeface="+mn-lt"/>
        <a:ea typeface="+mn-ea"/>
        <a:cs typeface="+mn-cs"/>
      </a:defRPr>
    </a:lvl8pPr>
    <a:lvl9pPr marL="7300695" algn="l" defTabSz="1825175" rtl="0" eaLnBrk="1" latinLnBrk="0" hangingPunct="1">
      <a:defRPr sz="3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90" autoAdjust="0"/>
  </p:normalViewPr>
  <p:slideViewPr>
    <p:cSldViewPr snapToGrid="0">
      <p:cViewPr varScale="1">
        <p:scale>
          <a:sx n="34" d="100"/>
          <a:sy n="34" d="100"/>
        </p:scale>
        <p:origin x="-762" y="-78"/>
      </p:cViewPr>
      <p:guideLst>
        <p:guide orient="horz" pos="4320"/>
        <p:guide pos="7661"/>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CB996-1C43-4BED-ACD1-6C7EC102084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5BA50EE8-C9B5-4D2E-AC7E-C1037C69BECA}">
      <dgm:prSet/>
      <dgm:spPr/>
      <dgm:t>
        <a:bodyPr/>
        <a:lstStyle/>
        <a:p>
          <a:pPr rtl="0"/>
          <a:r>
            <a:rPr lang="en-US" b="1" dirty="0" smtClean="0">
              <a:solidFill>
                <a:srgbClr val="002060"/>
              </a:solidFill>
            </a:rPr>
            <a:t>Overview of Cyber Disarmament</a:t>
          </a:r>
          <a:endParaRPr lang="en-US" b="1" dirty="0">
            <a:solidFill>
              <a:srgbClr val="002060"/>
            </a:solidFill>
          </a:endParaRPr>
        </a:p>
      </dgm:t>
    </dgm:pt>
    <dgm:pt modelId="{4F02738B-447B-4CDC-BED4-81E84E0C7FA9}" type="parTrans" cxnId="{F185D0A9-9F18-49E7-9D53-C73D102852A9}">
      <dgm:prSet/>
      <dgm:spPr/>
      <dgm:t>
        <a:bodyPr/>
        <a:lstStyle/>
        <a:p>
          <a:endParaRPr lang="en-US"/>
        </a:p>
      </dgm:t>
    </dgm:pt>
    <dgm:pt modelId="{850E833B-C737-4C68-9F25-143BCB506EA1}" type="sibTrans" cxnId="{F185D0A9-9F18-49E7-9D53-C73D102852A9}">
      <dgm:prSet/>
      <dgm:spPr/>
      <dgm:t>
        <a:bodyPr/>
        <a:lstStyle/>
        <a:p>
          <a:endParaRPr lang="en-US"/>
        </a:p>
      </dgm:t>
    </dgm:pt>
    <dgm:pt modelId="{71D5E099-F7A8-4CD8-A8F9-B8C252F81F81}">
      <dgm:prSet>
        <dgm:style>
          <a:lnRef idx="1">
            <a:schemeClr val="accent5"/>
          </a:lnRef>
          <a:fillRef idx="3">
            <a:schemeClr val="accent5"/>
          </a:fillRef>
          <a:effectRef idx="2">
            <a:schemeClr val="accent5"/>
          </a:effectRef>
          <a:fontRef idx="minor">
            <a:schemeClr val="lt1"/>
          </a:fontRef>
        </dgm:style>
      </dgm:prSet>
      <dgm:spPr/>
      <dgm:t>
        <a:bodyPr/>
        <a:lstStyle/>
        <a:p>
          <a:pPr rtl="0"/>
          <a:r>
            <a:rPr lang="en-US" b="1" dirty="0" smtClean="0">
              <a:solidFill>
                <a:srgbClr val="002060"/>
              </a:solidFill>
            </a:rPr>
            <a:t>Cyber Diplomacy and Warfare </a:t>
          </a:r>
          <a:endParaRPr lang="en-US" b="1" dirty="0">
            <a:solidFill>
              <a:srgbClr val="002060"/>
            </a:solidFill>
          </a:endParaRPr>
        </a:p>
      </dgm:t>
    </dgm:pt>
    <dgm:pt modelId="{99543A5B-9A5F-4253-AFDA-BBB956AC3109}" type="parTrans" cxnId="{538A9087-E4C6-4C0B-9E63-6ABB0714A628}">
      <dgm:prSet/>
      <dgm:spPr/>
      <dgm:t>
        <a:bodyPr/>
        <a:lstStyle/>
        <a:p>
          <a:endParaRPr lang="en-US"/>
        </a:p>
      </dgm:t>
    </dgm:pt>
    <dgm:pt modelId="{791FF845-0302-403F-9571-9571D97F8A3A}" type="sibTrans" cxnId="{538A9087-E4C6-4C0B-9E63-6ABB0714A628}">
      <dgm:prSet/>
      <dgm:spPr/>
      <dgm:t>
        <a:bodyPr/>
        <a:lstStyle/>
        <a:p>
          <a:endParaRPr lang="en-US"/>
        </a:p>
      </dgm:t>
    </dgm:pt>
    <dgm:pt modelId="{0AE01DC5-5B2D-4939-873F-DF107D4A5FE9}">
      <dgm:prSet/>
      <dgm:spPr/>
      <dgm:t>
        <a:bodyPr/>
        <a:lstStyle/>
        <a:p>
          <a:pPr rtl="0"/>
          <a:r>
            <a:rPr lang="en-US" b="1" dirty="0" smtClean="0">
              <a:solidFill>
                <a:srgbClr val="002060"/>
              </a:solidFill>
            </a:rPr>
            <a:t>Nation Preparedness and Cyber Strategy </a:t>
          </a:r>
          <a:endParaRPr lang="en-US" b="1" dirty="0">
            <a:solidFill>
              <a:srgbClr val="002060"/>
            </a:solidFill>
          </a:endParaRPr>
        </a:p>
      </dgm:t>
    </dgm:pt>
    <dgm:pt modelId="{C21B9452-DC40-4EC9-B72C-70BABA9AE2FE}" type="parTrans" cxnId="{D159BFBA-596E-4ADF-A7EB-0D5B26CCF536}">
      <dgm:prSet/>
      <dgm:spPr/>
      <dgm:t>
        <a:bodyPr/>
        <a:lstStyle/>
        <a:p>
          <a:endParaRPr lang="en-US"/>
        </a:p>
      </dgm:t>
    </dgm:pt>
    <dgm:pt modelId="{F684B578-0D68-4449-B849-0852CF533DB1}" type="sibTrans" cxnId="{D159BFBA-596E-4ADF-A7EB-0D5B26CCF536}">
      <dgm:prSet/>
      <dgm:spPr/>
      <dgm:t>
        <a:bodyPr/>
        <a:lstStyle/>
        <a:p>
          <a:endParaRPr lang="en-US"/>
        </a:p>
      </dgm:t>
    </dgm:pt>
    <dgm:pt modelId="{583D946F-51ED-4B55-8F77-164F3C4A7C73}">
      <dgm:prSet>
        <dgm:style>
          <a:lnRef idx="1">
            <a:schemeClr val="accent5"/>
          </a:lnRef>
          <a:fillRef idx="3">
            <a:schemeClr val="accent5"/>
          </a:fillRef>
          <a:effectRef idx="2">
            <a:schemeClr val="accent5"/>
          </a:effectRef>
          <a:fontRef idx="minor">
            <a:schemeClr val="lt1"/>
          </a:fontRef>
        </dgm:style>
      </dgm:prSet>
      <dgm:spPr/>
      <dgm:t>
        <a:bodyPr/>
        <a:lstStyle/>
        <a:p>
          <a:pPr rtl="0"/>
          <a:r>
            <a:rPr lang="en-US" b="1" dirty="0" smtClean="0">
              <a:solidFill>
                <a:srgbClr val="002060"/>
              </a:solidFill>
            </a:rPr>
            <a:t>Strategies and Structures for National Security</a:t>
          </a:r>
          <a:endParaRPr lang="en-US" b="1" dirty="0">
            <a:solidFill>
              <a:srgbClr val="002060"/>
            </a:solidFill>
          </a:endParaRPr>
        </a:p>
      </dgm:t>
    </dgm:pt>
    <dgm:pt modelId="{E72C21AE-4A5C-41A2-983E-630055C6F375}" type="parTrans" cxnId="{186853CF-1B15-4E20-BAAB-8DD9CCE81FC3}">
      <dgm:prSet/>
      <dgm:spPr/>
      <dgm:t>
        <a:bodyPr/>
        <a:lstStyle/>
        <a:p>
          <a:endParaRPr lang="en-US"/>
        </a:p>
      </dgm:t>
    </dgm:pt>
    <dgm:pt modelId="{C7BBA4C5-CB4C-40B6-AD6B-9B74A993B1EE}" type="sibTrans" cxnId="{186853CF-1B15-4E20-BAAB-8DD9CCE81FC3}">
      <dgm:prSet/>
      <dgm:spPr/>
      <dgm:t>
        <a:bodyPr/>
        <a:lstStyle/>
        <a:p>
          <a:endParaRPr lang="en-US"/>
        </a:p>
      </dgm:t>
    </dgm:pt>
    <dgm:pt modelId="{1CCB4620-C159-4901-AADB-AA9794631854}">
      <dgm:prSet/>
      <dgm:spPr/>
      <dgm:t>
        <a:bodyPr/>
        <a:lstStyle/>
        <a:p>
          <a:pPr rtl="0"/>
          <a:r>
            <a:rPr lang="en-US" b="1" dirty="0" smtClean="0">
              <a:solidFill>
                <a:srgbClr val="002060"/>
              </a:solidFill>
            </a:rPr>
            <a:t>Indian </a:t>
          </a:r>
          <a:r>
            <a:rPr lang="en-US" b="1" dirty="0" err="1" smtClean="0">
              <a:solidFill>
                <a:srgbClr val="002060"/>
              </a:solidFill>
            </a:rPr>
            <a:t>Defence</a:t>
          </a:r>
          <a:r>
            <a:rPr lang="en-US" b="1" dirty="0" smtClean="0">
              <a:solidFill>
                <a:srgbClr val="002060"/>
              </a:solidFill>
            </a:rPr>
            <a:t>: Procurement Process and Policy</a:t>
          </a:r>
          <a:endParaRPr lang="en-US" b="1" dirty="0">
            <a:solidFill>
              <a:srgbClr val="002060"/>
            </a:solidFill>
          </a:endParaRPr>
        </a:p>
      </dgm:t>
    </dgm:pt>
    <dgm:pt modelId="{1FBB2F99-BB9D-4E57-A118-B114D464D99D}" type="parTrans" cxnId="{AA68B3A6-DF65-4D1E-9683-ACE06EECF9AF}">
      <dgm:prSet/>
      <dgm:spPr/>
      <dgm:t>
        <a:bodyPr/>
        <a:lstStyle/>
        <a:p>
          <a:endParaRPr lang="en-US"/>
        </a:p>
      </dgm:t>
    </dgm:pt>
    <dgm:pt modelId="{8A528D79-1637-4F2E-83C9-3CE3877583E2}" type="sibTrans" cxnId="{AA68B3A6-DF65-4D1E-9683-ACE06EECF9AF}">
      <dgm:prSet/>
      <dgm:spPr/>
      <dgm:t>
        <a:bodyPr/>
        <a:lstStyle/>
        <a:p>
          <a:endParaRPr lang="en-US"/>
        </a:p>
      </dgm:t>
    </dgm:pt>
    <dgm:pt modelId="{80881438-08B6-4369-BE85-2D530F9BAA8E}">
      <dgm:prSet>
        <dgm:style>
          <a:lnRef idx="1">
            <a:schemeClr val="accent5"/>
          </a:lnRef>
          <a:fillRef idx="3">
            <a:schemeClr val="accent5"/>
          </a:fillRef>
          <a:effectRef idx="2">
            <a:schemeClr val="accent5"/>
          </a:effectRef>
          <a:fontRef idx="minor">
            <a:schemeClr val="lt1"/>
          </a:fontRef>
        </dgm:style>
      </dgm:prSet>
      <dgm:spPr/>
      <dgm:t>
        <a:bodyPr/>
        <a:lstStyle/>
        <a:p>
          <a:pPr rtl="0"/>
          <a:r>
            <a:rPr lang="en-US" b="1" dirty="0" smtClean="0">
              <a:solidFill>
                <a:srgbClr val="002060"/>
              </a:solidFill>
            </a:rPr>
            <a:t>New Procurement Policy to Boost India’s Self-reliance in Arms</a:t>
          </a:r>
          <a:endParaRPr lang="en-US" b="1" dirty="0">
            <a:solidFill>
              <a:srgbClr val="002060"/>
            </a:solidFill>
          </a:endParaRPr>
        </a:p>
      </dgm:t>
    </dgm:pt>
    <dgm:pt modelId="{9D88ABDC-3A3C-4563-BAA7-4F7C2397733B}" type="parTrans" cxnId="{189BDD21-B243-489D-8304-CF315253A135}">
      <dgm:prSet/>
      <dgm:spPr/>
      <dgm:t>
        <a:bodyPr/>
        <a:lstStyle/>
        <a:p>
          <a:endParaRPr lang="en-US"/>
        </a:p>
      </dgm:t>
    </dgm:pt>
    <dgm:pt modelId="{1E163A15-C7CA-4227-A51B-A87824CD3D5F}" type="sibTrans" cxnId="{189BDD21-B243-489D-8304-CF315253A135}">
      <dgm:prSet/>
      <dgm:spPr/>
      <dgm:t>
        <a:bodyPr/>
        <a:lstStyle/>
        <a:p>
          <a:endParaRPr lang="en-US"/>
        </a:p>
      </dgm:t>
    </dgm:pt>
    <dgm:pt modelId="{F8D41474-6DD8-4EE4-8774-B7E64EB19362}" type="pres">
      <dgm:prSet presAssocID="{54ECB996-1C43-4BED-ACD1-6C7EC102084D}" presName="linear" presStyleCnt="0">
        <dgm:presLayoutVars>
          <dgm:animLvl val="lvl"/>
          <dgm:resizeHandles val="exact"/>
        </dgm:presLayoutVars>
      </dgm:prSet>
      <dgm:spPr/>
      <dgm:t>
        <a:bodyPr/>
        <a:lstStyle/>
        <a:p>
          <a:endParaRPr lang="en-US"/>
        </a:p>
      </dgm:t>
    </dgm:pt>
    <dgm:pt modelId="{C0947C60-03ED-4D5C-B615-E5C8737F10EC}" type="pres">
      <dgm:prSet presAssocID="{5BA50EE8-C9B5-4D2E-AC7E-C1037C69BECA}" presName="parentText" presStyleLbl="node1" presStyleIdx="0" presStyleCnt="6">
        <dgm:presLayoutVars>
          <dgm:chMax val="0"/>
          <dgm:bulletEnabled val="1"/>
        </dgm:presLayoutVars>
      </dgm:prSet>
      <dgm:spPr/>
      <dgm:t>
        <a:bodyPr/>
        <a:lstStyle/>
        <a:p>
          <a:endParaRPr lang="en-US"/>
        </a:p>
      </dgm:t>
    </dgm:pt>
    <dgm:pt modelId="{426C0B83-4841-4E0C-9B1D-476E85B1E3C1}" type="pres">
      <dgm:prSet presAssocID="{850E833B-C737-4C68-9F25-143BCB506EA1}" presName="spacer" presStyleCnt="0"/>
      <dgm:spPr/>
    </dgm:pt>
    <dgm:pt modelId="{E552232F-B60B-4AB0-ADCD-4D5A47725DA0}" type="pres">
      <dgm:prSet presAssocID="{71D5E099-F7A8-4CD8-A8F9-B8C252F81F81}" presName="parentText" presStyleLbl="node1" presStyleIdx="1" presStyleCnt="6">
        <dgm:presLayoutVars>
          <dgm:chMax val="0"/>
          <dgm:bulletEnabled val="1"/>
        </dgm:presLayoutVars>
      </dgm:prSet>
      <dgm:spPr/>
      <dgm:t>
        <a:bodyPr/>
        <a:lstStyle/>
        <a:p>
          <a:endParaRPr lang="en-US"/>
        </a:p>
      </dgm:t>
    </dgm:pt>
    <dgm:pt modelId="{4C9B6B26-0282-4958-B224-7011F292DF79}" type="pres">
      <dgm:prSet presAssocID="{791FF845-0302-403F-9571-9571D97F8A3A}" presName="spacer" presStyleCnt="0"/>
      <dgm:spPr/>
    </dgm:pt>
    <dgm:pt modelId="{FCE21E2E-F46E-4F19-879B-D16D86F7A05D}" type="pres">
      <dgm:prSet presAssocID="{0AE01DC5-5B2D-4939-873F-DF107D4A5FE9}" presName="parentText" presStyleLbl="node1" presStyleIdx="2" presStyleCnt="6" custLinFactY="100000" custLinFactNeighborX="268" custLinFactNeighborY="113001">
        <dgm:presLayoutVars>
          <dgm:chMax val="0"/>
          <dgm:bulletEnabled val="1"/>
        </dgm:presLayoutVars>
      </dgm:prSet>
      <dgm:spPr/>
      <dgm:t>
        <a:bodyPr/>
        <a:lstStyle/>
        <a:p>
          <a:endParaRPr lang="en-US"/>
        </a:p>
      </dgm:t>
    </dgm:pt>
    <dgm:pt modelId="{CDA77E97-01F8-4F20-B8B3-599A0D0B711F}" type="pres">
      <dgm:prSet presAssocID="{F684B578-0D68-4449-B849-0852CF533DB1}" presName="spacer" presStyleCnt="0"/>
      <dgm:spPr/>
    </dgm:pt>
    <dgm:pt modelId="{0C73A80E-2B3E-47F4-8926-D347EB233B47}" type="pres">
      <dgm:prSet presAssocID="{583D946F-51ED-4B55-8F77-164F3C4A7C73}" presName="parentText" presStyleLbl="node1" presStyleIdx="3" presStyleCnt="6" custLinFactY="-107176" custLinFactNeighborX="2144" custLinFactNeighborY="-200000">
        <dgm:presLayoutVars>
          <dgm:chMax val="0"/>
          <dgm:bulletEnabled val="1"/>
        </dgm:presLayoutVars>
      </dgm:prSet>
      <dgm:spPr/>
      <dgm:t>
        <a:bodyPr/>
        <a:lstStyle/>
        <a:p>
          <a:endParaRPr lang="en-US"/>
        </a:p>
      </dgm:t>
    </dgm:pt>
    <dgm:pt modelId="{4DBB1AB1-CD4A-4753-A7A0-08C4CBF99ACD}" type="pres">
      <dgm:prSet presAssocID="{C7BBA4C5-CB4C-40B6-AD6B-9B74A993B1EE}" presName="spacer" presStyleCnt="0"/>
      <dgm:spPr/>
    </dgm:pt>
    <dgm:pt modelId="{CF0F4227-A4BD-49FA-9FB8-670B69B7804C}" type="pres">
      <dgm:prSet presAssocID="{1CCB4620-C159-4901-AADB-AA9794631854}" presName="parentText" presStyleLbl="node1" presStyleIdx="4" presStyleCnt="6">
        <dgm:presLayoutVars>
          <dgm:chMax val="0"/>
          <dgm:bulletEnabled val="1"/>
        </dgm:presLayoutVars>
      </dgm:prSet>
      <dgm:spPr/>
      <dgm:t>
        <a:bodyPr/>
        <a:lstStyle/>
        <a:p>
          <a:endParaRPr lang="en-US"/>
        </a:p>
      </dgm:t>
    </dgm:pt>
    <dgm:pt modelId="{47FB8019-7715-42AE-A9F6-25A8C21667C5}" type="pres">
      <dgm:prSet presAssocID="{8A528D79-1637-4F2E-83C9-3CE3877583E2}" presName="spacer" presStyleCnt="0"/>
      <dgm:spPr/>
    </dgm:pt>
    <dgm:pt modelId="{15F2EFE4-8ABE-45E0-BB4B-0838E5C55DD1}" type="pres">
      <dgm:prSet presAssocID="{80881438-08B6-4369-BE85-2D530F9BAA8E}" presName="parentText" presStyleLbl="node1" presStyleIdx="5" presStyleCnt="6">
        <dgm:presLayoutVars>
          <dgm:chMax val="0"/>
          <dgm:bulletEnabled val="1"/>
        </dgm:presLayoutVars>
      </dgm:prSet>
      <dgm:spPr/>
      <dgm:t>
        <a:bodyPr/>
        <a:lstStyle/>
        <a:p>
          <a:endParaRPr lang="en-US"/>
        </a:p>
      </dgm:t>
    </dgm:pt>
  </dgm:ptLst>
  <dgm:cxnLst>
    <dgm:cxn modelId="{189BDD21-B243-489D-8304-CF315253A135}" srcId="{54ECB996-1C43-4BED-ACD1-6C7EC102084D}" destId="{80881438-08B6-4369-BE85-2D530F9BAA8E}" srcOrd="5" destOrd="0" parTransId="{9D88ABDC-3A3C-4563-BAA7-4F7C2397733B}" sibTransId="{1E163A15-C7CA-4227-A51B-A87824CD3D5F}"/>
    <dgm:cxn modelId="{538A9087-E4C6-4C0B-9E63-6ABB0714A628}" srcId="{54ECB996-1C43-4BED-ACD1-6C7EC102084D}" destId="{71D5E099-F7A8-4CD8-A8F9-B8C252F81F81}" srcOrd="1" destOrd="0" parTransId="{99543A5B-9A5F-4253-AFDA-BBB956AC3109}" sibTransId="{791FF845-0302-403F-9571-9571D97F8A3A}"/>
    <dgm:cxn modelId="{5CECF45B-E911-4E22-B6D1-A8E40A701BE8}" type="presOf" srcId="{80881438-08B6-4369-BE85-2D530F9BAA8E}" destId="{15F2EFE4-8ABE-45E0-BB4B-0838E5C55DD1}" srcOrd="0" destOrd="0" presId="urn:microsoft.com/office/officeart/2005/8/layout/vList2"/>
    <dgm:cxn modelId="{D159BFBA-596E-4ADF-A7EB-0D5B26CCF536}" srcId="{54ECB996-1C43-4BED-ACD1-6C7EC102084D}" destId="{0AE01DC5-5B2D-4939-873F-DF107D4A5FE9}" srcOrd="2" destOrd="0" parTransId="{C21B9452-DC40-4EC9-B72C-70BABA9AE2FE}" sibTransId="{F684B578-0D68-4449-B849-0852CF533DB1}"/>
    <dgm:cxn modelId="{AD8C4000-3094-41CA-823D-2A397DC55553}" type="presOf" srcId="{0AE01DC5-5B2D-4939-873F-DF107D4A5FE9}" destId="{FCE21E2E-F46E-4F19-879B-D16D86F7A05D}" srcOrd="0" destOrd="0" presId="urn:microsoft.com/office/officeart/2005/8/layout/vList2"/>
    <dgm:cxn modelId="{1AEDEE00-DF00-421E-B976-EC727EACE230}" type="presOf" srcId="{71D5E099-F7A8-4CD8-A8F9-B8C252F81F81}" destId="{E552232F-B60B-4AB0-ADCD-4D5A47725DA0}" srcOrd="0" destOrd="0" presId="urn:microsoft.com/office/officeart/2005/8/layout/vList2"/>
    <dgm:cxn modelId="{F185D0A9-9F18-49E7-9D53-C73D102852A9}" srcId="{54ECB996-1C43-4BED-ACD1-6C7EC102084D}" destId="{5BA50EE8-C9B5-4D2E-AC7E-C1037C69BECA}" srcOrd="0" destOrd="0" parTransId="{4F02738B-447B-4CDC-BED4-81E84E0C7FA9}" sibTransId="{850E833B-C737-4C68-9F25-143BCB506EA1}"/>
    <dgm:cxn modelId="{D7222B32-90E2-4675-B1D2-7F338BB550B8}" type="presOf" srcId="{54ECB996-1C43-4BED-ACD1-6C7EC102084D}" destId="{F8D41474-6DD8-4EE4-8774-B7E64EB19362}" srcOrd="0" destOrd="0" presId="urn:microsoft.com/office/officeart/2005/8/layout/vList2"/>
    <dgm:cxn modelId="{D54E293E-B3DA-41EF-A45A-03C4987855F7}" type="presOf" srcId="{583D946F-51ED-4B55-8F77-164F3C4A7C73}" destId="{0C73A80E-2B3E-47F4-8926-D347EB233B47}" srcOrd="0" destOrd="0" presId="urn:microsoft.com/office/officeart/2005/8/layout/vList2"/>
    <dgm:cxn modelId="{E9E1EE2E-08B9-4176-8F72-407F6121423C}" type="presOf" srcId="{5BA50EE8-C9B5-4D2E-AC7E-C1037C69BECA}" destId="{C0947C60-03ED-4D5C-B615-E5C8737F10EC}" srcOrd="0" destOrd="0" presId="urn:microsoft.com/office/officeart/2005/8/layout/vList2"/>
    <dgm:cxn modelId="{186853CF-1B15-4E20-BAAB-8DD9CCE81FC3}" srcId="{54ECB996-1C43-4BED-ACD1-6C7EC102084D}" destId="{583D946F-51ED-4B55-8F77-164F3C4A7C73}" srcOrd="3" destOrd="0" parTransId="{E72C21AE-4A5C-41A2-983E-630055C6F375}" sibTransId="{C7BBA4C5-CB4C-40B6-AD6B-9B74A993B1EE}"/>
    <dgm:cxn modelId="{AA68B3A6-DF65-4D1E-9683-ACE06EECF9AF}" srcId="{54ECB996-1C43-4BED-ACD1-6C7EC102084D}" destId="{1CCB4620-C159-4901-AADB-AA9794631854}" srcOrd="4" destOrd="0" parTransId="{1FBB2F99-BB9D-4E57-A118-B114D464D99D}" sibTransId="{8A528D79-1637-4F2E-83C9-3CE3877583E2}"/>
    <dgm:cxn modelId="{A8FD6915-8D8F-43B5-90A4-B47F9A2EA033}" type="presOf" srcId="{1CCB4620-C159-4901-AADB-AA9794631854}" destId="{CF0F4227-A4BD-49FA-9FB8-670B69B7804C}" srcOrd="0" destOrd="0" presId="urn:microsoft.com/office/officeart/2005/8/layout/vList2"/>
    <dgm:cxn modelId="{F87705AC-07B5-483F-933B-FC2DCA1DA0DE}" type="presParOf" srcId="{F8D41474-6DD8-4EE4-8774-B7E64EB19362}" destId="{C0947C60-03ED-4D5C-B615-E5C8737F10EC}" srcOrd="0" destOrd="0" presId="urn:microsoft.com/office/officeart/2005/8/layout/vList2"/>
    <dgm:cxn modelId="{68E210D6-B0F1-4729-BF88-882182DCF775}" type="presParOf" srcId="{F8D41474-6DD8-4EE4-8774-B7E64EB19362}" destId="{426C0B83-4841-4E0C-9B1D-476E85B1E3C1}" srcOrd="1" destOrd="0" presId="urn:microsoft.com/office/officeart/2005/8/layout/vList2"/>
    <dgm:cxn modelId="{BCFA7A6E-7C80-42D2-A565-68B776CF0FB3}" type="presParOf" srcId="{F8D41474-6DD8-4EE4-8774-B7E64EB19362}" destId="{E552232F-B60B-4AB0-ADCD-4D5A47725DA0}" srcOrd="2" destOrd="0" presId="urn:microsoft.com/office/officeart/2005/8/layout/vList2"/>
    <dgm:cxn modelId="{DF0ED913-4023-43BA-BB80-C8C9AADCBB90}" type="presParOf" srcId="{F8D41474-6DD8-4EE4-8774-B7E64EB19362}" destId="{4C9B6B26-0282-4958-B224-7011F292DF79}" srcOrd="3" destOrd="0" presId="urn:microsoft.com/office/officeart/2005/8/layout/vList2"/>
    <dgm:cxn modelId="{B23721FF-1603-40D0-8588-508655363245}" type="presParOf" srcId="{F8D41474-6DD8-4EE4-8774-B7E64EB19362}" destId="{FCE21E2E-F46E-4F19-879B-D16D86F7A05D}" srcOrd="4" destOrd="0" presId="urn:microsoft.com/office/officeart/2005/8/layout/vList2"/>
    <dgm:cxn modelId="{1BF31253-B6E7-45D4-AFD7-753BA0266D74}" type="presParOf" srcId="{F8D41474-6DD8-4EE4-8774-B7E64EB19362}" destId="{CDA77E97-01F8-4F20-B8B3-599A0D0B711F}" srcOrd="5" destOrd="0" presId="urn:microsoft.com/office/officeart/2005/8/layout/vList2"/>
    <dgm:cxn modelId="{E949CF40-4BEA-416E-AB49-C949226C7249}" type="presParOf" srcId="{F8D41474-6DD8-4EE4-8774-B7E64EB19362}" destId="{0C73A80E-2B3E-47F4-8926-D347EB233B47}" srcOrd="6" destOrd="0" presId="urn:microsoft.com/office/officeart/2005/8/layout/vList2"/>
    <dgm:cxn modelId="{867C31A5-7186-4C72-8FDD-6445902D5D08}" type="presParOf" srcId="{F8D41474-6DD8-4EE4-8774-B7E64EB19362}" destId="{4DBB1AB1-CD4A-4753-A7A0-08C4CBF99ACD}" srcOrd="7" destOrd="0" presId="urn:microsoft.com/office/officeart/2005/8/layout/vList2"/>
    <dgm:cxn modelId="{7FB4B6A9-679C-4ED7-85FC-C09B169A5319}" type="presParOf" srcId="{F8D41474-6DD8-4EE4-8774-B7E64EB19362}" destId="{CF0F4227-A4BD-49FA-9FB8-670B69B7804C}" srcOrd="8" destOrd="0" presId="urn:microsoft.com/office/officeart/2005/8/layout/vList2"/>
    <dgm:cxn modelId="{86D0B882-8832-4B98-A74E-9CBA9D2DA5D9}" type="presParOf" srcId="{F8D41474-6DD8-4EE4-8774-B7E64EB19362}" destId="{47FB8019-7715-42AE-A9F6-25A8C21667C5}" srcOrd="9" destOrd="0" presId="urn:microsoft.com/office/officeart/2005/8/layout/vList2"/>
    <dgm:cxn modelId="{B226068D-C228-4532-B6F5-952389209FB3}" type="presParOf" srcId="{F8D41474-6DD8-4EE4-8774-B7E64EB19362}" destId="{15F2EFE4-8ABE-45E0-BB4B-0838E5C55DD1}"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3F0068-B93B-5B44-A8D7-1F8C3259425E}"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n-US"/>
        </a:p>
      </dgm:t>
    </dgm:pt>
    <dgm:pt modelId="{DBBB168D-1F91-1F49-BFAA-3B6F356AC08E}">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3600" b="1" dirty="0">
              <a:solidFill>
                <a:srgbClr val="002060"/>
              </a:solidFill>
              <a:latin typeface="Times New Roman" panose="02020603050405020304" pitchFamily="18" charset="0"/>
              <a:cs typeface="Times New Roman" panose="02020603050405020304" pitchFamily="18" charset="0"/>
            </a:rPr>
            <a:t>Building a resilient infrastructure</a:t>
          </a:r>
        </a:p>
      </dgm:t>
    </dgm:pt>
    <dgm:pt modelId="{1064423C-EF30-7148-982B-70134D29409A}" type="parTrans" cxnId="{EB5ABB21-F5C5-BD40-87EA-644DEAB995F1}">
      <dgm:prSet/>
      <dgm:spPr/>
      <dgm:t>
        <a:bodyPr/>
        <a:lstStyle/>
        <a:p>
          <a:endParaRPr lang="en-US"/>
        </a:p>
      </dgm:t>
    </dgm:pt>
    <dgm:pt modelId="{56EF1682-3605-2E4E-BE94-31A816EFFC30}" type="sibTrans" cxnId="{EB5ABB21-F5C5-BD40-87EA-644DEAB995F1}">
      <dgm:prSet/>
      <dgm:spPr/>
      <dgm:t>
        <a:bodyPr/>
        <a:lstStyle/>
        <a:p>
          <a:endParaRPr lang="en-US"/>
        </a:p>
      </dgm:t>
    </dgm:pt>
    <dgm:pt modelId="{8AAAB5CD-7091-8944-B79B-48A4095CB37A}">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3600" b="1" dirty="0">
              <a:solidFill>
                <a:srgbClr val="002060"/>
              </a:solidFill>
              <a:latin typeface="Times New Roman" panose="02020603050405020304" pitchFamily="18" charset="0"/>
              <a:cs typeface="Times New Roman" panose="02020603050405020304" pitchFamily="18" charset="0"/>
            </a:rPr>
            <a:t>Creating a safer cyberspace</a:t>
          </a:r>
        </a:p>
      </dgm:t>
    </dgm:pt>
    <dgm:pt modelId="{78C53E77-7B72-964C-9F7C-96722B233832}" type="parTrans" cxnId="{A30CFE37-17FA-7B43-956D-FC228F5A996D}">
      <dgm:prSet/>
      <dgm:spPr/>
      <dgm:t>
        <a:bodyPr/>
        <a:lstStyle/>
        <a:p>
          <a:endParaRPr lang="en-US"/>
        </a:p>
      </dgm:t>
    </dgm:pt>
    <dgm:pt modelId="{12797904-51FC-BF44-B8BE-9916F0C4A066}" type="sibTrans" cxnId="{A30CFE37-17FA-7B43-956D-FC228F5A996D}">
      <dgm:prSet/>
      <dgm:spPr/>
      <dgm:t>
        <a:bodyPr/>
        <a:lstStyle/>
        <a:p>
          <a:endParaRPr lang="en-US"/>
        </a:p>
      </dgm:t>
    </dgm:pt>
    <dgm:pt modelId="{BEE04100-B19E-5E48-B67D-D20BCE4BF96E}">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3200" b="1" dirty="0">
              <a:solidFill>
                <a:srgbClr val="002060"/>
              </a:solidFill>
              <a:latin typeface="Times New Roman" panose="02020603050405020304" pitchFamily="18" charset="0"/>
              <a:cs typeface="Times New Roman" panose="02020603050405020304" pitchFamily="18" charset="0"/>
            </a:rPr>
            <a:t>Developing a Vibrant Cybersecurity Ecosystem</a:t>
          </a:r>
        </a:p>
      </dgm:t>
    </dgm:pt>
    <dgm:pt modelId="{C93D58A1-6AD6-E845-B1F0-AC32A105AF1E}" type="parTrans" cxnId="{237AF5FB-CFF0-4A49-9242-457C9CEEE88C}">
      <dgm:prSet/>
      <dgm:spPr/>
      <dgm:t>
        <a:bodyPr/>
        <a:lstStyle/>
        <a:p>
          <a:endParaRPr lang="en-US"/>
        </a:p>
      </dgm:t>
    </dgm:pt>
    <dgm:pt modelId="{DC7CE370-57E5-A345-A73C-E4BA74EE7C25}" type="sibTrans" cxnId="{237AF5FB-CFF0-4A49-9242-457C9CEEE88C}">
      <dgm:prSet/>
      <dgm:spPr/>
      <dgm:t>
        <a:bodyPr/>
        <a:lstStyle/>
        <a:p>
          <a:endParaRPr lang="en-US"/>
        </a:p>
      </dgm:t>
    </dgm:pt>
    <dgm:pt modelId="{8A71A1F6-BA2D-0446-9469-184D8DD23266}">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3200" b="1" dirty="0">
              <a:solidFill>
                <a:srgbClr val="002060"/>
              </a:solidFill>
              <a:latin typeface="Times New Roman" panose="02020603050405020304" pitchFamily="18" charset="0"/>
              <a:cs typeface="Times New Roman" panose="02020603050405020304" pitchFamily="18" charset="0"/>
            </a:rPr>
            <a:t>Strengthening international partnerships</a:t>
          </a:r>
        </a:p>
      </dgm:t>
    </dgm:pt>
    <dgm:pt modelId="{E45739F8-D179-E948-9109-A1BA821DD34E}" type="parTrans" cxnId="{97C88600-DF85-3040-A89B-852A80466905}">
      <dgm:prSet/>
      <dgm:spPr/>
      <dgm:t>
        <a:bodyPr/>
        <a:lstStyle/>
        <a:p>
          <a:endParaRPr lang="en-US"/>
        </a:p>
      </dgm:t>
    </dgm:pt>
    <dgm:pt modelId="{2A495B34-AFEF-7346-9CF5-7BB0999EC6FD}" type="sibTrans" cxnId="{97C88600-DF85-3040-A89B-852A80466905}">
      <dgm:prSet/>
      <dgm:spPr/>
      <dgm:t>
        <a:bodyPr/>
        <a:lstStyle/>
        <a:p>
          <a:endParaRPr lang="en-US"/>
        </a:p>
      </dgm:t>
    </dgm:pt>
    <dgm:pt modelId="{D8BBA509-6DB1-164F-AC07-E35DDC68BD57}" type="pres">
      <dgm:prSet presAssocID="{7F3F0068-B93B-5B44-A8D7-1F8C3259425E}" presName="Name0" presStyleCnt="0">
        <dgm:presLayoutVars>
          <dgm:dir/>
          <dgm:resizeHandles val="exact"/>
        </dgm:presLayoutVars>
      </dgm:prSet>
      <dgm:spPr/>
      <dgm:t>
        <a:bodyPr/>
        <a:lstStyle/>
        <a:p>
          <a:endParaRPr lang="en-US"/>
        </a:p>
      </dgm:t>
    </dgm:pt>
    <dgm:pt modelId="{27467B9E-D597-0845-AB59-7CFBBD93E7D8}" type="pres">
      <dgm:prSet presAssocID="{DBBB168D-1F91-1F49-BFAA-3B6F356AC08E}" presName="Name5" presStyleLbl="vennNode1" presStyleIdx="0" presStyleCnt="4">
        <dgm:presLayoutVars>
          <dgm:bulletEnabled val="1"/>
        </dgm:presLayoutVars>
      </dgm:prSet>
      <dgm:spPr/>
      <dgm:t>
        <a:bodyPr/>
        <a:lstStyle/>
        <a:p>
          <a:endParaRPr lang="en-US"/>
        </a:p>
      </dgm:t>
    </dgm:pt>
    <dgm:pt modelId="{77348A85-A9A7-424D-86D1-0B050352BFA3}" type="pres">
      <dgm:prSet presAssocID="{56EF1682-3605-2E4E-BE94-31A816EFFC30}" presName="space" presStyleCnt="0"/>
      <dgm:spPr/>
    </dgm:pt>
    <dgm:pt modelId="{BE583F38-03DF-B74F-BF86-649CE7BB7F52}" type="pres">
      <dgm:prSet presAssocID="{8AAAB5CD-7091-8944-B79B-48A4095CB37A}" presName="Name5" presStyleLbl="vennNode1" presStyleIdx="1" presStyleCnt="4">
        <dgm:presLayoutVars>
          <dgm:bulletEnabled val="1"/>
        </dgm:presLayoutVars>
      </dgm:prSet>
      <dgm:spPr/>
      <dgm:t>
        <a:bodyPr/>
        <a:lstStyle/>
        <a:p>
          <a:endParaRPr lang="en-US"/>
        </a:p>
      </dgm:t>
    </dgm:pt>
    <dgm:pt modelId="{2E21D753-9255-EF4D-B956-805EFD3F16FB}" type="pres">
      <dgm:prSet presAssocID="{12797904-51FC-BF44-B8BE-9916F0C4A066}" presName="space" presStyleCnt="0"/>
      <dgm:spPr/>
    </dgm:pt>
    <dgm:pt modelId="{1EAC120F-C1B9-C244-AB10-91442930AED6}" type="pres">
      <dgm:prSet presAssocID="{BEE04100-B19E-5E48-B67D-D20BCE4BF96E}" presName="Name5" presStyleLbl="vennNode1" presStyleIdx="2" presStyleCnt="4">
        <dgm:presLayoutVars>
          <dgm:bulletEnabled val="1"/>
        </dgm:presLayoutVars>
      </dgm:prSet>
      <dgm:spPr/>
      <dgm:t>
        <a:bodyPr/>
        <a:lstStyle/>
        <a:p>
          <a:endParaRPr lang="en-US"/>
        </a:p>
      </dgm:t>
    </dgm:pt>
    <dgm:pt modelId="{FC5A54B8-E24C-A846-BFB5-C7DD53BA5E64}" type="pres">
      <dgm:prSet presAssocID="{DC7CE370-57E5-A345-A73C-E4BA74EE7C25}" presName="space" presStyleCnt="0"/>
      <dgm:spPr/>
    </dgm:pt>
    <dgm:pt modelId="{98DAE1A7-D494-DA4E-8262-0E1E36678A05}" type="pres">
      <dgm:prSet presAssocID="{8A71A1F6-BA2D-0446-9469-184D8DD23266}" presName="Name5" presStyleLbl="vennNode1" presStyleIdx="3" presStyleCnt="4">
        <dgm:presLayoutVars>
          <dgm:bulletEnabled val="1"/>
        </dgm:presLayoutVars>
      </dgm:prSet>
      <dgm:spPr/>
      <dgm:t>
        <a:bodyPr/>
        <a:lstStyle/>
        <a:p>
          <a:endParaRPr lang="en-US"/>
        </a:p>
      </dgm:t>
    </dgm:pt>
  </dgm:ptLst>
  <dgm:cxnLst>
    <dgm:cxn modelId="{97C88600-DF85-3040-A89B-852A80466905}" srcId="{7F3F0068-B93B-5B44-A8D7-1F8C3259425E}" destId="{8A71A1F6-BA2D-0446-9469-184D8DD23266}" srcOrd="3" destOrd="0" parTransId="{E45739F8-D179-E948-9109-A1BA821DD34E}" sibTransId="{2A495B34-AFEF-7346-9CF5-7BB0999EC6FD}"/>
    <dgm:cxn modelId="{D5A436CA-1979-4A38-A1F4-9C075456F8B8}" type="presOf" srcId="{DBBB168D-1F91-1F49-BFAA-3B6F356AC08E}" destId="{27467B9E-D597-0845-AB59-7CFBBD93E7D8}" srcOrd="0" destOrd="0" presId="urn:microsoft.com/office/officeart/2005/8/layout/venn3"/>
    <dgm:cxn modelId="{59EFBA85-D979-48B5-8B06-61534B3EF733}" type="presOf" srcId="{8A71A1F6-BA2D-0446-9469-184D8DD23266}" destId="{98DAE1A7-D494-DA4E-8262-0E1E36678A05}" srcOrd="0" destOrd="0" presId="urn:microsoft.com/office/officeart/2005/8/layout/venn3"/>
    <dgm:cxn modelId="{1F3B47D9-5FE9-44A9-B507-6A8B8B90CEEE}" type="presOf" srcId="{BEE04100-B19E-5E48-B67D-D20BCE4BF96E}" destId="{1EAC120F-C1B9-C244-AB10-91442930AED6}" srcOrd="0" destOrd="0" presId="urn:microsoft.com/office/officeart/2005/8/layout/venn3"/>
    <dgm:cxn modelId="{78C28F13-5D87-4667-B3B8-9167A0088D5F}" type="presOf" srcId="{8AAAB5CD-7091-8944-B79B-48A4095CB37A}" destId="{BE583F38-03DF-B74F-BF86-649CE7BB7F52}" srcOrd="0" destOrd="0" presId="urn:microsoft.com/office/officeart/2005/8/layout/venn3"/>
    <dgm:cxn modelId="{A30CFE37-17FA-7B43-956D-FC228F5A996D}" srcId="{7F3F0068-B93B-5B44-A8D7-1F8C3259425E}" destId="{8AAAB5CD-7091-8944-B79B-48A4095CB37A}" srcOrd="1" destOrd="0" parTransId="{78C53E77-7B72-964C-9F7C-96722B233832}" sibTransId="{12797904-51FC-BF44-B8BE-9916F0C4A066}"/>
    <dgm:cxn modelId="{237AF5FB-CFF0-4A49-9242-457C9CEEE88C}" srcId="{7F3F0068-B93B-5B44-A8D7-1F8C3259425E}" destId="{BEE04100-B19E-5E48-B67D-D20BCE4BF96E}" srcOrd="2" destOrd="0" parTransId="{C93D58A1-6AD6-E845-B1F0-AC32A105AF1E}" sibTransId="{DC7CE370-57E5-A345-A73C-E4BA74EE7C25}"/>
    <dgm:cxn modelId="{EB5ABB21-F5C5-BD40-87EA-644DEAB995F1}" srcId="{7F3F0068-B93B-5B44-A8D7-1F8C3259425E}" destId="{DBBB168D-1F91-1F49-BFAA-3B6F356AC08E}" srcOrd="0" destOrd="0" parTransId="{1064423C-EF30-7148-982B-70134D29409A}" sibTransId="{56EF1682-3605-2E4E-BE94-31A816EFFC30}"/>
    <dgm:cxn modelId="{40DE35B8-2DA1-4027-A7CE-5EB1713A30CA}" type="presOf" srcId="{7F3F0068-B93B-5B44-A8D7-1F8C3259425E}" destId="{D8BBA509-6DB1-164F-AC07-E35DDC68BD57}" srcOrd="0" destOrd="0" presId="urn:microsoft.com/office/officeart/2005/8/layout/venn3"/>
    <dgm:cxn modelId="{2B43D903-9FE3-4FE4-A267-868BB8C02F16}" type="presParOf" srcId="{D8BBA509-6DB1-164F-AC07-E35DDC68BD57}" destId="{27467B9E-D597-0845-AB59-7CFBBD93E7D8}" srcOrd="0" destOrd="0" presId="urn:microsoft.com/office/officeart/2005/8/layout/venn3"/>
    <dgm:cxn modelId="{70E123D2-B312-4963-B62A-96E7667B3C0A}" type="presParOf" srcId="{D8BBA509-6DB1-164F-AC07-E35DDC68BD57}" destId="{77348A85-A9A7-424D-86D1-0B050352BFA3}" srcOrd="1" destOrd="0" presId="urn:microsoft.com/office/officeart/2005/8/layout/venn3"/>
    <dgm:cxn modelId="{92958D39-1D8B-4406-89BC-977C0838B653}" type="presParOf" srcId="{D8BBA509-6DB1-164F-AC07-E35DDC68BD57}" destId="{BE583F38-03DF-B74F-BF86-649CE7BB7F52}" srcOrd="2" destOrd="0" presId="urn:microsoft.com/office/officeart/2005/8/layout/venn3"/>
    <dgm:cxn modelId="{B2EBB80F-D721-47C8-BCAA-36C2D0B041DB}" type="presParOf" srcId="{D8BBA509-6DB1-164F-AC07-E35DDC68BD57}" destId="{2E21D753-9255-EF4D-B956-805EFD3F16FB}" srcOrd="3" destOrd="0" presId="urn:microsoft.com/office/officeart/2005/8/layout/venn3"/>
    <dgm:cxn modelId="{542FCF8C-85E3-490F-88D6-95C91936C97B}" type="presParOf" srcId="{D8BBA509-6DB1-164F-AC07-E35DDC68BD57}" destId="{1EAC120F-C1B9-C244-AB10-91442930AED6}" srcOrd="4" destOrd="0" presId="urn:microsoft.com/office/officeart/2005/8/layout/venn3"/>
    <dgm:cxn modelId="{188FEDCB-136C-42A4-A35C-A17C46990E88}" type="presParOf" srcId="{D8BBA509-6DB1-164F-AC07-E35DDC68BD57}" destId="{FC5A54B8-E24C-A846-BFB5-C7DD53BA5E64}" srcOrd="5" destOrd="0" presId="urn:microsoft.com/office/officeart/2005/8/layout/venn3"/>
    <dgm:cxn modelId="{379367BC-6C76-4E93-A6BE-BCEA8CB8789F}" type="presParOf" srcId="{D8BBA509-6DB1-164F-AC07-E35DDC68BD57}" destId="{98DAE1A7-D494-DA4E-8262-0E1E36678A05}"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947C60-03ED-4D5C-B615-E5C8737F10EC}">
      <dsp:nvSpPr>
        <dsp:cNvPr id="0" name=""/>
        <dsp:cNvSpPr/>
      </dsp:nvSpPr>
      <dsp:spPr>
        <a:xfrm>
          <a:off x="0" y="705418"/>
          <a:ext cx="20675123" cy="1415114"/>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rtl="0">
            <a:lnSpc>
              <a:spcPct val="90000"/>
            </a:lnSpc>
            <a:spcBef>
              <a:spcPct val="0"/>
            </a:spcBef>
            <a:spcAft>
              <a:spcPct val="35000"/>
            </a:spcAft>
          </a:pPr>
          <a:r>
            <a:rPr lang="en-US" sz="5900" b="1" kern="1200" dirty="0" smtClean="0">
              <a:solidFill>
                <a:srgbClr val="002060"/>
              </a:solidFill>
            </a:rPr>
            <a:t>Overview of Cyber Disarmament</a:t>
          </a:r>
          <a:endParaRPr lang="en-US" sz="5900" b="1" kern="1200" dirty="0">
            <a:solidFill>
              <a:srgbClr val="002060"/>
            </a:solidFill>
          </a:endParaRPr>
        </a:p>
      </dsp:txBody>
      <dsp:txXfrm>
        <a:off x="0" y="705418"/>
        <a:ext cx="20675123" cy="1415114"/>
      </dsp:txXfrm>
    </dsp:sp>
    <dsp:sp modelId="{E552232F-B60B-4AB0-ADCD-4D5A47725DA0}">
      <dsp:nvSpPr>
        <dsp:cNvPr id="0" name=""/>
        <dsp:cNvSpPr/>
      </dsp:nvSpPr>
      <dsp:spPr>
        <a:xfrm>
          <a:off x="0" y="2290453"/>
          <a:ext cx="20675123" cy="1415114"/>
        </a:xfrm>
        <a:prstGeom prst="roundRect">
          <a:avLst/>
        </a:prstGeom>
        <a:gradFill rotWithShape="1">
          <a:gsLst>
            <a:gs pos="0">
              <a:schemeClr val="accent5">
                <a:tint val="48000"/>
                <a:satMod val="138000"/>
              </a:schemeClr>
            </a:gs>
            <a:gs pos="25000">
              <a:schemeClr val="accent5">
                <a:tint val="85000"/>
              </a:schemeClr>
            </a:gs>
            <a:gs pos="40000">
              <a:schemeClr val="accent5">
                <a:tint val="92000"/>
              </a:schemeClr>
            </a:gs>
            <a:gs pos="50000">
              <a:schemeClr val="accent5">
                <a:tint val="93000"/>
              </a:schemeClr>
            </a:gs>
            <a:gs pos="60000">
              <a:schemeClr val="accent5">
                <a:tint val="92000"/>
              </a:schemeClr>
            </a:gs>
            <a:gs pos="75000">
              <a:schemeClr val="accent5">
                <a:tint val="83000"/>
                <a:satMod val="108000"/>
              </a:schemeClr>
            </a:gs>
            <a:gs pos="100000">
              <a:schemeClr val="accent5">
                <a:tint val="48000"/>
                <a:satMod val="150000"/>
              </a:schemeClr>
            </a:gs>
          </a:gsLst>
          <a:lin ang="5400000" scaled="0"/>
        </a:gradFill>
        <a:ln w="12000" cap="flat" cmpd="sng" algn="ctr">
          <a:solidFill>
            <a:schemeClr val="accent5"/>
          </a:solidFill>
          <a:prstDash val="solid"/>
        </a:ln>
        <a:effectLst>
          <a:glow rad="63500">
            <a:schemeClr val="accent5">
              <a:alpha val="45000"/>
              <a:satMod val="120000"/>
            </a:schemeClr>
          </a:glow>
        </a:effectLst>
        <a:scene3d>
          <a:camera prst="orthographicFront" fov="0">
            <a:rot lat="0" lon="0" rev="0"/>
          </a:camera>
          <a:lightRig rig="brightRoom" dir="tl">
            <a:rot lat="0" lon="0" rev="8700000"/>
          </a:lightRig>
        </a:scene3d>
        <a:sp3d>
          <a:bevelT w="0" h="0"/>
          <a:contourClr>
            <a:schemeClr val="accent5">
              <a:tint val="70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224790" tIns="224790" rIns="224790" bIns="224790" numCol="1" spcCol="1270" anchor="ctr" anchorCtr="0">
          <a:noAutofit/>
        </a:bodyPr>
        <a:lstStyle/>
        <a:p>
          <a:pPr lvl="0" algn="l" defTabSz="2622550" rtl="0">
            <a:lnSpc>
              <a:spcPct val="90000"/>
            </a:lnSpc>
            <a:spcBef>
              <a:spcPct val="0"/>
            </a:spcBef>
            <a:spcAft>
              <a:spcPct val="35000"/>
            </a:spcAft>
          </a:pPr>
          <a:r>
            <a:rPr lang="en-US" sz="5900" b="1" kern="1200" dirty="0" smtClean="0">
              <a:solidFill>
                <a:srgbClr val="002060"/>
              </a:solidFill>
            </a:rPr>
            <a:t>Cyber Diplomacy and Warfare </a:t>
          </a:r>
          <a:endParaRPr lang="en-US" sz="5900" b="1" kern="1200" dirty="0">
            <a:solidFill>
              <a:srgbClr val="002060"/>
            </a:solidFill>
          </a:endParaRPr>
        </a:p>
      </dsp:txBody>
      <dsp:txXfrm>
        <a:off x="0" y="2290453"/>
        <a:ext cx="20675123" cy="1415114"/>
      </dsp:txXfrm>
    </dsp:sp>
    <dsp:sp modelId="{FCE21E2E-F46E-4F19-879B-D16D86F7A05D}">
      <dsp:nvSpPr>
        <dsp:cNvPr id="0" name=""/>
        <dsp:cNvSpPr/>
      </dsp:nvSpPr>
      <dsp:spPr>
        <a:xfrm>
          <a:off x="0" y="5482614"/>
          <a:ext cx="20675123" cy="1415114"/>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rtl="0">
            <a:lnSpc>
              <a:spcPct val="90000"/>
            </a:lnSpc>
            <a:spcBef>
              <a:spcPct val="0"/>
            </a:spcBef>
            <a:spcAft>
              <a:spcPct val="35000"/>
            </a:spcAft>
          </a:pPr>
          <a:r>
            <a:rPr lang="en-US" sz="5900" b="1" kern="1200" dirty="0" smtClean="0">
              <a:solidFill>
                <a:srgbClr val="002060"/>
              </a:solidFill>
            </a:rPr>
            <a:t>Nation Preparedness and Cyber Strategy </a:t>
          </a:r>
          <a:endParaRPr lang="en-US" sz="5900" b="1" kern="1200" dirty="0">
            <a:solidFill>
              <a:srgbClr val="002060"/>
            </a:solidFill>
          </a:endParaRPr>
        </a:p>
      </dsp:txBody>
      <dsp:txXfrm>
        <a:off x="0" y="5482614"/>
        <a:ext cx="20675123" cy="1415114"/>
      </dsp:txXfrm>
    </dsp:sp>
    <dsp:sp modelId="{0C73A80E-2B3E-47F4-8926-D347EB233B47}">
      <dsp:nvSpPr>
        <dsp:cNvPr id="0" name=""/>
        <dsp:cNvSpPr/>
      </dsp:nvSpPr>
      <dsp:spPr>
        <a:xfrm>
          <a:off x="0" y="3604019"/>
          <a:ext cx="20675123" cy="1415114"/>
        </a:xfrm>
        <a:prstGeom prst="roundRect">
          <a:avLst/>
        </a:prstGeom>
        <a:gradFill rotWithShape="1">
          <a:gsLst>
            <a:gs pos="0">
              <a:schemeClr val="accent5">
                <a:tint val="48000"/>
                <a:satMod val="138000"/>
              </a:schemeClr>
            </a:gs>
            <a:gs pos="25000">
              <a:schemeClr val="accent5">
                <a:tint val="85000"/>
              </a:schemeClr>
            </a:gs>
            <a:gs pos="40000">
              <a:schemeClr val="accent5">
                <a:tint val="92000"/>
              </a:schemeClr>
            </a:gs>
            <a:gs pos="50000">
              <a:schemeClr val="accent5">
                <a:tint val="93000"/>
              </a:schemeClr>
            </a:gs>
            <a:gs pos="60000">
              <a:schemeClr val="accent5">
                <a:tint val="92000"/>
              </a:schemeClr>
            </a:gs>
            <a:gs pos="75000">
              <a:schemeClr val="accent5">
                <a:tint val="83000"/>
                <a:satMod val="108000"/>
              </a:schemeClr>
            </a:gs>
            <a:gs pos="100000">
              <a:schemeClr val="accent5">
                <a:tint val="48000"/>
                <a:satMod val="150000"/>
              </a:schemeClr>
            </a:gs>
          </a:gsLst>
          <a:lin ang="5400000" scaled="0"/>
        </a:gradFill>
        <a:ln w="12000" cap="flat" cmpd="sng" algn="ctr">
          <a:solidFill>
            <a:schemeClr val="accent5"/>
          </a:solidFill>
          <a:prstDash val="solid"/>
        </a:ln>
        <a:effectLst>
          <a:glow rad="63500">
            <a:schemeClr val="accent5">
              <a:alpha val="45000"/>
              <a:satMod val="120000"/>
            </a:schemeClr>
          </a:glow>
        </a:effectLst>
        <a:scene3d>
          <a:camera prst="orthographicFront" fov="0">
            <a:rot lat="0" lon="0" rev="0"/>
          </a:camera>
          <a:lightRig rig="brightRoom" dir="tl">
            <a:rot lat="0" lon="0" rev="8700000"/>
          </a:lightRig>
        </a:scene3d>
        <a:sp3d>
          <a:bevelT w="0" h="0"/>
          <a:contourClr>
            <a:schemeClr val="accent5">
              <a:tint val="70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224790" tIns="224790" rIns="224790" bIns="224790" numCol="1" spcCol="1270" anchor="ctr" anchorCtr="0">
          <a:noAutofit/>
        </a:bodyPr>
        <a:lstStyle/>
        <a:p>
          <a:pPr lvl="0" algn="l" defTabSz="2622550" rtl="0">
            <a:lnSpc>
              <a:spcPct val="90000"/>
            </a:lnSpc>
            <a:spcBef>
              <a:spcPct val="0"/>
            </a:spcBef>
            <a:spcAft>
              <a:spcPct val="35000"/>
            </a:spcAft>
          </a:pPr>
          <a:r>
            <a:rPr lang="en-US" sz="5900" b="1" kern="1200" dirty="0" smtClean="0">
              <a:solidFill>
                <a:srgbClr val="002060"/>
              </a:solidFill>
            </a:rPr>
            <a:t>Strategies and Structures for National Security</a:t>
          </a:r>
          <a:endParaRPr lang="en-US" sz="5900" b="1" kern="1200" dirty="0">
            <a:solidFill>
              <a:srgbClr val="002060"/>
            </a:solidFill>
          </a:endParaRPr>
        </a:p>
      </dsp:txBody>
      <dsp:txXfrm>
        <a:off x="0" y="3604019"/>
        <a:ext cx="20675123" cy="1415114"/>
      </dsp:txXfrm>
    </dsp:sp>
    <dsp:sp modelId="{CF0F4227-A4BD-49FA-9FB8-670B69B7804C}">
      <dsp:nvSpPr>
        <dsp:cNvPr id="0" name=""/>
        <dsp:cNvSpPr/>
      </dsp:nvSpPr>
      <dsp:spPr>
        <a:xfrm>
          <a:off x="0" y="7045558"/>
          <a:ext cx="20675123" cy="1415114"/>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rtl="0">
            <a:lnSpc>
              <a:spcPct val="90000"/>
            </a:lnSpc>
            <a:spcBef>
              <a:spcPct val="0"/>
            </a:spcBef>
            <a:spcAft>
              <a:spcPct val="35000"/>
            </a:spcAft>
          </a:pPr>
          <a:r>
            <a:rPr lang="en-US" sz="5900" b="1" kern="1200" dirty="0" smtClean="0">
              <a:solidFill>
                <a:srgbClr val="002060"/>
              </a:solidFill>
            </a:rPr>
            <a:t>Indian </a:t>
          </a:r>
          <a:r>
            <a:rPr lang="en-US" sz="5900" b="1" kern="1200" dirty="0" err="1" smtClean="0">
              <a:solidFill>
                <a:srgbClr val="002060"/>
              </a:solidFill>
            </a:rPr>
            <a:t>Defence</a:t>
          </a:r>
          <a:r>
            <a:rPr lang="en-US" sz="5900" b="1" kern="1200" dirty="0" smtClean="0">
              <a:solidFill>
                <a:srgbClr val="002060"/>
              </a:solidFill>
            </a:rPr>
            <a:t>: Procurement Process and Policy</a:t>
          </a:r>
          <a:endParaRPr lang="en-US" sz="5900" b="1" kern="1200" dirty="0">
            <a:solidFill>
              <a:srgbClr val="002060"/>
            </a:solidFill>
          </a:endParaRPr>
        </a:p>
      </dsp:txBody>
      <dsp:txXfrm>
        <a:off x="0" y="7045558"/>
        <a:ext cx="20675123" cy="1415114"/>
      </dsp:txXfrm>
    </dsp:sp>
    <dsp:sp modelId="{15F2EFE4-8ABE-45E0-BB4B-0838E5C55DD1}">
      <dsp:nvSpPr>
        <dsp:cNvPr id="0" name=""/>
        <dsp:cNvSpPr/>
      </dsp:nvSpPr>
      <dsp:spPr>
        <a:xfrm>
          <a:off x="0" y="8630593"/>
          <a:ext cx="20675123" cy="1415114"/>
        </a:xfrm>
        <a:prstGeom prst="roundRect">
          <a:avLst/>
        </a:prstGeom>
        <a:gradFill rotWithShape="1">
          <a:gsLst>
            <a:gs pos="0">
              <a:schemeClr val="accent5">
                <a:tint val="48000"/>
                <a:satMod val="138000"/>
              </a:schemeClr>
            </a:gs>
            <a:gs pos="25000">
              <a:schemeClr val="accent5">
                <a:tint val="85000"/>
              </a:schemeClr>
            </a:gs>
            <a:gs pos="40000">
              <a:schemeClr val="accent5">
                <a:tint val="92000"/>
              </a:schemeClr>
            </a:gs>
            <a:gs pos="50000">
              <a:schemeClr val="accent5">
                <a:tint val="93000"/>
              </a:schemeClr>
            </a:gs>
            <a:gs pos="60000">
              <a:schemeClr val="accent5">
                <a:tint val="92000"/>
              </a:schemeClr>
            </a:gs>
            <a:gs pos="75000">
              <a:schemeClr val="accent5">
                <a:tint val="83000"/>
                <a:satMod val="108000"/>
              </a:schemeClr>
            </a:gs>
            <a:gs pos="100000">
              <a:schemeClr val="accent5">
                <a:tint val="48000"/>
                <a:satMod val="150000"/>
              </a:schemeClr>
            </a:gs>
          </a:gsLst>
          <a:lin ang="5400000" scaled="0"/>
        </a:gradFill>
        <a:ln w="12000" cap="flat" cmpd="sng" algn="ctr">
          <a:solidFill>
            <a:schemeClr val="accent5"/>
          </a:solidFill>
          <a:prstDash val="solid"/>
        </a:ln>
        <a:effectLst>
          <a:glow rad="63500">
            <a:schemeClr val="accent5">
              <a:alpha val="45000"/>
              <a:satMod val="120000"/>
            </a:schemeClr>
          </a:glow>
        </a:effectLst>
        <a:scene3d>
          <a:camera prst="orthographicFront" fov="0">
            <a:rot lat="0" lon="0" rev="0"/>
          </a:camera>
          <a:lightRig rig="brightRoom" dir="tl">
            <a:rot lat="0" lon="0" rev="8700000"/>
          </a:lightRig>
        </a:scene3d>
        <a:sp3d>
          <a:bevelT w="0" h="0"/>
          <a:contourClr>
            <a:schemeClr val="accent5">
              <a:tint val="70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224790" tIns="224790" rIns="224790" bIns="224790" numCol="1" spcCol="1270" anchor="ctr" anchorCtr="0">
          <a:noAutofit/>
        </a:bodyPr>
        <a:lstStyle/>
        <a:p>
          <a:pPr lvl="0" algn="l" defTabSz="2622550" rtl="0">
            <a:lnSpc>
              <a:spcPct val="90000"/>
            </a:lnSpc>
            <a:spcBef>
              <a:spcPct val="0"/>
            </a:spcBef>
            <a:spcAft>
              <a:spcPct val="35000"/>
            </a:spcAft>
          </a:pPr>
          <a:r>
            <a:rPr lang="en-US" sz="5900" b="1" kern="1200" dirty="0" smtClean="0">
              <a:solidFill>
                <a:srgbClr val="002060"/>
              </a:solidFill>
            </a:rPr>
            <a:t>New Procurement Policy to Boost India’s Self-reliance in Arms</a:t>
          </a:r>
          <a:endParaRPr lang="en-US" sz="5900" b="1" kern="1200" dirty="0">
            <a:solidFill>
              <a:srgbClr val="002060"/>
            </a:solidFill>
          </a:endParaRPr>
        </a:p>
      </dsp:txBody>
      <dsp:txXfrm>
        <a:off x="0" y="8630593"/>
        <a:ext cx="20675123" cy="14151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467B9E-D597-0845-AB59-7CFBBD93E7D8}">
      <dsp:nvSpPr>
        <dsp:cNvPr id="0" name=""/>
        <dsp:cNvSpPr/>
      </dsp:nvSpPr>
      <dsp:spPr>
        <a:xfrm>
          <a:off x="6168" y="1372360"/>
          <a:ext cx="6189071" cy="6189071"/>
        </a:xfrm>
        <a:prstGeom prst="ellipse">
          <a:avLst/>
        </a:prstGeom>
        <a:solidFill>
          <a:schemeClr val="accent5"/>
        </a:solidFill>
        <a:ln w="38100" cap="flat" cmpd="sng" algn="ctr">
          <a:solidFill>
            <a:schemeClr val="lt1"/>
          </a:solidFill>
          <a:prstDash val="solid"/>
        </a:ln>
        <a:effectLst>
          <a:glow rad="63500">
            <a:schemeClr val="accent5">
              <a:alpha val="45000"/>
              <a:satMod val="120000"/>
            </a:schemeClr>
          </a:glow>
        </a:effectLst>
      </dsp:spPr>
      <dsp:style>
        <a:lnRef idx="3">
          <a:schemeClr val="lt1"/>
        </a:lnRef>
        <a:fillRef idx="1">
          <a:schemeClr val="accent5"/>
        </a:fillRef>
        <a:effectRef idx="1">
          <a:schemeClr val="accent5"/>
        </a:effectRef>
        <a:fontRef idx="minor">
          <a:schemeClr val="lt1"/>
        </a:fontRef>
      </dsp:style>
      <dsp:txBody>
        <a:bodyPr spcFirstLastPara="0" vert="horz" wrap="square" lIns="340605" tIns="45720" rIns="340605" bIns="45720" numCol="1" spcCol="1270" anchor="ctr" anchorCtr="0">
          <a:noAutofit/>
        </a:bodyPr>
        <a:lstStyle/>
        <a:p>
          <a:pPr lvl="0" algn="ctr" defTabSz="1600200">
            <a:lnSpc>
              <a:spcPct val="90000"/>
            </a:lnSpc>
            <a:spcBef>
              <a:spcPct val="0"/>
            </a:spcBef>
            <a:spcAft>
              <a:spcPct val="35000"/>
            </a:spcAft>
          </a:pPr>
          <a:r>
            <a:rPr lang="en-US" sz="3600" b="1" kern="1200" dirty="0">
              <a:solidFill>
                <a:srgbClr val="002060"/>
              </a:solidFill>
              <a:latin typeface="Times New Roman" panose="02020603050405020304" pitchFamily="18" charset="0"/>
              <a:cs typeface="Times New Roman" panose="02020603050405020304" pitchFamily="18" charset="0"/>
            </a:rPr>
            <a:t>Building a resilient infrastructure</a:t>
          </a:r>
        </a:p>
      </dsp:txBody>
      <dsp:txXfrm>
        <a:off x="6168" y="1372360"/>
        <a:ext cx="6189071" cy="6189071"/>
      </dsp:txXfrm>
    </dsp:sp>
    <dsp:sp modelId="{BE583F38-03DF-B74F-BF86-649CE7BB7F52}">
      <dsp:nvSpPr>
        <dsp:cNvPr id="0" name=""/>
        <dsp:cNvSpPr/>
      </dsp:nvSpPr>
      <dsp:spPr>
        <a:xfrm>
          <a:off x="4957425" y="1372360"/>
          <a:ext cx="6189071" cy="6189071"/>
        </a:xfrm>
        <a:prstGeom prst="ellipse">
          <a:avLst/>
        </a:prstGeom>
        <a:solidFill>
          <a:schemeClr val="accent5"/>
        </a:solidFill>
        <a:ln w="38100" cap="flat" cmpd="sng" algn="ctr">
          <a:solidFill>
            <a:schemeClr val="lt1"/>
          </a:solidFill>
          <a:prstDash val="solid"/>
        </a:ln>
        <a:effectLst>
          <a:glow rad="63500">
            <a:schemeClr val="accent5">
              <a:alpha val="45000"/>
              <a:satMod val="120000"/>
            </a:schemeClr>
          </a:glow>
        </a:effectLst>
      </dsp:spPr>
      <dsp:style>
        <a:lnRef idx="3">
          <a:schemeClr val="lt1"/>
        </a:lnRef>
        <a:fillRef idx="1">
          <a:schemeClr val="accent5"/>
        </a:fillRef>
        <a:effectRef idx="1">
          <a:schemeClr val="accent5"/>
        </a:effectRef>
        <a:fontRef idx="minor">
          <a:schemeClr val="lt1"/>
        </a:fontRef>
      </dsp:style>
      <dsp:txBody>
        <a:bodyPr spcFirstLastPara="0" vert="horz" wrap="square" lIns="340605" tIns="45720" rIns="340605" bIns="45720" numCol="1" spcCol="1270" anchor="ctr" anchorCtr="0">
          <a:noAutofit/>
        </a:bodyPr>
        <a:lstStyle/>
        <a:p>
          <a:pPr lvl="0" algn="ctr" defTabSz="1600200">
            <a:lnSpc>
              <a:spcPct val="90000"/>
            </a:lnSpc>
            <a:spcBef>
              <a:spcPct val="0"/>
            </a:spcBef>
            <a:spcAft>
              <a:spcPct val="35000"/>
            </a:spcAft>
          </a:pPr>
          <a:r>
            <a:rPr lang="en-US" sz="3600" b="1" kern="1200" dirty="0">
              <a:solidFill>
                <a:srgbClr val="002060"/>
              </a:solidFill>
              <a:latin typeface="Times New Roman" panose="02020603050405020304" pitchFamily="18" charset="0"/>
              <a:cs typeface="Times New Roman" panose="02020603050405020304" pitchFamily="18" charset="0"/>
            </a:rPr>
            <a:t>Creating a safer cyberspace</a:t>
          </a:r>
        </a:p>
      </dsp:txBody>
      <dsp:txXfrm>
        <a:off x="4957425" y="1372360"/>
        <a:ext cx="6189071" cy="6189071"/>
      </dsp:txXfrm>
    </dsp:sp>
    <dsp:sp modelId="{1EAC120F-C1B9-C244-AB10-91442930AED6}">
      <dsp:nvSpPr>
        <dsp:cNvPr id="0" name=""/>
        <dsp:cNvSpPr/>
      </dsp:nvSpPr>
      <dsp:spPr>
        <a:xfrm>
          <a:off x="9908683" y="1372360"/>
          <a:ext cx="6189071" cy="6189071"/>
        </a:xfrm>
        <a:prstGeom prst="ellipse">
          <a:avLst/>
        </a:prstGeom>
        <a:solidFill>
          <a:schemeClr val="accent5"/>
        </a:solidFill>
        <a:ln w="38100" cap="flat" cmpd="sng" algn="ctr">
          <a:solidFill>
            <a:schemeClr val="lt1"/>
          </a:solidFill>
          <a:prstDash val="solid"/>
        </a:ln>
        <a:effectLst>
          <a:glow rad="63500">
            <a:schemeClr val="accent5">
              <a:alpha val="45000"/>
              <a:satMod val="120000"/>
            </a:schemeClr>
          </a:glow>
        </a:effectLst>
      </dsp:spPr>
      <dsp:style>
        <a:lnRef idx="3">
          <a:schemeClr val="lt1"/>
        </a:lnRef>
        <a:fillRef idx="1">
          <a:schemeClr val="accent5"/>
        </a:fillRef>
        <a:effectRef idx="1">
          <a:schemeClr val="accent5"/>
        </a:effectRef>
        <a:fontRef idx="minor">
          <a:schemeClr val="lt1"/>
        </a:fontRef>
      </dsp:style>
      <dsp:txBody>
        <a:bodyPr spcFirstLastPara="0" vert="horz" wrap="square" lIns="340605" tIns="40640" rIns="340605" bIns="40640" numCol="1" spcCol="1270" anchor="ctr" anchorCtr="0">
          <a:noAutofit/>
        </a:bodyPr>
        <a:lstStyle/>
        <a:p>
          <a:pPr lvl="0" algn="ctr" defTabSz="1422400">
            <a:lnSpc>
              <a:spcPct val="90000"/>
            </a:lnSpc>
            <a:spcBef>
              <a:spcPct val="0"/>
            </a:spcBef>
            <a:spcAft>
              <a:spcPct val="35000"/>
            </a:spcAft>
          </a:pPr>
          <a:r>
            <a:rPr lang="en-US" sz="3200" b="1" kern="1200" dirty="0">
              <a:solidFill>
                <a:srgbClr val="002060"/>
              </a:solidFill>
              <a:latin typeface="Times New Roman" panose="02020603050405020304" pitchFamily="18" charset="0"/>
              <a:cs typeface="Times New Roman" panose="02020603050405020304" pitchFamily="18" charset="0"/>
            </a:rPr>
            <a:t>Developing a Vibrant Cybersecurity Ecosystem</a:t>
          </a:r>
        </a:p>
      </dsp:txBody>
      <dsp:txXfrm>
        <a:off x="9908683" y="1372360"/>
        <a:ext cx="6189071" cy="6189071"/>
      </dsp:txXfrm>
    </dsp:sp>
    <dsp:sp modelId="{98DAE1A7-D494-DA4E-8262-0E1E36678A05}">
      <dsp:nvSpPr>
        <dsp:cNvPr id="0" name=""/>
        <dsp:cNvSpPr/>
      </dsp:nvSpPr>
      <dsp:spPr>
        <a:xfrm>
          <a:off x="14859940" y="1372360"/>
          <a:ext cx="6189071" cy="6189071"/>
        </a:xfrm>
        <a:prstGeom prst="ellipse">
          <a:avLst/>
        </a:prstGeom>
        <a:solidFill>
          <a:schemeClr val="accent5"/>
        </a:solidFill>
        <a:ln w="38100" cap="flat" cmpd="sng" algn="ctr">
          <a:solidFill>
            <a:schemeClr val="lt1"/>
          </a:solidFill>
          <a:prstDash val="solid"/>
        </a:ln>
        <a:effectLst>
          <a:glow rad="63500">
            <a:schemeClr val="accent5">
              <a:alpha val="45000"/>
              <a:satMod val="120000"/>
            </a:schemeClr>
          </a:glow>
        </a:effectLst>
      </dsp:spPr>
      <dsp:style>
        <a:lnRef idx="3">
          <a:schemeClr val="lt1"/>
        </a:lnRef>
        <a:fillRef idx="1">
          <a:schemeClr val="accent5"/>
        </a:fillRef>
        <a:effectRef idx="1">
          <a:schemeClr val="accent5"/>
        </a:effectRef>
        <a:fontRef idx="minor">
          <a:schemeClr val="lt1"/>
        </a:fontRef>
      </dsp:style>
      <dsp:txBody>
        <a:bodyPr spcFirstLastPara="0" vert="horz" wrap="square" lIns="340605" tIns="40640" rIns="340605" bIns="40640" numCol="1" spcCol="1270" anchor="ctr" anchorCtr="0">
          <a:noAutofit/>
        </a:bodyPr>
        <a:lstStyle/>
        <a:p>
          <a:pPr lvl="0" algn="ctr" defTabSz="1422400">
            <a:lnSpc>
              <a:spcPct val="90000"/>
            </a:lnSpc>
            <a:spcBef>
              <a:spcPct val="0"/>
            </a:spcBef>
            <a:spcAft>
              <a:spcPct val="35000"/>
            </a:spcAft>
          </a:pPr>
          <a:r>
            <a:rPr lang="en-US" sz="3200" b="1" kern="1200" dirty="0">
              <a:solidFill>
                <a:srgbClr val="002060"/>
              </a:solidFill>
              <a:latin typeface="Times New Roman" panose="02020603050405020304" pitchFamily="18" charset="0"/>
              <a:cs typeface="Times New Roman" panose="02020603050405020304" pitchFamily="18" charset="0"/>
            </a:rPr>
            <a:t>Strengthening international partnerships</a:t>
          </a:r>
        </a:p>
      </dsp:txBody>
      <dsp:txXfrm>
        <a:off x="14859940" y="1372360"/>
        <a:ext cx="6189071" cy="61890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F7A43-7E92-43F5-A3CC-C872A646A646}" type="datetimeFigureOut">
              <a:rPr lang="en-US" smtClean="0"/>
              <a:pPr/>
              <a:t>12/2/2020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4941F-E497-411B-A4FA-F52096F65F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pPr/>
              <a:t>28</a:t>
            </a:fld>
            <a:endParaRPr lang="en-US" dirty="0"/>
          </a:p>
        </p:txBody>
      </p:sp>
    </p:spTree>
    <p:extLst>
      <p:ext uri="{BB962C8B-B14F-4D97-AF65-F5344CB8AC3E}">
        <p14:creationId xmlns:p14="http://schemas.microsoft.com/office/powerpoint/2010/main" xmlns="" val="185016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F6CF9D8-A806-441F-A9C7-B5BC68B37B5C}" type="datetimeFigureOut">
              <a:rPr lang="en-US" smtClean="0"/>
              <a:pPr/>
              <a:t>12/2/2020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2B65CAD5-2566-48C6-A856-9BB5D02B1370}" type="slidenum">
              <a:rPr lang="en-US" smtClean="0"/>
              <a:pPr/>
              <a:t>‹#›</a:t>
            </a:fld>
            <a:endParaRPr lang="en-US"/>
          </a:p>
        </p:txBody>
      </p:sp>
      <p:sp>
        <p:nvSpPr>
          <p:cNvPr id="32" name="Rectangle 31"/>
          <p:cNvSpPr/>
          <p:nvPr/>
        </p:nvSpPr>
        <p:spPr>
          <a:xfrm>
            <a:off x="0" y="-2"/>
            <a:ext cx="972947" cy="1370891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39" name="Rectangle 38"/>
          <p:cNvSpPr/>
          <p:nvPr/>
        </p:nvSpPr>
        <p:spPr>
          <a:xfrm>
            <a:off x="823446" y="1360954"/>
            <a:ext cx="121618" cy="7315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40" name="Rectangle 39"/>
          <p:cNvSpPr/>
          <p:nvPr/>
        </p:nvSpPr>
        <p:spPr>
          <a:xfrm>
            <a:off x="715753" y="1360954"/>
            <a:ext cx="72971" cy="7315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41" name="Rectangle 40"/>
          <p:cNvSpPr/>
          <p:nvPr/>
        </p:nvSpPr>
        <p:spPr>
          <a:xfrm>
            <a:off x="665070" y="1360954"/>
            <a:ext cx="24324" cy="7315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42" name="Rectangle 41"/>
          <p:cNvSpPr/>
          <p:nvPr/>
        </p:nvSpPr>
        <p:spPr>
          <a:xfrm>
            <a:off x="589918" y="1360954"/>
            <a:ext cx="24324" cy="7315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8" name="Title 7"/>
          <p:cNvSpPr>
            <a:spLocks noGrp="1"/>
          </p:cNvSpPr>
          <p:nvPr>
            <p:ph type="ctrTitle"/>
          </p:nvPr>
        </p:nvSpPr>
        <p:spPr>
          <a:xfrm>
            <a:off x="2432367" y="8686800"/>
            <a:ext cx="20675124" cy="3950208"/>
          </a:xfrm>
        </p:spPr>
        <p:txBody>
          <a:bodyPr/>
          <a:lstStyle>
            <a:lvl1pPr marR="21736" algn="l">
              <a:defRPr sz="95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432367" y="5669280"/>
            <a:ext cx="20675124" cy="3017520"/>
          </a:xfrm>
        </p:spPr>
        <p:txBody>
          <a:bodyPr lIns="239098" tIns="108681" anchor="b"/>
          <a:lstStyle>
            <a:lvl1pPr marL="0" indent="0" algn="l">
              <a:spcBef>
                <a:spcPts val="0"/>
              </a:spcBef>
              <a:buNone/>
              <a:defRPr sz="4800">
                <a:solidFill>
                  <a:schemeClr val="tx1"/>
                </a:solidFill>
              </a:defRPr>
            </a:lvl1pPr>
            <a:lvl2pPr marL="1086810" indent="0" algn="ctr">
              <a:buNone/>
            </a:lvl2pPr>
            <a:lvl3pPr marL="2173620" indent="0" algn="ctr">
              <a:buNone/>
            </a:lvl3pPr>
            <a:lvl4pPr marL="3260430" indent="0" algn="ctr">
              <a:buNone/>
            </a:lvl4pPr>
            <a:lvl5pPr marL="4347240" indent="0" algn="ctr">
              <a:buNone/>
            </a:lvl5pPr>
            <a:lvl6pPr marL="5434051" indent="0" algn="ctr">
              <a:buNone/>
            </a:lvl6pPr>
            <a:lvl7pPr marL="6520861" indent="0" algn="ctr">
              <a:buNone/>
            </a:lvl7pPr>
            <a:lvl8pPr marL="7607671" indent="0" algn="ctr">
              <a:buNone/>
            </a:lvl8pPr>
            <a:lvl9pPr marL="8694481" indent="0" algn="ctr">
              <a:buNone/>
            </a:lvl9pPr>
            <a:extLst/>
          </a:lstStyle>
          <a:p>
            <a:r>
              <a:rPr kumimoji="0" lang="en-US" smtClean="0"/>
              <a:t>Click to edit Master subtitle style</a:t>
            </a:r>
            <a:endParaRPr kumimoji="0" lang="en-US"/>
          </a:p>
        </p:txBody>
      </p:sp>
      <p:sp>
        <p:nvSpPr>
          <p:cNvPr id="56" name="Rectangle 55"/>
          <p:cNvSpPr/>
          <p:nvPr/>
        </p:nvSpPr>
        <p:spPr>
          <a:xfrm>
            <a:off x="679092" y="10094788"/>
            <a:ext cx="194589" cy="33832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65" name="Rectangle 64"/>
          <p:cNvSpPr/>
          <p:nvPr/>
        </p:nvSpPr>
        <p:spPr>
          <a:xfrm>
            <a:off x="679092" y="9593638"/>
            <a:ext cx="194589" cy="4572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66" name="Rectangle 65"/>
          <p:cNvSpPr/>
          <p:nvPr/>
        </p:nvSpPr>
        <p:spPr>
          <a:xfrm>
            <a:off x="679092" y="9275370"/>
            <a:ext cx="194589" cy="27432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67" name="Rectangle 66"/>
          <p:cNvSpPr/>
          <p:nvPr/>
        </p:nvSpPr>
        <p:spPr>
          <a:xfrm>
            <a:off x="679092" y="9085118"/>
            <a:ext cx="194589" cy="14630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6CF9D8-A806-441F-A9C7-B5BC68B37B5C}" type="datetimeFigureOut">
              <a:rPr lang="en-US" smtClean="0"/>
              <a:pPr/>
              <a:t>12/2/2020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65CAD5-2566-48C6-A856-9BB5D02B13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34664" y="549279"/>
            <a:ext cx="5270130" cy="11703050"/>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621579" y="549279"/>
            <a:ext cx="15607691" cy="1170305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6CF9D8-A806-441F-A9C7-B5BC68B37B5C}" type="datetimeFigureOut">
              <a:rPr lang="en-US" smtClean="0"/>
              <a:pPr/>
              <a:t>12/2/2020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65CAD5-2566-48C6-A856-9BB5D02B13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6CF9D8-A806-441F-A9C7-B5BC68B37B5C}" type="datetimeFigureOut">
              <a:rPr lang="en-US" smtClean="0"/>
              <a:pPr/>
              <a:t>12/2/2020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65CAD5-2566-48C6-A856-9BB5D02B13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12845348" y="2147776"/>
            <a:ext cx="11497182" cy="11582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15" name="Freeform 14"/>
          <p:cNvSpPr>
            <a:spLocks/>
          </p:cNvSpPr>
          <p:nvPr/>
        </p:nvSpPr>
        <p:spPr bwMode="auto">
          <a:xfrm>
            <a:off x="994775" y="0"/>
            <a:ext cx="14669049" cy="13230664"/>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13" name="Freeform 12"/>
          <p:cNvSpPr>
            <a:spLocks/>
          </p:cNvSpPr>
          <p:nvPr/>
        </p:nvSpPr>
        <p:spPr bwMode="auto">
          <a:xfrm rot="5236414">
            <a:off x="13227597" y="2574881"/>
            <a:ext cx="8229600" cy="316207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16" name="Freeform 15"/>
          <p:cNvSpPr>
            <a:spLocks/>
          </p:cNvSpPr>
          <p:nvPr/>
        </p:nvSpPr>
        <p:spPr bwMode="auto">
          <a:xfrm>
            <a:off x="15810389" y="0"/>
            <a:ext cx="7297103" cy="8534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17" name="Freeform 16"/>
          <p:cNvSpPr>
            <a:spLocks/>
          </p:cNvSpPr>
          <p:nvPr/>
        </p:nvSpPr>
        <p:spPr bwMode="auto">
          <a:xfrm>
            <a:off x="15810389" y="8534400"/>
            <a:ext cx="8513286" cy="2286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18" name="Freeform 17"/>
          <p:cNvSpPr>
            <a:spLocks/>
          </p:cNvSpPr>
          <p:nvPr/>
        </p:nvSpPr>
        <p:spPr bwMode="auto">
          <a:xfrm>
            <a:off x="15810389" y="0"/>
            <a:ext cx="3648551" cy="8534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19" name="Freeform 18"/>
          <p:cNvSpPr>
            <a:spLocks/>
          </p:cNvSpPr>
          <p:nvPr/>
        </p:nvSpPr>
        <p:spPr bwMode="auto">
          <a:xfrm>
            <a:off x="15823060" y="8493127"/>
            <a:ext cx="5561506" cy="5222874"/>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20" name="Freeform 19"/>
          <p:cNvSpPr>
            <a:spLocks/>
          </p:cNvSpPr>
          <p:nvPr/>
        </p:nvSpPr>
        <p:spPr bwMode="auto">
          <a:xfrm>
            <a:off x="15810389" y="8534400"/>
            <a:ext cx="4256643" cy="51816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21" name="Freeform 20"/>
          <p:cNvSpPr>
            <a:spLocks/>
          </p:cNvSpPr>
          <p:nvPr/>
        </p:nvSpPr>
        <p:spPr bwMode="auto">
          <a:xfrm>
            <a:off x="15810389" y="2743200"/>
            <a:ext cx="8513286" cy="57912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22" name="Freeform 21"/>
          <p:cNvSpPr>
            <a:spLocks/>
          </p:cNvSpPr>
          <p:nvPr/>
        </p:nvSpPr>
        <p:spPr bwMode="auto">
          <a:xfrm>
            <a:off x="15810389" y="3505200"/>
            <a:ext cx="8513286" cy="50292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23" name="Freeform 22"/>
          <p:cNvSpPr>
            <a:spLocks/>
          </p:cNvSpPr>
          <p:nvPr/>
        </p:nvSpPr>
        <p:spPr bwMode="auto">
          <a:xfrm>
            <a:off x="2635065" y="8534400"/>
            <a:ext cx="13175324" cy="51816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24" name="Freeform 23"/>
          <p:cNvSpPr>
            <a:spLocks/>
          </p:cNvSpPr>
          <p:nvPr/>
        </p:nvSpPr>
        <p:spPr bwMode="auto">
          <a:xfrm>
            <a:off x="1418881" y="8534400"/>
            <a:ext cx="14188810" cy="51816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25" name="Freeform 24"/>
          <p:cNvSpPr>
            <a:spLocks/>
          </p:cNvSpPr>
          <p:nvPr/>
        </p:nvSpPr>
        <p:spPr bwMode="auto">
          <a:xfrm>
            <a:off x="975777" y="4876800"/>
            <a:ext cx="14999600" cy="3657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26" name="Freeform 25"/>
          <p:cNvSpPr>
            <a:spLocks/>
          </p:cNvSpPr>
          <p:nvPr/>
        </p:nvSpPr>
        <p:spPr bwMode="auto">
          <a:xfrm>
            <a:off x="975777" y="4267200"/>
            <a:ext cx="14999600" cy="4267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27" name="Freeform 26"/>
          <p:cNvSpPr>
            <a:spLocks/>
          </p:cNvSpPr>
          <p:nvPr/>
        </p:nvSpPr>
        <p:spPr bwMode="auto">
          <a:xfrm>
            <a:off x="12161838" y="8534400"/>
            <a:ext cx="3648551" cy="51816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217362" tIns="108681" rIns="217362" bIns="108681" anchor="t" compatLnSpc="1"/>
          <a:lstStyle>
            <a:extLst/>
          </a:lstStyle>
          <a:p>
            <a:endParaRPr kumimoji="0" lang="en-US"/>
          </a:p>
        </p:txBody>
      </p:sp>
      <p:sp>
        <p:nvSpPr>
          <p:cNvPr id="3" name="Text Placeholder 2"/>
          <p:cNvSpPr>
            <a:spLocks noGrp="1"/>
          </p:cNvSpPr>
          <p:nvPr>
            <p:ph type="body" idx="1"/>
          </p:nvPr>
        </p:nvSpPr>
        <p:spPr>
          <a:xfrm>
            <a:off x="1880408" y="2703344"/>
            <a:ext cx="15210405" cy="1954972"/>
          </a:xfrm>
        </p:spPr>
        <p:txBody>
          <a:bodyPr lIns="195626" tIns="108681" bIns="0" anchor="t"/>
          <a:lstStyle>
            <a:lvl1pPr marL="130417" indent="0">
              <a:buNone/>
              <a:defRPr sz="4800">
                <a:solidFill>
                  <a:schemeClr val="tx1">
                    <a:tint val="75000"/>
                  </a:schemeClr>
                </a:solidFill>
              </a:defRPr>
            </a:lvl1pPr>
            <a:lvl2pPr>
              <a:buNone/>
              <a:defRPr sz="4300">
                <a:solidFill>
                  <a:schemeClr val="tx1">
                    <a:tint val="75000"/>
                  </a:schemeClr>
                </a:solidFill>
              </a:defRPr>
            </a:lvl2pPr>
            <a:lvl3pPr>
              <a:buNone/>
              <a:defRPr sz="3800">
                <a:solidFill>
                  <a:schemeClr val="tx1">
                    <a:tint val="75000"/>
                  </a:schemeClr>
                </a:solidFill>
              </a:defRPr>
            </a:lvl3pPr>
            <a:lvl4pPr>
              <a:buNone/>
              <a:defRPr sz="3300">
                <a:solidFill>
                  <a:schemeClr val="tx1">
                    <a:tint val="75000"/>
                  </a:schemeClr>
                </a:solidFill>
              </a:defRPr>
            </a:lvl4pPr>
            <a:lvl5pPr>
              <a:buNone/>
              <a:defRPr sz="33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F6CF9D8-A806-441F-A9C7-B5BC68B37B5C}" type="datetimeFigureOut">
              <a:rPr lang="en-US" smtClean="0"/>
              <a:pPr/>
              <a:t>12/2/2020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65CAD5-2566-48C6-A856-9BB5D02B1370}" type="slidenum">
              <a:rPr lang="en-US" smtClean="0"/>
              <a:pPr/>
              <a:t>‹#›</a:t>
            </a:fld>
            <a:endParaRPr lang="en-US"/>
          </a:p>
        </p:txBody>
      </p:sp>
      <p:sp>
        <p:nvSpPr>
          <p:cNvPr id="7" name="Rectangle 6"/>
          <p:cNvSpPr/>
          <p:nvPr/>
        </p:nvSpPr>
        <p:spPr>
          <a:xfrm>
            <a:off x="966031" y="804529"/>
            <a:ext cx="22621018" cy="1772530"/>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2" name="Title 1"/>
          <p:cNvSpPr>
            <a:spLocks noGrp="1"/>
          </p:cNvSpPr>
          <p:nvPr>
            <p:ph type="title"/>
          </p:nvPr>
        </p:nvSpPr>
        <p:spPr>
          <a:xfrm>
            <a:off x="1880408" y="1024128"/>
            <a:ext cx="21696718" cy="1554480"/>
          </a:xfrm>
        </p:spPr>
        <p:txBody>
          <a:bodyPr tIns="152153"/>
          <a:lstStyle>
            <a:lvl1pPr algn="l">
              <a:buNone/>
              <a:defRPr sz="9000" b="0" cap="none" spc="-357" baseline="0"/>
            </a:lvl1pPr>
            <a:extLst/>
          </a:lstStyle>
          <a:p>
            <a:r>
              <a:rPr kumimoji="0" lang="en-US" smtClean="0"/>
              <a:t>Click to edit Master title style</a:t>
            </a:r>
            <a:endParaRPr kumimoji="0" lang="en-US"/>
          </a:p>
        </p:txBody>
      </p:sp>
      <p:sp>
        <p:nvSpPr>
          <p:cNvPr id="8" name="Rectangle 7"/>
          <p:cNvSpPr/>
          <p:nvPr/>
        </p:nvSpPr>
        <p:spPr>
          <a:xfrm flipH="1">
            <a:off x="988317" y="1360954"/>
            <a:ext cx="72971" cy="7315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9" name="Rectangle 8"/>
          <p:cNvSpPr/>
          <p:nvPr/>
        </p:nvSpPr>
        <p:spPr>
          <a:xfrm flipH="1">
            <a:off x="1093579" y="1360954"/>
            <a:ext cx="72971" cy="7315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10" name="Rectangle 9"/>
          <p:cNvSpPr/>
          <p:nvPr/>
        </p:nvSpPr>
        <p:spPr>
          <a:xfrm flipH="1">
            <a:off x="1192908" y="1360954"/>
            <a:ext cx="24324" cy="7315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11" name="Rectangle 10"/>
          <p:cNvSpPr/>
          <p:nvPr/>
        </p:nvSpPr>
        <p:spPr>
          <a:xfrm flipH="1">
            <a:off x="1268060" y="1360954"/>
            <a:ext cx="24324" cy="7315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12" name="Rectangle 11"/>
          <p:cNvSpPr/>
          <p:nvPr/>
        </p:nvSpPr>
        <p:spPr>
          <a:xfrm>
            <a:off x="1331306" y="1360954"/>
            <a:ext cx="97295" cy="7315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184" y="1024128"/>
            <a:ext cx="21891308" cy="18288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235188" y="3541003"/>
            <a:ext cx="10742956" cy="9051926"/>
          </a:xfrm>
        </p:spPr>
        <p:txBody>
          <a:bodyPr/>
          <a:lstStyle>
            <a:lvl1pPr>
              <a:defRPr sz="6700"/>
            </a:lvl1pPr>
            <a:lvl2pPr>
              <a:defRPr sz="5700"/>
            </a:lvl2pPr>
            <a:lvl3pPr>
              <a:defRPr sz="4800"/>
            </a:lvl3pPr>
            <a:lvl4pPr>
              <a:defRPr sz="4300"/>
            </a:lvl4pPr>
            <a:lvl5pPr>
              <a:defRPr sz="4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2383539" y="3541003"/>
            <a:ext cx="10742956" cy="9051926"/>
          </a:xfrm>
        </p:spPr>
        <p:txBody>
          <a:bodyPr/>
          <a:lstStyle>
            <a:lvl1pPr>
              <a:defRPr sz="6700"/>
            </a:lvl1pPr>
            <a:lvl2pPr>
              <a:defRPr sz="5700"/>
            </a:lvl2pPr>
            <a:lvl3pPr>
              <a:defRPr sz="4800"/>
            </a:lvl3pPr>
            <a:lvl4pPr>
              <a:defRPr sz="4300"/>
            </a:lvl4pPr>
            <a:lvl5pPr>
              <a:defRPr sz="4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6CF9D8-A806-441F-A9C7-B5BC68B37B5C}" type="datetimeFigureOut">
              <a:rPr lang="en-US" smtClean="0"/>
              <a:pPr/>
              <a:t>12/2/2020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65CAD5-2566-48C6-A856-9BB5D02B13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804531"/>
            <a:ext cx="23587049" cy="1772530"/>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2" name="Title 1"/>
          <p:cNvSpPr>
            <a:spLocks noGrp="1"/>
          </p:cNvSpPr>
          <p:nvPr>
            <p:ph type="title"/>
          </p:nvPr>
        </p:nvSpPr>
        <p:spPr>
          <a:xfrm>
            <a:off x="1342867" y="1024128"/>
            <a:ext cx="20675124" cy="1828800"/>
          </a:xfrm>
        </p:spPr>
        <p:txBody>
          <a:bodyPr anchor="t"/>
          <a:lstStyle>
            <a:lvl1pPr>
              <a:defRPr sz="95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216184" y="3619500"/>
            <a:ext cx="10747181" cy="1279524"/>
          </a:xfrm>
        </p:spPr>
        <p:txBody>
          <a:bodyPr anchor="ctr"/>
          <a:lstStyle>
            <a:lvl1pPr marL="173890" indent="0" algn="l">
              <a:buNone/>
              <a:defRPr sz="5700" b="1">
                <a:solidFill>
                  <a:schemeClr val="accent2"/>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2356090" y="3619500"/>
            <a:ext cx="10751402" cy="1279524"/>
          </a:xfrm>
        </p:spPr>
        <p:txBody>
          <a:bodyPr anchor="ctr"/>
          <a:lstStyle>
            <a:lvl1pPr marL="173890" indent="0">
              <a:buNone/>
              <a:defRPr sz="5700" b="1">
                <a:solidFill>
                  <a:schemeClr val="accent2"/>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216184" y="4918074"/>
            <a:ext cx="10747181" cy="7918704"/>
          </a:xfrm>
        </p:spPr>
        <p:txBody>
          <a:bodyPr/>
          <a:lstStyle>
            <a:lvl1pPr>
              <a:defRPr sz="5700"/>
            </a:lvl1pPr>
            <a:lvl2pPr>
              <a:defRPr sz="4800"/>
            </a:lvl2pPr>
            <a:lvl3pPr>
              <a:defRPr sz="4300"/>
            </a:lvl3pPr>
            <a:lvl4pPr>
              <a:defRPr sz="3800"/>
            </a:lvl4pPr>
            <a:lvl5pPr>
              <a:defRPr sz="3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2356090" y="4918074"/>
            <a:ext cx="10751402" cy="7918704"/>
          </a:xfrm>
        </p:spPr>
        <p:txBody>
          <a:bodyPr/>
          <a:lstStyle>
            <a:lvl1pPr>
              <a:defRPr sz="5700"/>
            </a:lvl1pPr>
            <a:lvl2pPr>
              <a:defRPr sz="4800"/>
            </a:lvl2pPr>
            <a:lvl3pPr>
              <a:defRPr sz="4300"/>
            </a:lvl3pPr>
            <a:lvl4pPr>
              <a:defRPr sz="3800"/>
            </a:lvl4pPr>
            <a:lvl5pPr>
              <a:defRPr sz="3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F6CF9D8-A806-441F-A9C7-B5BC68B37B5C}" type="datetimeFigureOut">
              <a:rPr lang="en-US" smtClean="0"/>
              <a:pPr/>
              <a:t>12/2/2020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B65CAD5-2566-48C6-A856-9BB5D02B1370}" type="slidenum">
              <a:rPr lang="en-US" smtClean="0"/>
              <a:pPr/>
              <a:t>‹#›</a:t>
            </a:fld>
            <a:endParaRPr lang="en-US"/>
          </a:p>
        </p:txBody>
      </p:sp>
      <p:sp>
        <p:nvSpPr>
          <p:cNvPr id="16" name="Rectangle 15"/>
          <p:cNvSpPr/>
          <p:nvPr/>
        </p:nvSpPr>
        <p:spPr>
          <a:xfrm>
            <a:off x="233528" y="1360954"/>
            <a:ext cx="121618" cy="7315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17" name="Rectangle 16"/>
          <p:cNvSpPr/>
          <p:nvPr/>
        </p:nvSpPr>
        <p:spPr>
          <a:xfrm>
            <a:off x="125835" y="1360954"/>
            <a:ext cx="72971" cy="7315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18" name="Rectangle 17"/>
          <p:cNvSpPr/>
          <p:nvPr/>
        </p:nvSpPr>
        <p:spPr>
          <a:xfrm>
            <a:off x="75152" y="1360954"/>
            <a:ext cx="24324" cy="7315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19" name="Rectangle 18"/>
          <p:cNvSpPr/>
          <p:nvPr/>
        </p:nvSpPr>
        <p:spPr>
          <a:xfrm>
            <a:off x="0" y="1360954"/>
            <a:ext cx="24324" cy="7315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20" name="Rectangle 19"/>
          <p:cNvSpPr/>
          <p:nvPr/>
        </p:nvSpPr>
        <p:spPr>
          <a:xfrm flipH="1">
            <a:off x="398399" y="1360954"/>
            <a:ext cx="72971" cy="7315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21" name="Rectangle 20"/>
          <p:cNvSpPr/>
          <p:nvPr/>
        </p:nvSpPr>
        <p:spPr>
          <a:xfrm flipH="1">
            <a:off x="503660" y="1360954"/>
            <a:ext cx="72971" cy="7315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22" name="Rectangle 21"/>
          <p:cNvSpPr/>
          <p:nvPr/>
        </p:nvSpPr>
        <p:spPr>
          <a:xfrm flipH="1">
            <a:off x="602990" y="1360954"/>
            <a:ext cx="24324" cy="7315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29" name="Rectangle 28"/>
          <p:cNvSpPr/>
          <p:nvPr/>
        </p:nvSpPr>
        <p:spPr>
          <a:xfrm flipH="1">
            <a:off x="678142" y="1360954"/>
            <a:ext cx="24324" cy="7315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30" name="Rectangle 29"/>
          <p:cNvSpPr/>
          <p:nvPr/>
        </p:nvSpPr>
        <p:spPr>
          <a:xfrm>
            <a:off x="741388" y="1360954"/>
            <a:ext cx="97295" cy="7315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2367" y="1024128"/>
            <a:ext cx="20675124" cy="1828800"/>
          </a:xfrm>
        </p:spPr>
        <p:txBody>
          <a:bodyPr/>
          <a:lstStyle>
            <a:lvl1pPr>
              <a:defRPr sz="95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F6CF9D8-A806-441F-A9C7-B5BC68B37B5C}" type="datetimeFigureOut">
              <a:rPr lang="en-US" smtClean="0"/>
              <a:pPr/>
              <a:t>12/2/2020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B65CAD5-2566-48C6-A856-9BB5D02B13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F6CF9D8-A806-441F-A9C7-B5BC68B37B5C}" type="datetimeFigureOut">
              <a:rPr lang="en-US" smtClean="0"/>
              <a:pPr/>
              <a:t>12/2/2020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B65CAD5-2566-48C6-A856-9BB5D02B13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4275" y="546100"/>
            <a:ext cx="21891308" cy="2324100"/>
          </a:xfrm>
        </p:spPr>
        <p:txBody>
          <a:bodyPr anchor="ctr"/>
          <a:lstStyle>
            <a:lvl1pPr algn="l">
              <a:buNone/>
              <a:defRPr sz="8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1824275" y="2870200"/>
            <a:ext cx="6689011" cy="9144000"/>
          </a:xfrm>
        </p:spPr>
        <p:txBody>
          <a:bodyPr/>
          <a:lstStyle>
            <a:lvl1pPr marL="130417" indent="0">
              <a:buNone/>
              <a:defRPr sz="4300"/>
            </a:lvl1pPr>
            <a:lvl2pPr>
              <a:buNone/>
              <a:defRPr sz="2900"/>
            </a:lvl2pPr>
            <a:lvl3pPr>
              <a:buNone/>
              <a:defRPr sz="2400"/>
            </a:lvl3pPr>
            <a:lvl4pPr>
              <a:buNone/>
              <a:defRPr sz="2100"/>
            </a:lvl4pPr>
            <a:lvl5pPr>
              <a:buNone/>
              <a:defRPr sz="21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21378" y="2870200"/>
            <a:ext cx="14594205" cy="9144000"/>
          </a:xfrm>
        </p:spPr>
        <p:txBody>
          <a:bodyPr/>
          <a:lstStyle>
            <a:lvl1pPr>
              <a:defRPr sz="7600"/>
            </a:lvl1pPr>
            <a:lvl2pPr>
              <a:defRPr sz="6700"/>
            </a:lvl2pPr>
            <a:lvl3pPr>
              <a:defRPr sz="5700"/>
            </a:lvl3pPr>
            <a:lvl4pPr>
              <a:defRPr sz="4800"/>
            </a:lvl4pPr>
            <a:lvl5pPr>
              <a:defRPr sz="4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6CF9D8-A806-441F-A9C7-B5BC68B37B5C}" type="datetimeFigureOut">
              <a:rPr lang="en-US" smtClean="0"/>
              <a:pPr/>
              <a:t>12/2/2020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65CAD5-2566-48C6-A856-9BB5D02B13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978991" y="1"/>
            <a:ext cx="23350728" cy="3756074"/>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cxnSp>
        <p:nvCxnSpPr>
          <p:cNvPr id="9" name="Straight Connector 8"/>
          <p:cNvCxnSpPr/>
          <p:nvPr/>
        </p:nvCxnSpPr>
        <p:spPr>
          <a:xfrm flipV="1">
            <a:off x="966124" y="3770056"/>
            <a:ext cx="23362384"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22693194" y="2396002"/>
            <a:ext cx="265526" cy="34172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2432368" y="882503"/>
            <a:ext cx="18242756" cy="1403498"/>
          </a:xfrm>
        </p:spPr>
        <p:txBody>
          <a:bodyPr anchor="b"/>
          <a:lstStyle>
            <a:lvl1pPr algn="l">
              <a:buNone/>
              <a:defRPr sz="5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978991" y="3787562"/>
            <a:ext cx="23350728" cy="9920288"/>
          </a:xfrm>
          <a:solidFill>
            <a:schemeClr val="bg2"/>
          </a:solidFill>
        </p:spPr>
        <p:txBody>
          <a:bodyPr/>
          <a:lstStyle>
            <a:lvl1pPr marL="0" indent="0">
              <a:buNone/>
              <a:defRPr sz="76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2432368" y="2300288"/>
            <a:ext cx="18242756" cy="1371600"/>
          </a:xfrm>
        </p:spPr>
        <p:txBody>
          <a:bodyPr/>
          <a:lstStyle>
            <a:lvl1pPr marL="65209" indent="0">
              <a:spcBef>
                <a:spcPts val="0"/>
              </a:spcBef>
              <a:buNone/>
              <a:defRPr sz="3300">
                <a:solidFill>
                  <a:srgbClr val="FFFFFF"/>
                </a:solidFill>
              </a:defRPr>
            </a:lvl1pPr>
            <a:lvl2pPr>
              <a:defRPr sz="2900"/>
            </a:lvl2pPr>
            <a:lvl3pPr>
              <a:defRPr sz="2400"/>
            </a:lvl3pPr>
            <a:lvl4pPr>
              <a:defRPr sz="2100"/>
            </a:lvl4pPr>
            <a:lvl5pPr>
              <a:defRPr sz="2100"/>
            </a:lvl5pPr>
            <a:extLst/>
          </a:lstStyle>
          <a:p>
            <a:pPr lvl="0" eaLnBrk="1" latinLnBrk="0" hangingPunct="1"/>
            <a:r>
              <a:rPr kumimoji="0" lang="en-US" smtClean="0"/>
              <a:t>Click to edit Master text styles</a:t>
            </a:r>
          </a:p>
        </p:txBody>
      </p:sp>
      <p:grpSp>
        <p:nvGrpSpPr>
          <p:cNvPr id="14" name="Group 13"/>
          <p:cNvGrpSpPr/>
          <p:nvPr/>
        </p:nvGrpSpPr>
        <p:grpSpPr>
          <a:xfrm rot="5400000">
            <a:off x="23098589" y="2700802"/>
            <a:ext cx="265526" cy="34172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22175830" y="2907128"/>
            <a:ext cx="265526" cy="34172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17229270" y="110999"/>
            <a:ext cx="5675524" cy="730250"/>
          </a:xfrm>
        </p:spPr>
        <p:txBody>
          <a:bodyPr/>
          <a:lstStyle>
            <a:extLst/>
          </a:lstStyle>
          <a:p>
            <a:fld id="{AF6CF9D8-A806-441F-A9C7-B5BC68B37B5C}" type="datetimeFigureOut">
              <a:rPr lang="en-US" smtClean="0"/>
              <a:pPr/>
              <a:t>12/2/2020</a:t>
            </a:fld>
            <a:endParaRPr lang="en-US"/>
          </a:p>
        </p:txBody>
      </p:sp>
      <p:sp>
        <p:nvSpPr>
          <p:cNvPr id="6" name="Footer Placeholder 5"/>
          <p:cNvSpPr>
            <a:spLocks noGrp="1"/>
          </p:cNvSpPr>
          <p:nvPr>
            <p:ph type="ftr" sz="quarter" idx="11"/>
          </p:nvPr>
        </p:nvSpPr>
        <p:spPr>
          <a:xfrm>
            <a:off x="2432368" y="110999"/>
            <a:ext cx="14796902" cy="730250"/>
          </a:xfrm>
        </p:spPr>
        <p:txBody>
          <a:bodyPr/>
          <a:lstStyle>
            <a:extLst/>
          </a:lstStyle>
          <a:p>
            <a:endParaRPr lang="en-US"/>
          </a:p>
        </p:txBody>
      </p:sp>
      <p:sp>
        <p:nvSpPr>
          <p:cNvPr id="7" name="Slide Number Placeholder 6"/>
          <p:cNvSpPr>
            <a:spLocks noGrp="1"/>
          </p:cNvSpPr>
          <p:nvPr>
            <p:ph type="sldNum" sz="quarter" idx="12"/>
          </p:nvPr>
        </p:nvSpPr>
        <p:spPr>
          <a:xfrm>
            <a:off x="22904794" y="110999"/>
            <a:ext cx="1216184" cy="730250"/>
          </a:xfrm>
        </p:spPr>
        <p:txBody>
          <a:bodyPr/>
          <a:lstStyle>
            <a:extLst/>
          </a:lstStyle>
          <a:p>
            <a:fld id="{2B65CAD5-2566-48C6-A856-9BB5D02B13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2"/>
            <a:ext cx="972947" cy="1370891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8" name="Rectangle 7"/>
          <p:cNvSpPr/>
          <p:nvPr/>
        </p:nvSpPr>
        <p:spPr>
          <a:xfrm>
            <a:off x="679092" y="10094788"/>
            <a:ext cx="194589" cy="33832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9" name="Rectangle 8"/>
          <p:cNvSpPr/>
          <p:nvPr/>
        </p:nvSpPr>
        <p:spPr>
          <a:xfrm>
            <a:off x="679092" y="9593638"/>
            <a:ext cx="194589" cy="4572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10" name="Rectangle 9"/>
          <p:cNvSpPr/>
          <p:nvPr/>
        </p:nvSpPr>
        <p:spPr>
          <a:xfrm>
            <a:off x="679092" y="9275370"/>
            <a:ext cx="194589" cy="27432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11" name="Rectangle 10"/>
          <p:cNvSpPr/>
          <p:nvPr/>
        </p:nvSpPr>
        <p:spPr>
          <a:xfrm>
            <a:off x="679092" y="9085118"/>
            <a:ext cx="194589" cy="14630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12" name="Rectangle 11"/>
          <p:cNvSpPr/>
          <p:nvPr/>
        </p:nvSpPr>
        <p:spPr>
          <a:xfrm>
            <a:off x="823446" y="1360954"/>
            <a:ext cx="121618" cy="7315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15" name="Rectangle 14"/>
          <p:cNvSpPr/>
          <p:nvPr/>
        </p:nvSpPr>
        <p:spPr>
          <a:xfrm>
            <a:off x="715753" y="1360954"/>
            <a:ext cx="72971" cy="7315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16" name="Rectangle 15"/>
          <p:cNvSpPr/>
          <p:nvPr/>
        </p:nvSpPr>
        <p:spPr>
          <a:xfrm>
            <a:off x="665070" y="1360954"/>
            <a:ext cx="24324" cy="7315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a:p>
        </p:txBody>
      </p:sp>
      <p:sp>
        <p:nvSpPr>
          <p:cNvPr id="17" name="Rectangle 16"/>
          <p:cNvSpPr/>
          <p:nvPr/>
        </p:nvSpPr>
        <p:spPr>
          <a:xfrm>
            <a:off x="589918" y="1360954"/>
            <a:ext cx="24324" cy="7315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217362" tIns="108681" rIns="217362" bIns="108681" anchor="ctr"/>
          <a:lstStyle>
            <a:extLst/>
          </a:lstStyle>
          <a:p>
            <a:pPr algn="ctr" eaLnBrk="1" latinLnBrk="0" hangingPunct="1"/>
            <a:endParaRPr kumimoji="0" lang="en-US" dirty="0"/>
          </a:p>
        </p:txBody>
      </p:sp>
      <p:sp>
        <p:nvSpPr>
          <p:cNvPr id="22" name="Title Placeholder 21"/>
          <p:cNvSpPr>
            <a:spLocks noGrp="1"/>
          </p:cNvSpPr>
          <p:nvPr>
            <p:ph type="title"/>
          </p:nvPr>
        </p:nvSpPr>
        <p:spPr>
          <a:xfrm>
            <a:off x="2432367" y="1024128"/>
            <a:ext cx="20675124" cy="1828800"/>
          </a:xfrm>
          <a:prstGeom prst="rect">
            <a:avLst/>
          </a:prstGeom>
        </p:spPr>
        <p:txBody>
          <a:bodyPr vert="horz" lIns="217362" tIns="108681" rIns="217362" bIns="108681"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2432367" y="3567120"/>
            <a:ext cx="20675124" cy="9144000"/>
          </a:xfrm>
          <a:prstGeom prst="rect">
            <a:avLst/>
          </a:prstGeom>
        </p:spPr>
        <p:txBody>
          <a:bodyPr vert="horz" lIns="217362" tIns="108681" rIns="217362" bIns="108681">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7229270" y="12833351"/>
            <a:ext cx="5675524" cy="730250"/>
          </a:xfrm>
          <a:prstGeom prst="rect">
            <a:avLst/>
          </a:prstGeom>
        </p:spPr>
        <p:txBody>
          <a:bodyPr vert="horz" lIns="217362" tIns="108681" rIns="217362" bIns="108681" anchor="b"/>
          <a:lstStyle>
            <a:lvl1pPr algn="l" eaLnBrk="1" latinLnBrk="0" hangingPunct="1">
              <a:defRPr kumimoji="0" sz="2600">
                <a:solidFill>
                  <a:schemeClr val="tx2"/>
                </a:solidFill>
              </a:defRPr>
            </a:lvl1pPr>
            <a:extLst/>
          </a:lstStyle>
          <a:p>
            <a:fld id="{AF6CF9D8-A806-441F-A9C7-B5BC68B37B5C}" type="datetimeFigureOut">
              <a:rPr lang="en-US" smtClean="0"/>
              <a:pPr/>
              <a:t>12/2/2020</a:t>
            </a:fld>
            <a:endParaRPr lang="en-US"/>
          </a:p>
        </p:txBody>
      </p:sp>
      <p:sp>
        <p:nvSpPr>
          <p:cNvPr id="3" name="Footer Placeholder 2"/>
          <p:cNvSpPr>
            <a:spLocks noGrp="1"/>
          </p:cNvSpPr>
          <p:nvPr>
            <p:ph type="ftr" sz="quarter" idx="3"/>
          </p:nvPr>
        </p:nvSpPr>
        <p:spPr>
          <a:xfrm>
            <a:off x="2432368" y="12833351"/>
            <a:ext cx="14796902" cy="730250"/>
          </a:xfrm>
          <a:prstGeom prst="rect">
            <a:avLst/>
          </a:prstGeom>
        </p:spPr>
        <p:txBody>
          <a:bodyPr vert="horz" lIns="217362" tIns="108681" rIns="217362" bIns="108681" anchor="b"/>
          <a:lstStyle>
            <a:lvl1pPr algn="r" eaLnBrk="1" latinLnBrk="0" hangingPunct="1">
              <a:defRPr kumimoji="0" sz="2600">
                <a:solidFill>
                  <a:schemeClr val="tx2"/>
                </a:solidFill>
              </a:defRPr>
            </a:lvl1pPr>
            <a:extLst/>
          </a:lstStyle>
          <a:p>
            <a:endParaRPr lang="en-US"/>
          </a:p>
        </p:txBody>
      </p:sp>
      <p:sp>
        <p:nvSpPr>
          <p:cNvPr id="23" name="Slide Number Placeholder 22"/>
          <p:cNvSpPr>
            <a:spLocks noGrp="1"/>
          </p:cNvSpPr>
          <p:nvPr>
            <p:ph type="sldNum" sz="quarter" idx="4"/>
          </p:nvPr>
        </p:nvSpPr>
        <p:spPr>
          <a:xfrm>
            <a:off x="22904794" y="12833351"/>
            <a:ext cx="1216184" cy="730250"/>
          </a:xfrm>
          <a:prstGeom prst="rect">
            <a:avLst/>
          </a:prstGeom>
        </p:spPr>
        <p:txBody>
          <a:bodyPr vert="horz" lIns="217362" tIns="108681" rIns="217362" bIns="108681" anchor="b"/>
          <a:lstStyle>
            <a:lvl1pPr algn="l" eaLnBrk="1" latinLnBrk="0" hangingPunct="1">
              <a:defRPr kumimoji="0" sz="2900">
                <a:solidFill>
                  <a:schemeClr val="tx2"/>
                </a:solidFill>
              </a:defRPr>
            </a:lvl1pPr>
            <a:extLst/>
          </a:lstStyle>
          <a:p>
            <a:fld id="{2B65CAD5-2566-48C6-A856-9BB5D02B137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eaLnBrk="1" latinLnBrk="0" hangingPunct="1">
        <a:spcBef>
          <a:spcPct val="0"/>
        </a:spcBef>
        <a:buNone/>
        <a:defRPr kumimoji="0" sz="9500" kern="1200" spc="-238" baseline="0">
          <a:solidFill>
            <a:schemeClr val="tx2">
              <a:satMod val="200000"/>
            </a:schemeClr>
          </a:solidFill>
          <a:latin typeface="+mj-lt"/>
          <a:ea typeface="+mj-ea"/>
          <a:cs typeface="+mj-cs"/>
        </a:defRPr>
      </a:lvl1pPr>
      <a:extLst/>
    </p:titleStyle>
    <p:bodyStyle>
      <a:lvl1pPr marL="978129" indent="-815108" algn="l" rtl="0" eaLnBrk="1" latinLnBrk="0" hangingPunct="1">
        <a:spcBef>
          <a:spcPts val="1664"/>
        </a:spcBef>
        <a:buClr>
          <a:schemeClr val="tx2"/>
        </a:buClr>
        <a:buSzPct val="95000"/>
        <a:buFont typeface="Wingdings"/>
        <a:buChar char=""/>
        <a:defRPr kumimoji="0" sz="7100" kern="1200">
          <a:solidFill>
            <a:schemeClr val="tx1"/>
          </a:solidFill>
          <a:latin typeface="+mn-lt"/>
          <a:ea typeface="+mn-ea"/>
          <a:cs typeface="+mn-cs"/>
        </a:defRPr>
      </a:lvl1pPr>
      <a:lvl2pPr marL="1760632" indent="-679256" algn="l" rtl="0" eaLnBrk="1" latinLnBrk="0" hangingPunct="1">
        <a:spcBef>
          <a:spcPct val="20000"/>
        </a:spcBef>
        <a:buClr>
          <a:schemeClr val="accent2"/>
        </a:buClr>
        <a:buSzPct val="90000"/>
        <a:buFont typeface="Wingdings"/>
        <a:buChar char=""/>
        <a:defRPr kumimoji="0" sz="6200" kern="1200">
          <a:solidFill>
            <a:schemeClr val="tx1"/>
          </a:solidFill>
          <a:latin typeface="+mn-lt"/>
          <a:ea typeface="+mn-ea"/>
          <a:cs typeface="+mn-cs"/>
        </a:defRPr>
      </a:lvl2pPr>
      <a:lvl3pPr marL="2369246" indent="-543405" algn="l" rtl="0" eaLnBrk="1" latinLnBrk="0" hangingPunct="1">
        <a:spcBef>
          <a:spcPct val="20000"/>
        </a:spcBef>
        <a:buClr>
          <a:schemeClr val="accent2"/>
        </a:buClr>
        <a:buFont typeface="Wingdings 2"/>
        <a:buChar char=""/>
        <a:defRPr kumimoji="0" sz="5700" kern="1200">
          <a:solidFill>
            <a:schemeClr val="tx1"/>
          </a:solidFill>
          <a:latin typeface="+mn-lt"/>
          <a:ea typeface="+mn-ea"/>
          <a:cs typeface="+mn-cs"/>
        </a:defRPr>
      </a:lvl3pPr>
      <a:lvl4pPr marL="2999596" indent="-543405" algn="l" rtl="0" eaLnBrk="1" latinLnBrk="0" hangingPunct="1">
        <a:spcBef>
          <a:spcPct val="20000"/>
        </a:spcBef>
        <a:buClr>
          <a:schemeClr val="accent3"/>
        </a:buClr>
        <a:buFont typeface="Wingdings 3"/>
        <a:buChar char=""/>
        <a:defRPr kumimoji="0" sz="5200" kern="1200">
          <a:solidFill>
            <a:schemeClr val="tx1"/>
          </a:solidFill>
          <a:latin typeface="+mn-lt"/>
          <a:ea typeface="+mn-ea"/>
          <a:cs typeface="+mn-cs"/>
        </a:defRPr>
      </a:lvl4pPr>
      <a:lvl5pPr marL="3521265" indent="-499933" algn="l" rtl="0" eaLnBrk="1" latinLnBrk="0" hangingPunct="1">
        <a:spcBef>
          <a:spcPct val="20000"/>
        </a:spcBef>
        <a:buClr>
          <a:schemeClr val="accent3"/>
        </a:buClr>
        <a:buFont typeface="Wingdings 2"/>
        <a:buChar char=""/>
        <a:defRPr kumimoji="0" sz="4800" kern="1200">
          <a:solidFill>
            <a:schemeClr val="tx1"/>
          </a:solidFill>
          <a:latin typeface="+mn-lt"/>
          <a:ea typeface="+mn-ea"/>
          <a:cs typeface="+mn-cs"/>
        </a:defRPr>
      </a:lvl5pPr>
      <a:lvl6pPr marL="4064670" indent="-499933" algn="l" rtl="0" eaLnBrk="1" latinLnBrk="0" hangingPunct="1">
        <a:spcBef>
          <a:spcPct val="20000"/>
        </a:spcBef>
        <a:buClr>
          <a:schemeClr val="accent3"/>
        </a:buClr>
        <a:buFont typeface="Wingdings 2"/>
        <a:buChar char=""/>
        <a:defRPr kumimoji="0" sz="4300" kern="1200">
          <a:solidFill>
            <a:schemeClr val="tx1"/>
          </a:solidFill>
          <a:latin typeface="+mn-lt"/>
          <a:ea typeface="+mn-ea"/>
          <a:cs typeface="+mn-cs"/>
        </a:defRPr>
      </a:lvl6pPr>
      <a:lvl7pPr marL="4521130" indent="-434724" algn="l" rtl="0" eaLnBrk="1" latinLnBrk="0" hangingPunct="1">
        <a:spcBef>
          <a:spcPct val="20000"/>
        </a:spcBef>
        <a:buClr>
          <a:schemeClr val="accent4"/>
        </a:buClr>
        <a:buFont typeface="Wingdings 2"/>
        <a:buChar char=""/>
        <a:defRPr kumimoji="0" sz="3800" kern="1200">
          <a:solidFill>
            <a:schemeClr val="tx1"/>
          </a:solidFill>
          <a:latin typeface="+mn-lt"/>
          <a:ea typeface="+mn-ea"/>
          <a:cs typeface="+mn-cs"/>
        </a:defRPr>
      </a:lvl7pPr>
      <a:lvl8pPr marL="4977590" indent="-434724" algn="l" rtl="0" eaLnBrk="1" latinLnBrk="0" hangingPunct="1">
        <a:spcBef>
          <a:spcPct val="20000"/>
        </a:spcBef>
        <a:buClr>
          <a:schemeClr val="accent4"/>
        </a:buClr>
        <a:buFont typeface="Wingdings 2"/>
        <a:buChar char=""/>
        <a:defRPr kumimoji="0" sz="3800" kern="1200">
          <a:solidFill>
            <a:schemeClr val="tx1"/>
          </a:solidFill>
          <a:latin typeface="+mn-lt"/>
          <a:ea typeface="+mn-ea"/>
          <a:cs typeface="+mn-cs"/>
        </a:defRPr>
      </a:lvl8pPr>
      <a:lvl9pPr marL="5434051" indent="-434724" algn="l" rtl="0" eaLnBrk="1" latinLnBrk="0" hangingPunct="1">
        <a:spcBef>
          <a:spcPct val="20000"/>
        </a:spcBef>
        <a:buClr>
          <a:schemeClr val="accent4"/>
        </a:buClr>
        <a:buFont typeface="Wingdings 2"/>
        <a:buChar char=""/>
        <a:defRPr kumimoji="0" sz="38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086810" algn="l" rtl="0" eaLnBrk="1" latinLnBrk="0" hangingPunct="1">
        <a:defRPr kumimoji="0" kern="1200">
          <a:solidFill>
            <a:schemeClr val="tx1"/>
          </a:solidFill>
          <a:latin typeface="+mn-lt"/>
          <a:ea typeface="+mn-ea"/>
          <a:cs typeface="+mn-cs"/>
        </a:defRPr>
      </a:lvl2pPr>
      <a:lvl3pPr marL="2173620" algn="l" rtl="0" eaLnBrk="1" latinLnBrk="0" hangingPunct="1">
        <a:defRPr kumimoji="0" kern="1200">
          <a:solidFill>
            <a:schemeClr val="tx1"/>
          </a:solidFill>
          <a:latin typeface="+mn-lt"/>
          <a:ea typeface="+mn-ea"/>
          <a:cs typeface="+mn-cs"/>
        </a:defRPr>
      </a:lvl3pPr>
      <a:lvl4pPr marL="3260430" algn="l" rtl="0" eaLnBrk="1" latinLnBrk="0" hangingPunct="1">
        <a:defRPr kumimoji="0" kern="1200">
          <a:solidFill>
            <a:schemeClr val="tx1"/>
          </a:solidFill>
          <a:latin typeface="+mn-lt"/>
          <a:ea typeface="+mn-ea"/>
          <a:cs typeface="+mn-cs"/>
        </a:defRPr>
      </a:lvl4pPr>
      <a:lvl5pPr marL="4347240" algn="l" rtl="0" eaLnBrk="1" latinLnBrk="0" hangingPunct="1">
        <a:defRPr kumimoji="0" kern="1200">
          <a:solidFill>
            <a:schemeClr val="tx1"/>
          </a:solidFill>
          <a:latin typeface="+mn-lt"/>
          <a:ea typeface="+mn-ea"/>
          <a:cs typeface="+mn-cs"/>
        </a:defRPr>
      </a:lvl5pPr>
      <a:lvl6pPr marL="5434051" algn="l" rtl="0" eaLnBrk="1" latinLnBrk="0" hangingPunct="1">
        <a:defRPr kumimoji="0" kern="1200">
          <a:solidFill>
            <a:schemeClr val="tx1"/>
          </a:solidFill>
          <a:latin typeface="+mn-lt"/>
          <a:ea typeface="+mn-ea"/>
          <a:cs typeface="+mn-cs"/>
        </a:defRPr>
      </a:lvl6pPr>
      <a:lvl7pPr marL="6520861" algn="l" rtl="0" eaLnBrk="1" latinLnBrk="0" hangingPunct="1">
        <a:defRPr kumimoji="0" kern="1200">
          <a:solidFill>
            <a:schemeClr val="tx1"/>
          </a:solidFill>
          <a:latin typeface="+mn-lt"/>
          <a:ea typeface="+mn-ea"/>
          <a:cs typeface="+mn-cs"/>
        </a:defRPr>
      </a:lvl7pPr>
      <a:lvl8pPr marL="7607671" algn="l" rtl="0" eaLnBrk="1" latinLnBrk="0" hangingPunct="1">
        <a:defRPr kumimoji="0" kern="1200">
          <a:solidFill>
            <a:schemeClr val="tx1"/>
          </a:solidFill>
          <a:latin typeface="+mn-lt"/>
          <a:ea typeface="+mn-ea"/>
          <a:cs typeface="+mn-cs"/>
        </a:defRPr>
      </a:lvl8pPr>
      <a:lvl9pPr marL="8694481"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surabhi\Downloads\The%20Future%20of%20Cyberwarfare%20_%20Origins_%20The%20Journey%20of%20Humankind.mp4" TargetMode="External"/><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8" y="665019"/>
            <a:ext cx="23686367" cy="2354164"/>
          </a:xfrm>
        </p:spPr>
        <p:txBody>
          <a:bodyPr>
            <a:normAutofit fontScale="90000"/>
          </a:bodyPr>
          <a:lstStyle/>
          <a:p>
            <a:r>
              <a:rPr lang="en-US" sz="8000" dirty="0" smtClean="0"/>
              <a:t> </a:t>
            </a:r>
            <a:r>
              <a:rPr lang="en-US" sz="6000" b="1" dirty="0" smtClean="0"/>
              <a:t>Cyber </a:t>
            </a:r>
            <a:r>
              <a:rPr lang="en-US" sz="6000" b="1" dirty="0" err="1" smtClean="0"/>
              <a:t>Disarmament,National</a:t>
            </a:r>
            <a:r>
              <a:rPr lang="en-US" sz="6000" b="1" dirty="0" smtClean="0"/>
              <a:t> Security and </a:t>
            </a:r>
            <a:r>
              <a:rPr lang="en-US" sz="6000" b="1" dirty="0" err="1" smtClean="0"/>
              <a:t>Defence</a:t>
            </a:r>
            <a:r>
              <a:rPr lang="en-US" sz="6000" b="1" dirty="0" smtClean="0"/>
              <a:t> Procurement</a:t>
            </a:r>
            <a:r>
              <a:rPr lang="en-US" sz="9800" dirty="0" smtClean="0"/>
              <a:t/>
            </a:r>
            <a:br>
              <a:rPr lang="en-US" sz="9800" dirty="0" smtClean="0"/>
            </a:br>
            <a:endParaRPr lang="en-US" sz="8000" dirty="0"/>
          </a:p>
        </p:txBody>
      </p:sp>
      <p:sp>
        <p:nvSpPr>
          <p:cNvPr id="7" name="TextBox 6"/>
          <p:cNvSpPr txBox="1"/>
          <p:nvPr/>
        </p:nvSpPr>
        <p:spPr>
          <a:xfrm>
            <a:off x="2715491" y="6179128"/>
            <a:ext cx="20809527" cy="2246733"/>
          </a:xfrm>
          <a:prstGeom prst="rect">
            <a:avLst/>
          </a:prstGeom>
          <a:noFill/>
        </p:spPr>
        <p:txBody>
          <a:bodyPr wrap="square" lIns="91407" tIns="45702" rIns="91407" bIns="45702" rtlCol="0">
            <a:spAutoFit/>
          </a:bodyPr>
          <a:lstStyle/>
          <a:p>
            <a:r>
              <a:rPr lang="en" sz="8000" spc="-238" dirty="0" smtClean="0">
                <a:solidFill>
                  <a:schemeClr val="tx2">
                    <a:satMod val="200000"/>
                  </a:schemeClr>
                </a:solidFill>
                <a:latin typeface="+mj-lt"/>
                <a:ea typeface="+mj-ea"/>
                <a:cs typeface="+mj-cs"/>
              </a:rPr>
              <a:t/>
            </a:r>
            <a:br>
              <a:rPr lang="en" sz="8000" spc="-238" dirty="0" smtClean="0">
                <a:solidFill>
                  <a:schemeClr val="tx2">
                    <a:satMod val="200000"/>
                  </a:schemeClr>
                </a:solidFill>
                <a:latin typeface="+mj-lt"/>
                <a:ea typeface="+mj-ea"/>
                <a:cs typeface="+mj-cs"/>
              </a:rPr>
            </a:br>
            <a:r>
              <a:rPr lang="en" sz="6000" spc="-238" dirty="0" smtClean="0">
                <a:solidFill>
                  <a:schemeClr val="tx2">
                    <a:satMod val="200000"/>
                  </a:schemeClr>
                </a:solidFill>
                <a:latin typeface="+mj-lt"/>
                <a:ea typeface="+mj-ea"/>
                <a:cs typeface="+mj-cs"/>
              </a:rPr>
              <a:t>Indian Institute of Public Administration,New Delhi</a:t>
            </a:r>
            <a:endParaRPr lang="en-US" sz="6000" spc="-238" dirty="0" smtClean="0">
              <a:solidFill>
                <a:schemeClr val="tx2">
                  <a:satMod val="200000"/>
                </a:schemeClr>
              </a:solidFill>
              <a:latin typeface="+mj-lt"/>
              <a:ea typeface="+mj-ea"/>
              <a:cs typeface="+mj-cs"/>
            </a:endParaRPr>
          </a:p>
        </p:txBody>
      </p:sp>
      <p:pic>
        <p:nvPicPr>
          <p:cNvPr id="8" name="Picture 4" descr="Home"/>
          <p:cNvPicPr>
            <a:picLocks noChangeAspect="1" noChangeArrowheads="1"/>
          </p:cNvPicPr>
          <p:nvPr/>
        </p:nvPicPr>
        <p:blipFill>
          <a:blip r:embed="rId2" cstate="print"/>
          <a:srcRect/>
          <a:stretch>
            <a:fillRect/>
          </a:stretch>
        </p:blipFill>
        <p:spPr bwMode="auto">
          <a:xfrm>
            <a:off x="22003823" y="1"/>
            <a:ext cx="2319852" cy="2133600"/>
          </a:xfrm>
          <a:prstGeom prst="ellipse">
            <a:avLst/>
          </a:prstGeom>
          <a:ln/>
        </p:spPr>
        <p:style>
          <a:lnRef idx="2">
            <a:schemeClr val="accent1"/>
          </a:lnRef>
          <a:fillRef idx="1">
            <a:schemeClr val="lt1"/>
          </a:fillRef>
          <a:effectRef idx="0">
            <a:schemeClr val="accent1"/>
          </a:effectRef>
          <a:fontRef idx="minor">
            <a:schemeClr val="dk1"/>
          </a:fontRef>
        </p:style>
      </p:pic>
      <p:sp>
        <p:nvSpPr>
          <p:cNvPr id="9" name="Rectangle 8"/>
          <p:cNvSpPr/>
          <p:nvPr/>
        </p:nvSpPr>
        <p:spPr>
          <a:xfrm>
            <a:off x="6345382" y="3365583"/>
            <a:ext cx="11194472" cy="3016174"/>
          </a:xfrm>
          <a:prstGeom prst="rect">
            <a:avLst/>
          </a:prstGeom>
        </p:spPr>
        <p:txBody>
          <a:bodyPr wrap="square" lIns="91407" tIns="45702" rIns="91407" bIns="45702">
            <a:spAutoFit/>
          </a:bodyPr>
          <a:lstStyle/>
          <a:p>
            <a:pPr algn="ctr">
              <a:spcBef>
                <a:spcPts val="599"/>
              </a:spcBef>
            </a:pPr>
            <a:r>
              <a:rPr lang="en-IN" sz="6000" spc="-238" dirty="0" smtClean="0">
                <a:solidFill>
                  <a:schemeClr val="tx2">
                    <a:satMod val="200000"/>
                  </a:schemeClr>
                </a:solidFill>
                <a:latin typeface="+mj-lt"/>
                <a:ea typeface="+mj-ea"/>
                <a:cs typeface="+mj-cs"/>
              </a:rPr>
              <a:t>Dr. </a:t>
            </a:r>
            <a:r>
              <a:rPr lang="en-IN" sz="6000" spc="-238" dirty="0" err="1" smtClean="0">
                <a:solidFill>
                  <a:schemeClr val="tx2">
                    <a:satMod val="200000"/>
                  </a:schemeClr>
                </a:solidFill>
                <a:latin typeface="+mj-lt"/>
                <a:ea typeface="+mj-ea"/>
                <a:cs typeface="+mj-cs"/>
              </a:rPr>
              <a:t>Surabhi</a:t>
            </a:r>
            <a:r>
              <a:rPr lang="en-IN" sz="6000" spc="-238" dirty="0" smtClean="0">
                <a:solidFill>
                  <a:schemeClr val="tx2">
                    <a:satMod val="200000"/>
                  </a:schemeClr>
                </a:solidFill>
                <a:latin typeface="+mj-lt"/>
                <a:ea typeface="+mj-ea"/>
                <a:cs typeface="+mj-cs"/>
              </a:rPr>
              <a:t> </a:t>
            </a:r>
            <a:r>
              <a:rPr lang="en-IN" sz="6000" spc="-238" dirty="0" err="1" smtClean="0">
                <a:solidFill>
                  <a:schemeClr val="tx2">
                    <a:satMod val="200000"/>
                  </a:schemeClr>
                </a:solidFill>
                <a:latin typeface="+mj-lt"/>
                <a:ea typeface="+mj-ea"/>
                <a:cs typeface="+mj-cs"/>
              </a:rPr>
              <a:t>Pandey</a:t>
            </a:r>
            <a:r>
              <a:rPr lang="en-IN" sz="6000" spc="-238" dirty="0" smtClean="0">
                <a:solidFill>
                  <a:schemeClr val="tx2">
                    <a:satMod val="200000"/>
                  </a:schemeClr>
                </a:solidFill>
                <a:latin typeface="+mj-lt"/>
                <a:ea typeface="+mj-ea"/>
                <a:cs typeface="+mj-cs"/>
              </a:rPr>
              <a:t> </a:t>
            </a:r>
          </a:p>
          <a:p>
            <a:pPr algn="ctr">
              <a:spcBef>
                <a:spcPts val="599"/>
              </a:spcBef>
            </a:pPr>
            <a:r>
              <a:rPr lang="en-IN" sz="6000" spc="-238" dirty="0" smtClean="0">
                <a:solidFill>
                  <a:schemeClr val="tx2">
                    <a:satMod val="200000"/>
                  </a:schemeClr>
                </a:solidFill>
                <a:latin typeface="+mj-lt"/>
                <a:ea typeface="+mj-ea"/>
                <a:cs typeface="+mj-cs"/>
              </a:rPr>
              <a:t>Assistant Professor</a:t>
            </a:r>
          </a:p>
          <a:p>
            <a:pPr algn="ctr">
              <a:spcBef>
                <a:spcPts val="599"/>
              </a:spcBef>
            </a:pPr>
            <a:r>
              <a:rPr lang="en-IN" sz="6000" spc="-238" dirty="0" smtClean="0">
                <a:solidFill>
                  <a:schemeClr val="tx2">
                    <a:satMod val="200000"/>
                  </a:schemeClr>
                </a:solidFill>
                <a:latin typeface="+mj-lt"/>
                <a:ea typeface="+mj-ea"/>
                <a:cs typeface="+mj-cs"/>
              </a:rPr>
              <a:t>(ICT &amp; e- Governance) </a:t>
            </a:r>
          </a:p>
        </p:txBody>
      </p:sp>
      <p:pic>
        <p:nvPicPr>
          <p:cNvPr id="11" name="Picture 10" descr="image for slides.jpg"/>
          <p:cNvPicPr>
            <a:picLocks noChangeAspect="1"/>
          </p:cNvPicPr>
          <p:nvPr/>
        </p:nvPicPr>
        <p:blipFill>
          <a:blip r:embed="rId3" cstate="print"/>
          <a:stretch>
            <a:fillRect/>
          </a:stretch>
        </p:blipFill>
        <p:spPr>
          <a:xfrm>
            <a:off x="7801860" y="8728364"/>
            <a:ext cx="8906494" cy="49876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258" y="497656"/>
            <a:ext cx="20675124" cy="1828800"/>
          </a:xfrm>
        </p:spPr>
        <p:txBody>
          <a:bodyPr/>
          <a:lstStyle/>
          <a:p>
            <a:r>
              <a:rPr lang="en-IN" dirty="0" smtClean="0"/>
              <a:t>Cyber Conflict ……</a:t>
            </a:r>
            <a:r>
              <a:rPr lang="en-IN" dirty="0" smtClean="0"/>
              <a:t>C</a:t>
            </a:r>
            <a:r>
              <a:rPr lang="en-IN" dirty="0" smtClean="0"/>
              <a:t>yber war </a:t>
            </a:r>
            <a:endParaRPr lang="en-US" dirty="0"/>
          </a:p>
        </p:txBody>
      </p:sp>
      <p:sp>
        <p:nvSpPr>
          <p:cNvPr id="3" name="Content Placeholder 2"/>
          <p:cNvSpPr>
            <a:spLocks noGrp="1"/>
          </p:cNvSpPr>
          <p:nvPr>
            <p:ph idx="1"/>
          </p:nvPr>
        </p:nvSpPr>
        <p:spPr>
          <a:xfrm>
            <a:off x="1601094" y="3290029"/>
            <a:ext cx="20675124" cy="9144000"/>
          </a:xfrm>
        </p:spPr>
        <p:txBody>
          <a:bodyPr>
            <a:normAutofit fontScale="77500" lnSpcReduction="20000"/>
          </a:bodyPr>
          <a:lstStyle/>
          <a:p>
            <a:r>
              <a:rPr lang="en-US" dirty="0" smtClean="0"/>
              <a:t>The state-sponsored cyber-attacks of the past years are a wake-up call. </a:t>
            </a:r>
          </a:p>
          <a:p>
            <a:r>
              <a:rPr lang="en-US" dirty="0" smtClean="0"/>
              <a:t>Cybercrime </a:t>
            </a:r>
            <a:r>
              <a:rPr lang="en-US" dirty="0" smtClean="0"/>
              <a:t>is "international" or "transnational" – there are ‘no cyber-borders between </a:t>
            </a:r>
            <a:r>
              <a:rPr lang="en-US" dirty="0" smtClean="0"/>
              <a:t>countries‘</a:t>
            </a:r>
          </a:p>
          <a:p>
            <a:r>
              <a:rPr lang="en-US" dirty="0" smtClean="0"/>
              <a:t>Cyber</a:t>
            </a:r>
            <a:r>
              <a:rPr lang="en-US" dirty="0" smtClean="0"/>
              <a:t> warfare refers to hostile acts that </a:t>
            </a:r>
            <a:r>
              <a:rPr lang="en-US" dirty="0" smtClean="0"/>
              <a:t> </a:t>
            </a:r>
            <a:r>
              <a:rPr lang="en-US" dirty="0" smtClean="0"/>
              <a:t>make use of cyber weapons, and </a:t>
            </a:r>
            <a:r>
              <a:rPr lang="en-US" dirty="0" smtClean="0"/>
              <a:t> </a:t>
            </a:r>
            <a:r>
              <a:rPr lang="en-US" dirty="0" smtClean="0"/>
              <a:t>are intended to cause serious harm or damage to persons or strategic objects. </a:t>
            </a:r>
            <a:endParaRPr lang="en-US" dirty="0" smtClean="0"/>
          </a:p>
          <a:p>
            <a:r>
              <a:rPr lang="en-US" dirty="0" smtClean="0"/>
              <a:t>Existing </a:t>
            </a:r>
            <a:r>
              <a:rPr lang="en-US" dirty="0" smtClean="0"/>
              <a:t>laws in many countries are not tailored to deal with </a:t>
            </a:r>
            <a:r>
              <a:rPr lang="en-US" dirty="0" smtClean="0"/>
              <a:t>cybercrime.</a:t>
            </a:r>
          </a:p>
          <a:p>
            <a:r>
              <a:rPr lang="en-US" dirty="0" smtClean="0"/>
              <a:t>Various organizations and governments have already made joint efforts in establishing global standards of legislation and law enforcement </a:t>
            </a:r>
          </a:p>
          <a:p>
            <a:endParaRPr lang="en-US" dirty="0"/>
          </a:p>
        </p:txBody>
      </p:sp>
      <p:pic>
        <p:nvPicPr>
          <p:cNvPr id="4" name="Picture 3"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B52378-688E-0C4C-82EE-84D7E935B3A7}"/>
              </a:ext>
            </a:extLst>
          </p:cNvPr>
          <p:cNvSpPr>
            <a:spLocks noGrp="1"/>
          </p:cNvSpPr>
          <p:nvPr>
            <p:ph type="ctrTitle"/>
          </p:nvPr>
        </p:nvSpPr>
        <p:spPr>
          <a:xfrm>
            <a:off x="1961313" y="7550727"/>
            <a:ext cx="20675124" cy="3950208"/>
          </a:xfrm>
        </p:spPr>
        <p:txBody>
          <a:bodyPr/>
          <a:lstStyle/>
          <a:p>
            <a:r>
              <a:rPr lang="en-US" dirty="0"/>
              <a:t>Framework for responsible state behavior in cyberspace</a:t>
            </a:r>
          </a:p>
        </p:txBody>
      </p:sp>
      <p:pic>
        <p:nvPicPr>
          <p:cNvPr id="3" name="Picture 2"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 xmlns:p14="http://schemas.microsoft.com/office/powerpoint/2010/main" val="2628437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C5BB736-7CBF-8E46-8EDD-FF4A9D48F073}"/>
              </a:ext>
            </a:extLst>
          </p:cNvPr>
          <p:cNvSpPr>
            <a:spLocks noGrp="1"/>
          </p:cNvSpPr>
          <p:nvPr>
            <p:ph idx="1"/>
          </p:nvPr>
        </p:nvSpPr>
        <p:spPr>
          <a:xfrm>
            <a:off x="1312918" y="862148"/>
            <a:ext cx="19762982" cy="10114844"/>
          </a:xfrm>
        </p:spPr>
        <p:txBody>
          <a:bodyPr>
            <a:normAutofit fontScale="92500" lnSpcReduction="10000"/>
          </a:bodyPr>
          <a:lstStyle/>
          <a:p>
            <a:r>
              <a:rPr lang="en-IN" dirty="0">
                <a:effectLst/>
              </a:rPr>
              <a:t>Today, the major threats </a:t>
            </a:r>
            <a:r>
              <a:rPr lang="en-IN" dirty="0" smtClean="0">
                <a:effectLst/>
              </a:rPr>
              <a:t> </a:t>
            </a:r>
            <a:r>
              <a:rPr lang="en-IN" dirty="0">
                <a:effectLst/>
              </a:rPr>
              <a:t>every </a:t>
            </a:r>
            <a:r>
              <a:rPr lang="en-IN" dirty="0" smtClean="0">
                <a:effectLst/>
              </a:rPr>
              <a:t>nation facing </a:t>
            </a:r>
            <a:r>
              <a:rPr lang="en-IN" dirty="0">
                <a:effectLst/>
              </a:rPr>
              <a:t>in the world are digital in nature. In response, most – if not all – countries implement serious measures to counter these threats and enhance the overall security of their networks</a:t>
            </a:r>
          </a:p>
          <a:p>
            <a:r>
              <a:rPr lang="en-IN" dirty="0">
                <a:effectLst/>
              </a:rPr>
              <a:t>Every nation should pursue a cybersecurity policy that avoids an expensive and cumbersome regulatory approach</a:t>
            </a:r>
          </a:p>
          <a:p>
            <a:r>
              <a:rPr lang="en-IN" dirty="0">
                <a:effectLst/>
              </a:rPr>
              <a:t>Countries should incorporate the key elements that will produce dynamic cybersecurity defences</a:t>
            </a:r>
          </a:p>
          <a:p>
            <a:endParaRPr lang="en-US" dirty="0"/>
          </a:p>
        </p:txBody>
      </p:sp>
      <p:pic>
        <p:nvPicPr>
          <p:cNvPr id="4" name="Content Placeholder 4">
            <a:extLst>
              <a:ext uri="{FF2B5EF4-FFF2-40B4-BE49-F238E27FC236}">
                <a16:creationId xmlns="" xmlns:a16="http://schemas.microsoft.com/office/drawing/2014/main" id="{55D026A3-72AA-0343-9437-552E781BE66C}"/>
              </a:ext>
            </a:extLst>
          </p:cNvPr>
          <p:cNvPicPr>
            <a:picLocks noChangeAspect="1"/>
          </p:cNvPicPr>
          <p:nvPr/>
        </p:nvPicPr>
        <p:blipFill>
          <a:blip r:embed="rId2" cstate="print"/>
          <a:stretch>
            <a:fillRect/>
          </a:stretch>
        </p:blipFill>
        <p:spPr>
          <a:xfrm>
            <a:off x="18644982" y="10273856"/>
            <a:ext cx="5678693" cy="3442144"/>
          </a:xfrm>
          <a:prstGeom prst="rect">
            <a:avLst/>
          </a:prstGeom>
        </p:spPr>
      </p:pic>
      <p:pic>
        <p:nvPicPr>
          <p:cNvPr id="5" name="Picture 4" descr="Home"/>
          <p:cNvPicPr>
            <a:picLocks noChangeAspect="1" noChangeArrowheads="1"/>
          </p:cNvPicPr>
          <p:nvPr/>
        </p:nvPicPr>
        <p:blipFill>
          <a:blip r:embed="rId3"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 xmlns:p14="http://schemas.microsoft.com/office/powerpoint/2010/main" val="2423119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85952-5A86-DE45-8F7F-D382C261AE6C}"/>
              </a:ext>
            </a:extLst>
          </p:cNvPr>
          <p:cNvSpPr>
            <a:spLocks noGrp="1"/>
          </p:cNvSpPr>
          <p:nvPr>
            <p:ph type="ctrTitle"/>
          </p:nvPr>
        </p:nvSpPr>
        <p:spPr/>
        <p:txBody>
          <a:bodyPr/>
          <a:lstStyle/>
          <a:p>
            <a:r>
              <a:rPr lang="en-US" dirty="0"/>
              <a:t>International laws on cybersecurity</a:t>
            </a:r>
          </a:p>
        </p:txBody>
      </p:sp>
      <p:pic>
        <p:nvPicPr>
          <p:cNvPr id="3" name="Picture 2"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614371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18912" t="24048" r="20599" b="25476"/>
          <a:stretch>
            <a:fillRect/>
          </a:stretch>
        </p:blipFill>
        <p:spPr bwMode="auto">
          <a:xfrm>
            <a:off x="3796146" y="1801091"/>
            <a:ext cx="17733818" cy="11000509"/>
          </a:xfrm>
          <a:prstGeom prst="rect">
            <a:avLst/>
          </a:prstGeom>
          <a:noFill/>
          <a:ln w="9525">
            <a:noFill/>
            <a:miter lim="800000"/>
            <a:headEnd/>
            <a:tailEnd/>
          </a:ln>
        </p:spPr>
      </p:pic>
      <p:pic>
        <p:nvPicPr>
          <p:cNvPr id="3" name="Picture 2" descr="Home"/>
          <p:cNvPicPr>
            <a:picLocks noChangeAspect="1" noChangeArrowheads="1"/>
          </p:cNvPicPr>
          <p:nvPr/>
        </p:nvPicPr>
        <p:blipFill>
          <a:blip r:embed="rId3"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2186" y="332230"/>
            <a:ext cx="18762912" cy="2801060"/>
          </a:xfrm>
        </p:spPr>
        <p:txBody>
          <a:bodyPr/>
          <a:lstStyle/>
          <a:p>
            <a:endParaRPr lang="en-US" dirty="0"/>
          </a:p>
        </p:txBody>
      </p:sp>
      <p:sp>
        <p:nvSpPr>
          <p:cNvPr id="3" name="Content Placeholder 2"/>
          <p:cNvSpPr>
            <a:spLocks noGrp="1"/>
          </p:cNvSpPr>
          <p:nvPr>
            <p:ph idx="1"/>
          </p:nvPr>
        </p:nvSpPr>
        <p:spPr>
          <a:xfrm>
            <a:off x="567486" y="3723699"/>
            <a:ext cx="17848815" cy="8390962"/>
          </a:xfrm>
        </p:spPr>
        <p:txBody>
          <a:bodyPr>
            <a:normAutofit fontScale="55000" lnSpcReduction="20000"/>
          </a:bodyPr>
          <a:lstStyle/>
          <a:p>
            <a:r>
              <a:rPr lang="en-US" dirty="0" smtClean="0"/>
              <a:t>A relatively small body of specialized law applies to cyberspace, including in particular the 2004 Budapest Convention on Cyber Crime as well regulations adopted by the International </a:t>
            </a:r>
            <a:r>
              <a:rPr lang="en-US" dirty="0" smtClean="0"/>
              <a:t>Telecommunications.</a:t>
            </a:r>
          </a:p>
          <a:p>
            <a:r>
              <a:rPr lang="en-US" dirty="0" smtClean="0"/>
              <a:t>UN Group of Governmental Experts on Developments in the Field of Information and Telecommunications in the Context of International Security (UN GGE), which has run in five sessions since it was set up in 2004. The Third UN GGE in 2013 agreed that international law is applicable to state behavior in the information and communications technologies (ICT) area, and that the rights and obligations that flow from the concept of sovereignty apply. Unfortunately, however, the Fifth UN GGE broke down in mid-2017</a:t>
            </a:r>
            <a:r>
              <a:rPr lang="en-US" dirty="0" smtClean="0"/>
              <a:t>,</a:t>
            </a:r>
          </a:p>
          <a:p>
            <a:r>
              <a:rPr lang="en-US" dirty="0" smtClean="0"/>
              <a:t>A further critical effort has been the “Tallinn Manual”6 developed under the auspices of the NATO Cooperative Cyber Defense Centre of Excellence (CCD-COE) between 2009 and 2013 as well as the “Tallinn Manual 2.0,”7 published in February 2017.</a:t>
            </a:r>
            <a:endParaRPr lang="en-US" dirty="0"/>
          </a:p>
        </p:txBody>
      </p:sp>
      <p:sp>
        <p:nvSpPr>
          <p:cNvPr id="4" name="Rounded Rectangle 3"/>
          <p:cNvSpPr/>
          <p:nvPr/>
        </p:nvSpPr>
        <p:spPr>
          <a:xfrm>
            <a:off x="18351669" y="5022377"/>
            <a:ext cx="5418372" cy="6987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US" dirty="0" smtClean="0"/>
              <a:t>The UN GGE and the Tallinn Manuals provided the intellectual bedrock for other major efforts to give expression to international law in cyberspace that have come since.” </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730" y="414528"/>
            <a:ext cx="20675124" cy="1828800"/>
          </a:xfrm>
        </p:spPr>
        <p:txBody>
          <a:bodyPr/>
          <a:lstStyle/>
          <a:p>
            <a:r>
              <a:rPr lang="en-US" dirty="0" smtClean="0"/>
              <a:t>International legislative responses and cooperation</a:t>
            </a:r>
            <a:br>
              <a:rPr lang="en-US" dirty="0" smtClean="0"/>
            </a:br>
            <a:endParaRPr lang="en-US" dirty="0"/>
          </a:p>
        </p:txBody>
      </p:sp>
      <p:sp>
        <p:nvSpPr>
          <p:cNvPr id="3" name="Content Placeholder 2"/>
          <p:cNvSpPr>
            <a:spLocks noGrp="1"/>
          </p:cNvSpPr>
          <p:nvPr>
            <p:ph idx="1"/>
          </p:nvPr>
        </p:nvSpPr>
        <p:spPr/>
        <p:txBody>
          <a:bodyPr/>
          <a:lstStyle/>
          <a:p>
            <a:r>
              <a:rPr lang="en-US" b="1" dirty="0" smtClean="0"/>
              <a:t>International responses</a:t>
            </a:r>
            <a:endParaRPr lang="en-US" b="1" dirty="0"/>
          </a:p>
        </p:txBody>
      </p:sp>
      <p:sp>
        <p:nvSpPr>
          <p:cNvPr id="4" name="Rounded Rectangle 3"/>
          <p:cNvSpPr/>
          <p:nvPr/>
        </p:nvSpPr>
        <p:spPr>
          <a:xfrm>
            <a:off x="11571897" y="5131559"/>
            <a:ext cx="8930783" cy="69330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US" dirty="0" smtClean="0"/>
              <a:t>In 1997, G8 released a Ministers' Communiqué that includes an action plan and principles to combat cybercrime and protect data and systems from unauthorized impairment</a:t>
            </a:r>
            <a:endParaRPr lang="en-US" dirty="0"/>
          </a:p>
        </p:txBody>
      </p:sp>
      <p:sp>
        <p:nvSpPr>
          <p:cNvPr id="5" name="Oval 4"/>
          <p:cNvSpPr/>
          <p:nvPr/>
        </p:nvSpPr>
        <p:spPr>
          <a:xfrm>
            <a:off x="4029744" y="7342496"/>
            <a:ext cx="5745108" cy="3166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US" sz="4000" b="1" i="1" dirty="0" smtClean="0"/>
              <a:t>G8</a:t>
            </a:r>
            <a:endParaRPr lang="en-US" sz="4000" dirty="0" smtClean="0"/>
          </a:p>
          <a:p>
            <a:pPr algn="ctr"/>
            <a:r>
              <a:rPr lang="en-US" sz="4000" dirty="0" smtClean="0"/>
              <a:t>Group of Eight </a:t>
            </a:r>
            <a:endParaRPr lang="en-US" sz="4000" dirty="0"/>
          </a:p>
        </p:txBody>
      </p:sp>
      <p:pic>
        <p:nvPicPr>
          <p:cNvPr id="6" name="Picture 5"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legislative responses and cooperation</a:t>
            </a:r>
            <a:br>
              <a:rPr lang="en-US" dirty="0" smtClean="0"/>
            </a:br>
            <a:endParaRPr lang="en-US" dirty="0"/>
          </a:p>
        </p:txBody>
      </p:sp>
      <p:sp>
        <p:nvSpPr>
          <p:cNvPr id="3" name="Content Placeholder 2"/>
          <p:cNvSpPr>
            <a:spLocks noGrp="1"/>
          </p:cNvSpPr>
          <p:nvPr>
            <p:ph idx="1"/>
          </p:nvPr>
        </p:nvSpPr>
        <p:spPr/>
        <p:txBody>
          <a:bodyPr/>
          <a:lstStyle/>
          <a:p>
            <a:r>
              <a:rPr lang="en-US" b="1" dirty="0" smtClean="0"/>
              <a:t>International responses</a:t>
            </a:r>
            <a:endParaRPr lang="en-US" b="1" dirty="0"/>
          </a:p>
        </p:txBody>
      </p:sp>
      <p:sp>
        <p:nvSpPr>
          <p:cNvPr id="4" name="Rounded Rectangle 3"/>
          <p:cNvSpPr/>
          <p:nvPr/>
        </p:nvSpPr>
        <p:spPr>
          <a:xfrm>
            <a:off x="11571897" y="5131559"/>
            <a:ext cx="8930783" cy="69330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US" dirty="0" smtClean="0"/>
              <a:t>In 2000 the UN GA adopted a resolution on combating the criminal misuse of information technology. </a:t>
            </a:r>
            <a:endParaRPr lang="en-US" dirty="0" smtClean="0"/>
          </a:p>
          <a:p>
            <a:pPr algn="ctr"/>
            <a:r>
              <a:rPr lang="en-IN" dirty="0" smtClean="0"/>
              <a:t>2002 and 1990 ( two more resolutions were formed to deal with computer crimes. </a:t>
            </a:r>
            <a:endParaRPr lang="en-US" dirty="0"/>
          </a:p>
        </p:txBody>
      </p:sp>
      <p:sp>
        <p:nvSpPr>
          <p:cNvPr id="5" name="Oval 4"/>
          <p:cNvSpPr/>
          <p:nvPr/>
        </p:nvSpPr>
        <p:spPr>
          <a:xfrm>
            <a:off x="4029744" y="7342496"/>
            <a:ext cx="5745108" cy="3166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r>
              <a:rPr lang="en-US" sz="4000" b="1" i="1" dirty="0" smtClean="0"/>
              <a:t>United Nations</a:t>
            </a:r>
            <a:endParaRPr lang="en-US" sz="4000" dirty="0"/>
          </a:p>
        </p:txBody>
      </p:sp>
      <p:pic>
        <p:nvPicPr>
          <p:cNvPr id="6" name="Picture 5"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2AD02-EFEF-5043-8B15-43564DB218BF}"/>
              </a:ext>
            </a:extLst>
          </p:cNvPr>
          <p:cNvSpPr>
            <a:spLocks noGrp="1"/>
          </p:cNvSpPr>
          <p:nvPr>
            <p:ph type="title"/>
          </p:nvPr>
        </p:nvSpPr>
        <p:spPr>
          <a:xfrm>
            <a:off x="1157749" y="0"/>
            <a:ext cx="23165926" cy="1828800"/>
          </a:xfrm>
        </p:spPr>
        <p:txBody>
          <a:bodyPr/>
          <a:lstStyle/>
          <a:p>
            <a:r>
              <a:rPr lang="en-US" sz="7200" dirty="0" smtClean="0"/>
              <a:t>UN </a:t>
            </a:r>
            <a:r>
              <a:rPr lang="en-US" sz="7200" dirty="0" err="1"/>
              <a:t>GLObal</a:t>
            </a:r>
            <a:r>
              <a:rPr lang="en-US" sz="7200" dirty="0"/>
              <a:t> </a:t>
            </a:r>
            <a:r>
              <a:rPr lang="en-US" sz="7200" dirty="0" err="1"/>
              <a:t>programme</a:t>
            </a:r>
            <a:r>
              <a:rPr lang="en-US" sz="7200" dirty="0"/>
              <a:t> on cybercrime (2017)</a:t>
            </a:r>
          </a:p>
        </p:txBody>
      </p:sp>
      <p:sp>
        <p:nvSpPr>
          <p:cNvPr id="3" name="Content Placeholder 2">
            <a:extLst>
              <a:ext uri="{FF2B5EF4-FFF2-40B4-BE49-F238E27FC236}">
                <a16:creationId xmlns:a16="http://schemas.microsoft.com/office/drawing/2014/main" xmlns="" id="{2A5EC408-7B90-3145-B802-428AA360B24F}"/>
              </a:ext>
            </a:extLst>
          </p:cNvPr>
          <p:cNvSpPr>
            <a:spLocks noGrp="1"/>
          </p:cNvSpPr>
          <p:nvPr>
            <p:ph idx="1"/>
          </p:nvPr>
        </p:nvSpPr>
        <p:spPr>
          <a:xfrm>
            <a:off x="1739640" y="3705666"/>
            <a:ext cx="20675124" cy="9144000"/>
          </a:xfrm>
        </p:spPr>
        <p:txBody>
          <a:bodyPr>
            <a:normAutofit fontScale="70000" lnSpcReduction="20000"/>
          </a:bodyPr>
          <a:lstStyle/>
          <a:p>
            <a:pPr algn="just"/>
            <a:r>
              <a:rPr lang="en-IN" b="1" i="1" dirty="0">
                <a:latin typeface="Times New Roman" panose="02020603050405020304" pitchFamily="18" charset="0"/>
                <a:cs typeface="Times New Roman" panose="02020603050405020304" pitchFamily="18" charset="0"/>
              </a:rPr>
              <a:t>According to General Assembly resolution 65/230 and Commission on Crime Prevention and Criminal Justice resolutions 22/7 and 22/8, the Global Programme on Cybercrime is mandated to assist Member States in their struggle against cyber-related crimes through capacity building and technical assistance</a:t>
            </a:r>
          </a:p>
          <a:p>
            <a:endParaRPr lang="en-IN" b="1" i="1" dirty="0">
              <a:latin typeface="Times New Roman" panose="02020603050405020304" pitchFamily="18" charset="0"/>
              <a:cs typeface="Times New Roman" panose="02020603050405020304" pitchFamily="18" charset="0"/>
            </a:endParaRPr>
          </a:p>
          <a:p>
            <a:pPr algn="just"/>
            <a:r>
              <a:rPr lang="en-IN" b="1" i="1" dirty="0">
                <a:latin typeface="Times New Roman" panose="02020603050405020304" pitchFamily="18" charset="0"/>
                <a:cs typeface="Times New Roman" panose="02020603050405020304" pitchFamily="18" charset="0"/>
              </a:rPr>
              <a:t>The Global Programme on Cybercrime funded entirely through support of Australia, Canada, Japan, Norway, UK and USA</a:t>
            </a:r>
          </a:p>
          <a:p>
            <a:endParaRPr lang="en-IN" b="1" i="1" dirty="0">
              <a:latin typeface="Times New Roman" panose="02020603050405020304" pitchFamily="18" charset="0"/>
              <a:cs typeface="Times New Roman" panose="02020603050405020304" pitchFamily="18" charset="0"/>
            </a:endParaRPr>
          </a:p>
          <a:p>
            <a:r>
              <a:rPr lang="en-IN" b="1" i="1" dirty="0">
                <a:latin typeface="Times New Roman" panose="02020603050405020304" pitchFamily="18" charset="0"/>
                <a:cs typeface="Times New Roman" panose="02020603050405020304" pitchFamily="18" charset="0"/>
              </a:rPr>
              <a:t>The Global Programme is designed to respond flexibly to identified needs in developing countries by supporting Member States to prevent and combat cybercrime</a:t>
            </a:r>
            <a:br>
              <a:rPr lang="en-IN" b="1" i="1" dirty="0">
                <a:latin typeface="Times New Roman" panose="02020603050405020304" pitchFamily="18" charset="0"/>
                <a:cs typeface="Times New Roman" panose="02020603050405020304" pitchFamily="18" charset="0"/>
              </a:rPr>
            </a:br>
            <a:endParaRPr lang="en-US" b="1" i="1" dirty="0">
              <a:latin typeface="Times New Roman" panose="02020603050405020304" pitchFamily="18" charset="0"/>
              <a:cs typeface="Times New Roman" panose="02020603050405020304" pitchFamily="18" charset="0"/>
            </a:endParaRPr>
          </a:p>
        </p:txBody>
      </p:sp>
      <p:pic>
        <p:nvPicPr>
          <p:cNvPr id="4" name="Picture 3"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2690508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6C190-52F6-3245-858B-46EC480070A7}"/>
              </a:ext>
            </a:extLst>
          </p:cNvPr>
          <p:cNvSpPr>
            <a:spLocks noGrp="1"/>
          </p:cNvSpPr>
          <p:nvPr>
            <p:ph type="title"/>
          </p:nvPr>
        </p:nvSpPr>
        <p:spPr>
          <a:xfrm>
            <a:off x="1419544" y="0"/>
            <a:ext cx="19583948" cy="3572936"/>
          </a:xfrm>
        </p:spPr>
        <p:txBody>
          <a:bodyPr>
            <a:normAutofit/>
          </a:bodyPr>
          <a:lstStyle/>
          <a:p>
            <a:r>
              <a:rPr lang="en-US" sz="6600" dirty="0"/>
              <a:t>Latest developments for combating cybercrimes at the level of the </a:t>
            </a:r>
            <a:r>
              <a:rPr lang="en-US" sz="6600" dirty="0" smtClean="0"/>
              <a:t>UN</a:t>
            </a:r>
            <a:endParaRPr lang="en-US" sz="6600" dirty="0"/>
          </a:p>
        </p:txBody>
      </p:sp>
      <p:sp>
        <p:nvSpPr>
          <p:cNvPr id="3" name="Content Placeholder 2">
            <a:extLst>
              <a:ext uri="{FF2B5EF4-FFF2-40B4-BE49-F238E27FC236}">
                <a16:creationId xmlns:a16="http://schemas.microsoft.com/office/drawing/2014/main" xmlns="" id="{24C1149F-CD5F-C643-B5C9-39B791D97FC1}"/>
              </a:ext>
            </a:extLst>
          </p:cNvPr>
          <p:cNvSpPr>
            <a:spLocks noGrp="1"/>
          </p:cNvSpPr>
          <p:nvPr>
            <p:ph idx="1"/>
          </p:nvPr>
        </p:nvSpPr>
        <p:spPr/>
        <p:txBody>
          <a:bodyPr>
            <a:normAutofit fontScale="70000" lnSpcReduction="20000"/>
          </a:bodyPr>
          <a:lstStyle/>
          <a:p>
            <a:pPr algn="just"/>
            <a:r>
              <a:rPr lang="en-IN" b="1" i="1" dirty="0">
                <a:latin typeface="Times New Roman" panose="02020603050405020304" pitchFamily="18" charset="0"/>
                <a:cs typeface="Times New Roman" panose="02020603050405020304" pitchFamily="18" charset="0"/>
              </a:rPr>
              <a:t>In December 2018, the UN General Assembly (UNGA) adopted two important resolutions: 73/27 on ‘Developments in the Field of Information And Telecommunications in The Context of International Security’; and, 73/266</a:t>
            </a:r>
            <a:r>
              <a:rPr lang="en-IN" b="1" i="1" baseline="30000" dirty="0">
                <a:latin typeface="Times New Roman" panose="02020603050405020304" pitchFamily="18" charset="0"/>
                <a:cs typeface="Times New Roman" panose="02020603050405020304" pitchFamily="18" charset="0"/>
              </a:rPr>
              <a:t> </a:t>
            </a:r>
            <a:r>
              <a:rPr lang="en-IN" b="1" i="1" dirty="0">
                <a:latin typeface="Times New Roman" panose="02020603050405020304" pitchFamily="18" charset="0"/>
                <a:cs typeface="Times New Roman" panose="02020603050405020304" pitchFamily="18" charset="0"/>
              </a:rPr>
              <a:t>on ‘Advancing Responsible State Behaviour in Cyber-space in the Context of International Security’</a:t>
            </a:r>
          </a:p>
          <a:p>
            <a:endParaRPr lang="en-IN" b="1" i="1" dirty="0">
              <a:latin typeface="Times New Roman" panose="02020603050405020304" pitchFamily="18" charset="0"/>
              <a:cs typeface="Times New Roman" panose="02020603050405020304" pitchFamily="18" charset="0"/>
            </a:endParaRPr>
          </a:p>
          <a:p>
            <a:pPr algn="just"/>
            <a:r>
              <a:rPr lang="en-IN" b="1" i="1" dirty="0">
                <a:latin typeface="Times New Roman" panose="02020603050405020304" pitchFamily="18" charset="0"/>
                <a:cs typeface="Times New Roman" panose="02020603050405020304" pitchFamily="18" charset="0"/>
              </a:rPr>
              <a:t>By these two resolutions, the UNGA has set up two parallel processes for dealing with cyber-security</a:t>
            </a:r>
          </a:p>
          <a:p>
            <a:pPr marL="0" indent="0" algn="just">
              <a:buNone/>
            </a:pPr>
            <a:endParaRPr lang="en-IN" b="1" i="1" dirty="0">
              <a:latin typeface="Times New Roman" panose="02020603050405020304" pitchFamily="18" charset="0"/>
              <a:cs typeface="Times New Roman" panose="02020603050405020304" pitchFamily="18" charset="0"/>
            </a:endParaRPr>
          </a:p>
          <a:p>
            <a:pPr algn="just"/>
            <a:r>
              <a:rPr lang="en-IN" b="1" i="1" dirty="0">
                <a:latin typeface="Times New Roman" panose="02020603050405020304" pitchFamily="18" charset="0"/>
                <a:cs typeface="Times New Roman" panose="02020603050405020304" pitchFamily="18" charset="0"/>
              </a:rPr>
              <a:t>Interestingly, neither of the two resolutions mentions the word cyber-security. Instead, they use the phrase threats posed by the Information and Communications Technology (ICT) to international security</a:t>
            </a:r>
            <a:endParaRPr lang="en-US" dirty="0"/>
          </a:p>
        </p:txBody>
      </p:sp>
      <p:pic>
        <p:nvPicPr>
          <p:cNvPr id="4" name="Picture 3"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239609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 xmlns:a16="http://schemas.microsoft.com/office/drawing/2014/main" id="{6DBA7B5A-04A5-4A7F-8577-797057EA9D5E}"/>
              </a:ext>
            </a:extLst>
          </p:cNvPr>
          <p:cNvSpPr/>
          <p:nvPr/>
        </p:nvSpPr>
        <p:spPr>
          <a:xfrm>
            <a:off x="19757629" y="4881795"/>
            <a:ext cx="1096821" cy="10995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516" tIns="91259" rIns="182516" bIns="91259" rtlCol="0" anchor="ctr"/>
          <a:lstStyle/>
          <a:p>
            <a:pPr algn="ctr"/>
            <a:endParaRPr lang="en-US"/>
          </a:p>
        </p:txBody>
      </p:sp>
      <p:sp>
        <p:nvSpPr>
          <p:cNvPr id="78" name="TextBox 77">
            <a:extLst>
              <a:ext uri="{FF2B5EF4-FFF2-40B4-BE49-F238E27FC236}">
                <a16:creationId xmlns="" xmlns:a16="http://schemas.microsoft.com/office/drawing/2014/main" id="{4B47E0F5-768A-42E9-B449-AD617E3E9D0E}"/>
              </a:ext>
            </a:extLst>
          </p:cNvPr>
          <p:cNvSpPr txBox="1"/>
          <p:nvPr/>
        </p:nvSpPr>
        <p:spPr>
          <a:xfrm>
            <a:off x="1856509" y="7271125"/>
            <a:ext cx="5292436" cy="2646513"/>
          </a:xfrm>
          <a:prstGeom prst="rect">
            <a:avLst/>
          </a:prstGeom>
          <a:noFill/>
        </p:spPr>
        <p:txBody>
          <a:bodyPr wrap="square" lIns="182516" tIns="91259" rIns="182516" bIns="91259" rtlCol="0">
            <a:spAutoFit/>
          </a:bodyPr>
          <a:lstStyle/>
          <a:p>
            <a:pPr algn="ctr">
              <a:defRPr/>
            </a:pPr>
            <a:r>
              <a:rPr lang="en-IN" sz="8000" b="1" dirty="0" smtClean="0">
                <a:latin typeface="Calibri" pitchFamily="34" charset="0"/>
                <a:ea typeface="Noto Sans" panose="020B0502040504020204" pitchFamily="34"/>
                <a:cs typeface="Calibri" pitchFamily="34" charset="0"/>
              </a:rPr>
              <a:t>Learning path </a:t>
            </a:r>
            <a:endParaRPr lang="en-US" sz="8000" b="1" dirty="0">
              <a:latin typeface="Calibri" pitchFamily="34" charset="0"/>
              <a:ea typeface="Noto Sans" panose="020B0502040504020204" pitchFamily="34"/>
              <a:cs typeface="Calibri" pitchFamily="34" charset="0"/>
            </a:endParaRPr>
          </a:p>
        </p:txBody>
      </p:sp>
      <p:sp>
        <p:nvSpPr>
          <p:cNvPr id="43" name="TextBox 42">
            <a:extLst>
              <a:ext uri="{FF2B5EF4-FFF2-40B4-BE49-F238E27FC236}">
                <a16:creationId xmlns="" xmlns:a16="http://schemas.microsoft.com/office/drawing/2014/main" id="{8016977A-112F-4154-95F5-0608714FBFEE}"/>
              </a:ext>
            </a:extLst>
          </p:cNvPr>
          <p:cNvSpPr txBox="1"/>
          <p:nvPr/>
        </p:nvSpPr>
        <p:spPr>
          <a:xfrm>
            <a:off x="7581597" y="9539978"/>
            <a:ext cx="4028511" cy="3508287"/>
          </a:xfrm>
          <a:prstGeom prst="rect">
            <a:avLst/>
          </a:prstGeom>
          <a:noFill/>
        </p:spPr>
        <p:txBody>
          <a:bodyPr wrap="square" lIns="182516" tIns="91259" rIns="182516" bIns="91259" rtlCol="0">
            <a:spAutoFit/>
          </a:bodyPr>
          <a:lstStyle/>
          <a:p>
            <a:pPr algn="ctr">
              <a:defRPr/>
            </a:pPr>
            <a:r>
              <a:rPr lang="en-US" b="1" dirty="0" smtClean="0">
                <a:latin typeface="Calibri" pitchFamily="34" charset="0"/>
                <a:cs typeface="Calibri" pitchFamily="34" charset="0"/>
              </a:rPr>
              <a:t>ENHANCING KNOWLEDGE ON ECONOMIC WELL BEING TO NATIONAL SECURITY </a:t>
            </a:r>
            <a:endParaRPr lang="en-GB" b="1" dirty="0">
              <a:latin typeface="Calibri" pitchFamily="34" charset="0"/>
              <a:ea typeface="Noto Sans" panose="020B0502040504020204" pitchFamily="34"/>
              <a:cs typeface="Calibri" pitchFamily="34" charset="0"/>
            </a:endParaRPr>
          </a:p>
        </p:txBody>
      </p:sp>
      <p:sp>
        <p:nvSpPr>
          <p:cNvPr id="44" name="TextBox 43">
            <a:extLst>
              <a:ext uri="{FF2B5EF4-FFF2-40B4-BE49-F238E27FC236}">
                <a16:creationId xmlns="" xmlns:a16="http://schemas.microsoft.com/office/drawing/2014/main" id="{4B47E0F5-768A-42E9-B449-AD617E3E9D0E}"/>
              </a:ext>
            </a:extLst>
          </p:cNvPr>
          <p:cNvSpPr txBox="1"/>
          <p:nvPr/>
        </p:nvSpPr>
        <p:spPr>
          <a:xfrm>
            <a:off x="7709877" y="7381958"/>
            <a:ext cx="3691844" cy="1430795"/>
          </a:xfrm>
          <a:prstGeom prst="rect">
            <a:avLst/>
          </a:prstGeom>
          <a:noFill/>
        </p:spPr>
        <p:txBody>
          <a:bodyPr wrap="square" lIns="182516" tIns="91259" rIns="182516" bIns="91259" rtlCol="0">
            <a:spAutoFit/>
          </a:bodyPr>
          <a:lstStyle/>
          <a:p>
            <a:pPr lvl="0" algn="ctr">
              <a:defRPr/>
            </a:pPr>
            <a:r>
              <a:rPr lang="en-US" sz="8100" b="1" dirty="0">
                <a:latin typeface="Noto Sans" panose="020B0502040504020204" pitchFamily="34"/>
                <a:ea typeface="Noto Sans" panose="020B0502040504020204" pitchFamily="34"/>
                <a:cs typeface="Noto Sans" panose="020B0502040504020204" pitchFamily="34"/>
              </a:rPr>
              <a:t>Goal</a:t>
            </a:r>
          </a:p>
        </p:txBody>
      </p:sp>
      <p:sp>
        <p:nvSpPr>
          <p:cNvPr id="45" name="TextBox 44">
            <a:extLst>
              <a:ext uri="{FF2B5EF4-FFF2-40B4-BE49-F238E27FC236}">
                <a16:creationId xmlns="" xmlns:a16="http://schemas.microsoft.com/office/drawing/2014/main" id="{8016977A-112F-4154-95F5-0608714FBFEE}"/>
              </a:ext>
            </a:extLst>
          </p:cNvPr>
          <p:cNvSpPr txBox="1"/>
          <p:nvPr/>
        </p:nvSpPr>
        <p:spPr>
          <a:xfrm>
            <a:off x="13095584" y="10149579"/>
            <a:ext cx="4056344" cy="738298"/>
          </a:xfrm>
          <a:prstGeom prst="rect">
            <a:avLst/>
          </a:prstGeom>
          <a:noFill/>
        </p:spPr>
        <p:txBody>
          <a:bodyPr wrap="square" lIns="182516" tIns="91259" rIns="182516" bIns="91259" rtlCol="0">
            <a:spAutoFit/>
          </a:bodyPr>
          <a:lstStyle/>
          <a:p>
            <a:pPr algn="ctr">
              <a:defRPr/>
            </a:pPr>
            <a:r>
              <a:rPr lang="en-US" b="1" dirty="0" smtClean="0">
                <a:latin typeface="Calibri" pitchFamily="34" charset="0"/>
                <a:cs typeface="Calibri" pitchFamily="34" charset="0"/>
              </a:rPr>
              <a:t>CASE STUDIES </a:t>
            </a:r>
            <a:endParaRPr lang="en-GB" b="1" dirty="0">
              <a:latin typeface="Calibri" pitchFamily="34" charset="0"/>
              <a:ea typeface="Noto Sans" panose="020B0502040504020204" pitchFamily="34"/>
              <a:cs typeface="Calibri" pitchFamily="34" charset="0"/>
            </a:endParaRPr>
          </a:p>
        </p:txBody>
      </p:sp>
      <p:sp>
        <p:nvSpPr>
          <p:cNvPr id="46" name="TextBox 45">
            <a:extLst>
              <a:ext uri="{FF2B5EF4-FFF2-40B4-BE49-F238E27FC236}">
                <a16:creationId xmlns="" xmlns:a16="http://schemas.microsoft.com/office/drawing/2014/main" id="{4B47E0F5-768A-42E9-B449-AD617E3E9D0E}"/>
              </a:ext>
            </a:extLst>
          </p:cNvPr>
          <p:cNvSpPr txBox="1"/>
          <p:nvPr/>
        </p:nvSpPr>
        <p:spPr>
          <a:xfrm>
            <a:off x="12385968" y="7381958"/>
            <a:ext cx="4793671" cy="1430795"/>
          </a:xfrm>
          <a:prstGeom prst="rect">
            <a:avLst/>
          </a:prstGeom>
          <a:noFill/>
        </p:spPr>
        <p:txBody>
          <a:bodyPr wrap="square" lIns="182516" tIns="91259" rIns="182516" bIns="91259" rtlCol="0">
            <a:spAutoFit/>
          </a:bodyPr>
          <a:lstStyle/>
          <a:p>
            <a:pPr lvl="0" algn="ctr">
              <a:defRPr/>
            </a:pPr>
            <a:r>
              <a:rPr lang="en-US" sz="8100" b="1" dirty="0">
                <a:latin typeface="Noto Sans" panose="020B0502040504020204" pitchFamily="34"/>
                <a:ea typeface="Noto Sans" panose="020B0502040504020204" pitchFamily="34"/>
                <a:cs typeface="Noto Sans" panose="020B0502040504020204" pitchFamily="34"/>
              </a:rPr>
              <a:t>Strategy</a:t>
            </a:r>
          </a:p>
        </p:txBody>
      </p:sp>
      <p:sp>
        <p:nvSpPr>
          <p:cNvPr id="47" name="TextBox 46">
            <a:extLst>
              <a:ext uri="{FF2B5EF4-FFF2-40B4-BE49-F238E27FC236}">
                <a16:creationId xmlns="" xmlns:a16="http://schemas.microsoft.com/office/drawing/2014/main" id="{8016977A-112F-4154-95F5-0608714FBFEE}"/>
              </a:ext>
            </a:extLst>
          </p:cNvPr>
          <p:cNvSpPr txBox="1"/>
          <p:nvPr/>
        </p:nvSpPr>
        <p:spPr>
          <a:xfrm>
            <a:off x="18516173" y="9207469"/>
            <a:ext cx="4870300" cy="1661628"/>
          </a:xfrm>
          <a:prstGeom prst="rect">
            <a:avLst/>
          </a:prstGeom>
          <a:noFill/>
        </p:spPr>
        <p:txBody>
          <a:bodyPr wrap="square" lIns="182516" tIns="91259" rIns="182516" bIns="91259" rtlCol="0">
            <a:spAutoFit/>
          </a:bodyPr>
          <a:lstStyle/>
          <a:p>
            <a:pPr algn="ctr">
              <a:defRPr/>
            </a:pPr>
            <a:r>
              <a:rPr lang="en-US" sz="3200" b="1" dirty="0" smtClean="0">
                <a:latin typeface="Calibri" pitchFamily="34" charset="0"/>
                <a:cs typeface="Calibri" pitchFamily="34" charset="0"/>
              </a:rPr>
              <a:t>NATION PREPAREDNESS AND BETTER DEFENSIVE CPABILTIES .</a:t>
            </a:r>
            <a:endParaRPr lang="en-GB" sz="3200" b="1" dirty="0">
              <a:latin typeface="Calibri" pitchFamily="34" charset="0"/>
              <a:ea typeface="Noto Sans" panose="020B0502040504020204" pitchFamily="34"/>
              <a:cs typeface="Calibri" pitchFamily="34" charset="0"/>
            </a:endParaRPr>
          </a:p>
        </p:txBody>
      </p:sp>
      <p:sp>
        <p:nvSpPr>
          <p:cNvPr id="48" name="TextBox 47">
            <a:extLst>
              <a:ext uri="{FF2B5EF4-FFF2-40B4-BE49-F238E27FC236}">
                <a16:creationId xmlns="" xmlns:a16="http://schemas.microsoft.com/office/drawing/2014/main" id="{4B47E0F5-768A-42E9-B449-AD617E3E9D0E}"/>
              </a:ext>
            </a:extLst>
          </p:cNvPr>
          <p:cNvSpPr txBox="1"/>
          <p:nvPr/>
        </p:nvSpPr>
        <p:spPr>
          <a:xfrm>
            <a:off x="18427495" y="7381958"/>
            <a:ext cx="3970558" cy="1430795"/>
          </a:xfrm>
          <a:prstGeom prst="rect">
            <a:avLst/>
          </a:prstGeom>
          <a:noFill/>
        </p:spPr>
        <p:txBody>
          <a:bodyPr wrap="square" lIns="182516" tIns="91259" rIns="182516" bIns="91259" rtlCol="0">
            <a:spAutoFit/>
          </a:bodyPr>
          <a:lstStyle/>
          <a:p>
            <a:pPr lvl="0" algn="ctr">
              <a:defRPr/>
            </a:pPr>
            <a:r>
              <a:rPr lang="en-US" sz="8100" b="1" dirty="0">
                <a:latin typeface="Noto Sans" panose="020B0502040504020204" pitchFamily="34"/>
                <a:ea typeface="Noto Sans" panose="020B0502040504020204" pitchFamily="34"/>
                <a:cs typeface="Noto Sans" panose="020B0502040504020204" pitchFamily="34"/>
              </a:rPr>
              <a:t>Vision</a:t>
            </a:r>
          </a:p>
        </p:txBody>
      </p:sp>
      <p:grpSp>
        <p:nvGrpSpPr>
          <p:cNvPr id="2" name="Group 49"/>
          <p:cNvGrpSpPr/>
          <p:nvPr/>
        </p:nvGrpSpPr>
        <p:grpSpPr>
          <a:xfrm>
            <a:off x="2376402" y="3914960"/>
            <a:ext cx="3491400" cy="3039876"/>
            <a:chOff x="1111250" y="2736547"/>
            <a:chExt cx="3473207" cy="3016554"/>
          </a:xfrm>
        </p:grpSpPr>
        <p:sp>
          <p:nvSpPr>
            <p:cNvPr id="51" name="Freeform 50"/>
            <p:cNvSpPr>
              <a:spLocks/>
            </p:cNvSpPr>
            <p:nvPr/>
          </p:nvSpPr>
          <p:spPr bwMode="auto">
            <a:xfrm>
              <a:off x="1199068" y="3392988"/>
              <a:ext cx="3385389" cy="2360113"/>
            </a:xfrm>
            <a:custGeom>
              <a:avLst/>
              <a:gdLst>
                <a:gd name="T0" fmla="*/ 642 w 768"/>
                <a:gd name="T1" fmla="*/ 101 h 535"/>
                <a:gd name="T2" fmla="*/ 603 w 768"/>
                <a:gd name="T3" fmla="*/ 72 h 535"/>
                <a:gd name="T4" fmla="*/ 768 w 768"/>
                <a:gd name="T5" fmla="*/ 0 h 535"/>
                <a:gd name="T6" fmla="*/ 748 w 768"/>
                <a:gd name="T7" fmla="*/ 179 h 535"/>
                <a:gd name="T8" fmla="*/ 728 w 768"/>
                <a:gd name="T9" fmla="*/ 165 h 535"/>
                <a:gd name="T10" fmla="*/ 711 w 768"/>
                <a:gd name="T11" fmla="*/ 152 h 535"/>
                <a:gd name="T12" fmla="*/ 706 w 768"/>
                <a:gd name="T13" fmla="*/ 153 h 535"/>
                <a:gd name="T14" fmla="*/ 634 w 768"/>
                <a:gd name="T15" fmla="*/ 247 h 535"/>
                <a:gd name="T16" fmla="*/ 560 w 768"/>
                <a:gd name="T17" fmla="*/ 343 h 535"/>
                <a:gd name="T18" fmla="*/ 548 w 768"/>
                <a:gd name="T19" fmla="*/ 359 h 535"/>
                <a:gd name="T20" fmla="*/ 540 w 768"/>
                <a:gd name="T21" fmla="*/ 364 h 535"/>
                <a:gd name="T22" fmla="*/ 480 w 768"/>
                <a:gd name="T23" fmla="*/ 372 h 535"/>
                <a:gd name="T24" fmla="*/ 430 w 768"/>
                <a:gd name="T25" fmla="*/ 380 h 535"/>
                <a:gd name="T26" fmla="*/ 365 w 768"/>
                <a:gd name="T27" fmla="*/ 389 h 535"/>
                <a:gd name="T28" fmla="*/ 318 w 768"/>
                <a:gd name="T29" fmla="*/ 406 h 535"/>
                <a:gd name="T30" fmla="*/ 257 w 768"/>
                <a:gd name="T31" fmla="*/ 433 h 535"/>
                <a:gd name="T32" fmla="*/ 190 w 768"/>
                <a:gd name="T33" fmla="*/ 464 h 535"/>
                <a:gd name="T34" fmla="*/ 131 w 768"/>
                <a:gd name="T35" fmla="*/ 491 h 535"/>
                <a:gd name="T36" fmla="*/ 78 w 768"/>
                <a:gd name="T37" fmla="*/ 515 h 535"/>
                <a:gd name="T38" fmla="*/ 37 w 768"/>
                <a:gd name="T39" fmla="*/ 534 h 535"/>
                <a:gd name="T40" fmla="*/ 32 w 768"/>
                <a:gd name="T41" fmla="*/ 532 h 535"/>
                <a:gd name="T42" fmla="*/ 1 w 768"/>
                <a:gd name="T43" fmla="*/ 465 h 535"/>
                <a:gd name="T44" fmla="*/ 3 w 768"/>
                <a:gd name="T45" fmla="*/ 459 h 535"/>
                <a:gd name="T46" fmla="*/ 70 w 768"/>
                <a:gd name="T47" fmla="*/ 428 h 535"/>
                <a:gd name="T48" fmla="*/ 121 w 768"/>
                <a:gd name="T49" fmla="*/ 405 h 535"/>
                <a:gd name="T50" fmla="*/ 203 w 768"/>
                <a:gd name="T51" fmla="*/ 368 h 535"/>
                <a:gd name="T52" fmla="*/ 294 w 768"/>
                <a:gd name="T53" fmla="*/ 326 h 535"/>
                <a:gd name="T54" fmla="*/ 319 w 768"/>
                <a:gd name="T55" fmla="*/ 315 h 535"/>
                <a:gd name="T56" fmla="*/ 341 w 768"/>
                <a:gd name="T57" fmla="*/ 310 h 535"/>
                <a:gd name="T58" fmla="*/ 397 w 768"/>
                <a:gd name="T59" fmla="*/ 301 h 535"/>
                <a:gd name="T60" fmla="*/ 447 w 768"/>
                <a:gd name="T61" fmla="*/ 294 h 535"/>
                <a:gd name="T62" fmla="*/ 498 w 768"/>
                <a:gd name="T63" fmla="*/ 286 h 535"/>
                <a:gd name="T64" fmla="*/ 502 w 768"/>
                <a:gd name="T65" fmla="*/ 283 h 535"/>
                <a:gd name="T66" fmla="*/ 556 w 768"/>
                <a:gd name="T67" fmla="*/ 214 h 535"/>
                <a:gd name="T68" fmla="*/ 626 w 768"/>
                <a:gd name="T69" fmla="*/ 122 h 535"/>
                <a:gd name="T70" fmla="*/ 642 w 768"/>
                <a:gd name="T71" fmla="*/ 10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535">
                  <a:moveTo>
                    <a:pt x="642" y="101"/>
                  </a:moveTo>
                  <a:cubicBezTo>
                    <a:pt x="629" y="91"/>
                    <a:pt x="616" y="82"/>
                    <a:pt x="603" y="72"/>
                  </a:cubicBezTo>
                  <a:cubicBezTo>
                    <a:pt x="658" y="48"/>
                    <a:pt x="713" y="24"/>
                    <a:pt x="768" y="0"/>
                  </a:cubicBezTo>
                  <a:cubicBezTo>
                    <a:pt x="761" y="60"/>
                    <a:pt x="755" y="119"/>
                    <a:pt x="748" y="179"/>
                  </a:cubicBezTo>
                  <a:cubicBezTo>
                    <a:pt x="741" y="174"/>
                    <a:pt x="734" y="169"/>
                    <a:pt x="728" y="165"/>
                  </a:cubicBezTo>
                  <a:cubicBezTo>
                    <a:pt x="723" y="160"/>
                    <a:pt x="717" y="156"/>
                    <a:pt x="711" y="152"/>
                  </a:cubicBezTo>
                  <a:cubicBezTo>
                    <a:pt x="709" y="150"/>
                    <a:pt x="708" y="151"/>
                    <a:pt x="706" y="153"/>
                  </a:cubicBezTo>
                  <a:cubicBezTo>
                    <a:pt x="682" y="184"/>
                    <a:pt x="658" y="215"/>
                    <a:pt x="634" y="247"/>
                  </a:cubicBezTo>
                  <a:cubicBezTo>
                    <a:pt x="610" y="279"/>
                    <a:pt x="585" y="311"/>
                    <a:pt x="560" y="343"/>
                  </a:cubicBezTo>
                  <a:cubicBezTo>
                    <a:pt x="556" y="348"/>
                    <a:pt x="552" y="354"/>
                    <a:pt x="548" y="359"/>
                  </a:cubicBezTo>
                  <a:cubicBezTo>
                    <a:pt x="546" y="361"/>
                    <a:pt x="543" y="363"/>
                    <a:pt x="540" y="364"/>
                  </a:cubicBezTo>
                  <a:cubicBezTo>
                    <a:pt x="520" y="367"/>
                    <a:pt x="500" y="370"/>
                    <a:pt x="480" y="372"/>
                  </a:cubicBezTo>
                  <a:cubicBezTo>
                    <a:pt x="463" y="375"/>
                    <a:pt x="446" y="377"/>
                    <a:pt x="430" y="380"/>
                  </a:cubicBezTo>
                  <a:cubicBezTo>
                    <a:pt x="408" y="383"/>
                    <a:pt x="387" y="388"/>
                    <a:pt x="365" y="389"/>
                  </a:cubicBezTo>
                  <a:cubicBezTo>
                    <a:pt x="348" y="391"/>
                    <a:pt x="333" y="399"/>
                    <a:pt x="318" y="406"/>
                  </a:cubicBezTo>
                  <a:cubicBezTo>
                    <a:pt x="297" y="415"/>
                    <a:pt x="277" y="424"/>
                    <a:pt x="257" y="433"/>
                  </a:cubicBezTo>
                  <a:cubicBezTo>
                    <a:pt x="235" y="444"/>
                    <a:pt x="213" y="454"/>
                    <a:pt x="190" y="464"/>
                  </a:cubicBezTo>
                  <a:cubicBezTo>
                    <a:pt x="171" y="473"/>
                    <a:pt x="151" y="482"/>
                    <a:pt x="131" y="491"/>
                  </a:cubicBezTo>
                  <a:cubicBezTo>
                    <a:pt x="113" y="499"/>
                    <a:pt x="96" y="507"/>
                    <a:pt x="78" y="515"/>
                  </a:cubicBezTo>
                  <a:cubicBezTo>
                    <a:pt x="64" y="522"/>
                    <a:pt x="51" y="528"/>
                    <a:pt x="37" y="534"/>
                  </a:cubicBezTo>
                  <a:cubicBezTo>
                    <a:pt x="34" y="535"/>
                    <a:pt x="33" y="535"/>
                    <a:pt x="32" y="532"/>
                  </a:cubicBezTo>
                  <a:cubicBezTo>
                    <a:pt x="22" y="509"/>
                    <a:pt x="11" y="487"/>
                    <a:pt x="1" y="465"/>
                  </a:cubicBezTo>
                  <a:cubicBezTo>
                    <a:pt x="0" y="462"/>
                    <a:pt x="0" y="461"/>
                    <a:pt x="3" y="459"/>
                  </a:cubicBezTo>
                  <a:cubicBezTo>
                    <a:pt x="25" y="449"/>
                    <a:pt x="48" y="439"/>
                    <a:pt x="70" y="428"/>
                  </a:cubicBezTo>
                  <a:cubicBezTo>
                    <a:pt x="87" y="421"/>
                    <a:pt x="104" y="413"/>
                    <a:pt x="121" y="405"/>
                  </a:cubicBezTo>
                  <a:cubicBezTo>
                    <a:pt x="148" y="393"/>
                    <a:pt x="175" y="380"/>
                    <a:pt x="203" y="368"/>
                  </a:cubicBezTo>
                  <a:cubicBezTo>
                    <a:pt x="233" y="354"/>
                    <a:pt x="264" y="340"/>
                    <a:pt x="294" y="326"/>
                  </a:cubicBezTo>
                  <a:cubicBezTo>
                    <a:pt x="302" y="323"/>
                    <a:pt x="311" y="318"/>
                    <a:pt x="319" y="315"/>
                  </a:cubicBezTo>
                  <a:cubicBezTo>
                    <a:pt x="326" y="313"/>
                    <a:pt x="334" y="311"/>
                    <a:pt x="341" y="310"/>
                  </a:cubicBezTo>
                  <a:cubicBezTo>
                    <a:pt x="360" y="307"/>
                    <a:pt x="378" y="304"/>
                    <a:pt x="397" y="301"/>
                  </a:cubicBezTo>
                  <a:cubicBezTo>
                    <a:pt x="413" y="299"/>
                    <a:pt x="430" y="297"/>
                    <a:pt x="447" y="294"/>
                  </a:cubicBezTo>
                  <a:cubicBezTo>
                    <a:pt x="464" y="292"/>
                    <a:pt x="481" y="289"/>
                    <a:pt x="498" y="286"/>
                  </a:cubicBezTo>
                  <a:cubicBezTo>
                    <a:pt x="499" y="286"/>
                    <a:pt x="501" y="284"/>
                    <a:pt x="502" y="283"/>
                  </a:cubicBezTo>
                  <a:cubicBezTo>
                    <a:pt x="520" y="260"/>
                    <a:pt x="538" y="237"/>
                    <a:pt x="556" y="214"/>
                  </a:cubicBezTo>
                  <a:cubicBezTo>
                    <a:pt x="579" y="183"/>
                    <a:pt x="603" y="153"/>
                    <a:pt x="626" y="122"/>
                  </a:cubicBezTo>
                  <a:cubicBezTo>
                    <a:pt x="631" y="115"/>
                    <a:pt x="637" y="108"/>
                    <a:pt x="642" y="101"/>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2689782" y="2736547"/>
              <a:ext cx="1159199" cy="1918826"/>
            </a:xfrm>
            <a:custGeom>
              <a:avLst/>
              <a:gdLst>
                <a:gd name="T0" fmla="*/ 30 w 263"/>
                <a:gd name="T1" fmla="*/ 255 h 435"/>
                <a:gd name="T2" fmla="*/ 19 w 263"/>
                <a:gd name="T3" fmla="*/ 304 h 435"/>
                <a:gd name="T4" fmla="*/ 1 w 263"/>
                <a:gd name="T5" fmla="*/ 248 h 435"/>
                <a:gd name="T6" fmla="*/ 34 w 263"/>
                <a:gd name="T7" fmla="*/ 202 h 435"/>
                <a:gd name="T8" fmla="*/ 48 w 263"/>
                <a:gd name="T9" fmla="*/ 175 h 435"/>
                <a:gd name="T10" fmla="*/ 40 w 263"/>
                <a:gd name="T11" fmla="*/ 122 h 435"/>
                <a:gd name="T12" fmla="*/ 93 w 263"/>
                <a:gd name="T13" fmla="*/ 150 h 435"/>
                <a:gd name="T14" fmla="*/ 88 w 263"/>
                <a:gd name="T15" fmla="*/ 186 h 435"/>
                <a:gd name="T16" fmla="*/ 129 w 263"/>
                <a:gd name="T17" fmla="*/ 188 h 435"/>
                <a:gd name="T18" fmla="*/ 154 w 263"/>
                <a:gd name="T19" fmla="*/ 174 h 435"/>
                <a:gd name="T20" fmla="*/ 158 w 263"/>
                <a:gd name="T21" fmla="*/ 15 h 435"/>
                <a:gd name="T22" fmla="*/ 178 w 263"/>
                <a:gd name="T23" fmla="*/ 13 h 435"/>
                <a:gd name="T24" fmla="*/ 255 w 263"/>
                <a:gd name="T25" fmla="*/ 22 h 435"/>
                <a:gd name="T26" fmla="*/ 252 w 263"/>
                <a:gd name="T27" fmla="*/ 38 h 435"/>
                <a:gd name="T28" fmla="*/ 243 w 263"/>
                <a:gd name="T29" fmla="*/ 55 h 435"/>
                <a:gd name="T30" fmla="*/ 263 w 263"/>
                <a:gd name="T31" fmla="*/ 84 h 435"/>
                <a:gd name="T32" fmla="*/ 183 w 263"/>
                <a:gd name="T33" fmla="*/ 84 h 435"/>
                <a:gd name="T34" fmla="*/ 178 w 263"/>
                <a:gd name="T35" fmla="*/ 157 h 435"/>
                <a:gd name="T36" fmla="*/ 190 w 263"/>
                <a:gd name="T37" fmla="*/ 174 h 435"/>
                <a:gd name="T38" fmla="*/ 178 w 263"/>
                <a:gd name="T39" fmla="*/ 199 h 435"/>
                <a:gd name="T40" fmla="*/ 169 w 263"/>
                <a:gd name="T41" fmla="*/ 225 h 435"/>
                <a:gd name="T42" fmla="*/ 158 w 263"/>
                <a:gd name="T43" fmla="*/ 205 h 435"/>
                <a:gd name="T44" fmla="*/ 135 w 263"/>
                <a:gd name="T45" fmla="*/ 217 h 435"/>
                <a:gd name="T46" fmla="*/ 91 w 263"/>
                <a:gd name="T47" fmla="*/ 217 h 435"/>
                <a:gd name="T48" fmla="*/ 95 w 263"/>
                <a:gd name="T49" fmla="*/ 276 h 435"/>
                <a:gd name="T50" fmla="*/ 102 w 263"/>
                <a:gd name="T51" fmla="*/ 292 h 435"/>
                <a:gd name="T52" fmla="*/ 149 w 263"/>
                <a:gd name="T53" fmla="*/ 312 h 435"/>
                <a:gd name="T54" fmla="*/ 171 w 263"/>
                <a:gd name="T55" fmla="*/ 381 h 435"/>
                <a:gd name="T56" fmla="*/ 140 w 263"/>
                <a:gd name="T57" fmla="*/ 364 h 435"/>
                <a:gd name="T58" fmla="*/ 120 w 263"/>
                <a:gd name="T59" fmla="*/ 330 h 435"/>
                <a:gd name="T60" fmla="*/ 89 w 263"/>
                <a:gd name="T61" fmla="*/ 321 h 435"/>
                <a:gd name="T62" fmla="*/ 92 w 263"/>
                <a:gd name="T63" fmla="*/ 365 h 435"/>
                <a:gd name="T64" fmla="*/ 63 w 263"/>
                <a:gd name="T65" fmla="*/ 423 h 435"/>
                <a:gd name="T66" fmla="*/ 35 w 263"/>
                <a:gd name="T67" fmla="*/ 408 h 435"/>
                <a:gd name="T68" fmla="*/ 60 w 263"/>
                <a:gd name="T69" fmla="*/ 359 h 435"/>
                <a:gd name="T70" fmla="*/ 53 w 263"/>
                <a:gd name="T71" fmla="*/ 320 h 435"/>
                <a:gd name="T72" fmla="*/ 41 w 263"/>
                <a:gd name="T73" fmla="*/ 2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35">
                  <a:moveTo>
                    <a:pt x="40" y="239"/>
                  </a:moveTo>
                  <a:cubicBezTo>
                    <a:pt x="33" y="241"/>
                    <a:pt x="29" y="249"/>
                    <a:pt x="30" y="255"/>
                  </a:cubicBezTo>
                  <a:cubicBezTo>
                    <a:pt x="31" y="267"/>
                    <a:pt x="32" y="278"/>
                    <a:pt x="32" y="290"/>
                  </a:cubicBezTo>
                  <a:cubicBezTo>
                    <a:pt x="32" y="298"/>
                    <a:pt x="27" y="304"/>
                    <a:pt x="19" y="304"/>
                  </a:cubicBezTo>
                  <a:cubicBezTo>
                    <a:pt x="11" y="305"/>
                    <a:pt x="5" y="300"/>
                    <a:pt x="4" y="291"/>
                  </a:cubicBezTo>
                  <a:cubicBezTo>
                    <a:pt x="3" y="277"/>
                    <a:pt x="3" y="262"/>
                    <a:pt x="1" y="248"/>
                  </a:cubicBezTo>
                  <a:cubicBezTo>
                    <a:pt x="0" y="240"/>
                    <a:pt x="2" y="235"/>
                    <a:pt x="7" y="230"/>
                  </a:cubicBezTo>
                  <a:cubicBezTo>
                    <a:pt x="17" y="221"/>
                    <a:pt x="25" y="211"/>
                    <a:pt x="34" y="202"/>
                  </a:cubicBezTo>
                  <a:cubicBezTo>
                    <a:pt x="36" y="200"/>
                    <a:pt x="37" y="199"/>
                    <a:pt x="37" y="197"/>
                  </a:cubicBezTo>
                  <a:cubicBezTo>
                    <a:pt x="38" y="189"/>
                    <a:pt x="40" y="181"/>
                    <a:pt x="48" y="175"/>
                  </a:cubicBezTo>
                  <a:cubicBezTo>
                    <a:pt x="35" y="168"/>
                    <a:pt x="29" y="157"/>
                    <a:pt x="30" y="143"/>
                  </a:cubicBezTo>
                  <a:cubicBezTo>
                    <a:pt x="30" y="135"/>
                    <a:pt x="34" y="128"/>
                    <a:pt x="40" y="122"/>
                  </a:cubicBezTo>
                  <a:cubicBezTo>
                    <a:pt x="52" y="111"/>
                    <a:pt x="72" y="111"/>
                    <a:pt x="84" y="123"/>
                  </a:cubicBezTo>
                  <a:cubicBezTo>
                    <a:pt x="91" y="131"/>
                    <a:pt x="94" y="139"/>
                    <a:pt x="93" y="150"/>
                  </a:cubicBezTo>
                  <a:cubicBezTo>
                    <a:pt x="92" y="160"/>
                    <a:pt x="86" y="168"/>
                    <a:pt x="78" y="173"/>
                  </a:cubicBezTo>
                  <a:cubicBezTo>
                    <a:pt x="82" y="178"/>
                    <a:pt x="84" y="182"/>
                    <a:pt x="88" y="186"/>
                  </a:cubicBezTo>
                  <a:cubicBezTo>
                    <a:pt x="88" y="187"/>
                    <a:pt x="90" y="188"/>
                    <a:pt x="92" y="188"/>
                  </a:cubicBezTo>
                  <a:cubicBezTo>
                    <a:pt x="104" y="188"/>
                    <a:pt x="117" y="188"/>
                    <a:pt x="129" y="188"/>
                  </a:cubicBezTo>
                  <a:cubicBezTo>
                    <a:pt x="131" y="188"/>
                    <a:pt x="133" y="187"/>
                    <a:pt x="135" y="186"/>
                  </a:cubicBezTo>
                  <a:cubicBezTo>
                    <a:pt x="141" y="182"/>
                    <a:pt x="147" y="178"/>
                    <a:pt x="154" y="174"/>
                  </a:cubicBezTo>
                  <a:cubicBezTo>
                    <a:pt x="157" y="172"/>
                    <a:pt x="158" y="169"/>
                    <a:pt x="158" y="165"/>
                  </a:cubicBezTo>
                  <a:cubicBezTo>
                    <a:pt x="158" y="115"/>
                    <a:pt x="158" y="65"/>
                    <a:pt x="158" y="15"/>
                  </a:cubicBezTo>
                  <a:cubicBezTo>
                    <a:pt x="158" y="11"/>
                    <a:pt x="159" y="6"/>
                    <a:pt x="163" y="4"/>
                  </a:cubicBezTo>
                  <a:cubicBezTo>
                    <a:pt x="170" y="0"/>
                    <a:pt x="178" y="4"/>
                    <a:pt x="178" y="13"/>
                  </a:cubicBezTo>
                  <a:cubicBezTo>
                    <a:pt x="179" y="22"/>
                    <a:pt x="179" y="22"/>
                    <a:pt x="187" y="22"/>
                  </a:cubicBezTo>
                  <a:cubicBezTo>
                    <a:pt x="210" y="22"/>
                    <a:pt x="232" y="22"/>
                    <a:pt x="255" y="22"/>
                  </a:cubicBezTo>
                  <a:cubicBezTo>
                    <a:pt x="257" y="22"/>
                    <a:pt x="259" y="22"/>
                    <a:pt x="263" y="22"/>
                  </a:cubicBezTo>
                  <a:cubicBezTo>
                    <a:pt x="259" y="28"/>
                    <a:pt x="255" y="33"/>
                    <a:pt x="252" y="38"/>
                  </a:cubicBezTo>
                  <a:cubicBezTo>
                    <a:pt x="249" y="42"/>
                    <a:pt x="246" y="46"/>
                    <a:pt x="244" y="49"/>
                  </a:cubicBezTo>
                  <a:cubicBezTo>
                    <a:pt x="242" y="51"/>
                    <a:pt x="242" y="53"/>
                    <a:pt x="243" y="55"/>
                  </a:cubicBezTo>
                  <a:cubicBezTo>
                    <a:pt x="249" y="63"/>
                    <a:pt x="254" y="71"/>
                    <a:pt x="260" y="79"/>
                  </a:cubicBezTo>
                  <a:cubicBezTo>
                    <a:pt x="261" y="80"/>
                    <a:pt x="262" y="82"/>
                    <a:pt x="263" y="84"/>
                  </a:cubicBezTo>
                  <a:cubicBezTo>
                    <a:pt x="260" y="84"/>
                    <a:pt x="259" y="84"/>
                    <a:pt x="257" y="84"/>
                  </a:cubicBezTo>
                  <a:cubicBezTo>
                    <a:pt x="232" y="84"/>
                    <a:pt x="208" y="84"/>
                    <a:pt x="183" y="84"/>
                  </a:cubicBezTo>
                  <a:cubicBezTo>
                    <a:pt x="179" y="84"/>
                    <a:pt x="178" y="85"/>
                    <a:pt x="178" y="89"/>
                  </a:cubicBezTo>
                  <a:cubicBezTo>
                    <a:pt x="178" y="112"/>
                    <a:pt x="178" y="134"/>
                    <a:pt x="178" y="157"/>
                  </a:cubicBezTo>
                  <a:cubicBezTo>
                    <a:pt x="178" y="160"/>
                    <a:pt x="179" y="161"/>
                    <a:pt x="182" y="163"/>
                  </a:cubicBezTo>
                  <a:cubicBezTo>
                    <a:pt x="187" y="164"/>
                    <a:pt x="190" y="168"/>
                    <a:pt x="190" y="174"/>
                  </a:cubicBezTo>
                  <a:cubicBezTo>
                    <a:pt x="191" y="180"/>
                    <a:pt x="189" y="185"/>
                    <a:pt x="184" y="188"/>
                  </a:cubicBezTo>
                  <a:cubicBezTo>
                    <a:pt x="179" y="190"/>
                    <a:pt x="178" y="194"/>
                    <a:pt x="178" y="199"/>
                  </a:cubicBezTo>
                  <a:cubicBezTo>
                    <a:pt x="178" y="204"/>
                    <a:pt x="178" y="210"/>
                    <a:pt x="178" y="215"/>
                  </a:cubicBezTo>
                  <a:cubicBezTo>
                    <a:pt x="178" y="222"/>
                    <a:pt x="175" y="225"/>
                    <a:pt x="169" y="225"/>
                  </a:cubicBezTo>
                  <a:cubicBezTo>
                    <a:pt x="163" y="226"/>
                    <a:pt x="159" y="222"/>
                    <a:pt x="158" y="216"/>
                  </a:cubicBezTo>
                  <a:cubicBezTo>
                    <a:pt x="158" y="213"/>
                    <a:pt x="158" y="210"/>
                    <a:pt x="158" y="205"/>
                  </a:cubicBezTo>
                  <a:cubicBezTo>
                    <a:pt x="153" y="209"/>
                    <a:pt x="149" y="212"/>
                    <a:pt x="144" y="214"/>
                  </a:cubicBezTo>
                  <a:cubicBezTo>
                    <a:pt x="142" y="216"/>
                    <a:pt x="138" y="217"/>
                    <a:pt x="135" y="217"/>
                  </a:cubicBezTo>
                  <a:cubicBezTo>
                    <a:pt x="122" y="217"/>
                    <a:pt x="109" y="217"/>
                    <a:pt x="96" y="216"/>
                  </a:cubicBezTo>
                  <a:cubicBezTo>
                    <a:pt x="94" y="216"/>
                    <a:pt x="93" y="217"/>
                    <a:pt x="91" y="217"/>
                  </a:cubicBezTo>
                  <a:cubicBezTo>
                    <a:pt x="92" y="225"/>
                    <a:pt x="92" y="234"/>
                    <a:pt x="93" y="243"/>
                  </a:cubicBezTo>
                  <a:cubicBezTo>
                    <a:pt x="94" y="254"/>
                    <a:pt x="94" y="265"/>
                    <a:pt x="95" y="276"/>
                  </a:cubicBezTo>
                  <a:cubicBezTo>
                    <a:pt x="96" y="279"/>
                    <a:pt x="96" y="282"/>
                    <a:pt x="96" y="285"/>
                  </a:cubicBezTo>
                  <a:cubicBezTo>
                    <a:pt x="96" y="289"/>
                    <a:pt x="99" y="290"/>
                    <a:pt x="102" y="292"/>
                  </a:cubicBezTo>
                  <a:cubicBezTo>
                    <a:pt x="115" y="295"/>
                    <a:pt x="128" y="299"/>
                    <a:pt x="140" y="303"/>
                  </a:cubicBezTo>
                  <a:cubicBezTo>
                    <a:pt x="143" y="305"/>
                    <a:pt x="147" y="309"/>
                    <a:pt x="149" y="312"/>
                  </a:cubicBezTo>
                  <a:cubicBezTo>
                    <a:pt x="157" y="328"/>
                    <a:pt x="165" y="344"/>
                    <a:pt x="174" y="360"/>
                  </a:cubicBezTo>
                  <a:cubicBezTo>
                    <a:pt x="178" y="367"/>
                    <a:pt x="177" y="376"/>
                    <a:pt x="171" y="381"/>
                  </a:cubicBezTo>
                  <a:cubicBezTo>
                    <a:pt x="165" y="385"/>
                    <a:pt x="155" y="386"/>
                    <a:pt x="150" y="380"/>
                  </a:cubicBezTo>
                  <a:cubicBezTo>
                    <a:pt x="146" y="375"/>
                    <a:pt x="144" y="370"/>
                    <a:pt x="140" y="364"/>
                  </a:cubicBezTo>
                  <a:cubicBezTo>
                    <a:pt x="135" y="354"/>
                    <a:pt x="130" y="344"/>
                    <a:pt x="125" y="335"/>
                  </a:cubicBezTo>
                  <a:cubicBezTo>
                    <a:pt x="124" y="333"/>
                    <a:pt x="122" y="330"/>
                    <a:pt x="120" y="330"/>
                  </a:cubicBezTo>
                  <a:cubicBezTo>
                    <a:pt x="110" y="327"/>
                    <a:pt x="101" y="324"/>
                    <a:pt x="91" y="321"/>
                  </a:cubicBezTo>
                  <a:cubicBezTo>
                    <a:pt x="91" y="321"/>
                    <a:pt x="90" y="321"/>
                    <a:pt x="89" y="321"/>
                  </a:cubicBezTo>
                  <a:cubicBezTo>
                    <a:pt x="89" y="327"/>
                    <a:pt x="90" y="334"/>
                    <a:pt x="90" y="340"/>
                  </a:cubicBezTo>
                  <a:cubicBezTo>
                    <a:pt x="91" y="348"/>
                    <a:pt x="93" y="357"/>
                    <a:pt x="92" y="365"/>
                  </a:cubicBezTo>
                  <a:cubicBezTo>
                    <a:pt x="91" y="371"/>
                    <a:pt x="88" y="378"/>
                    <a:pt x="85" y="383"/>
                  </a:cubicBezTo>
                  <a:cubicBezTo>
                    <a:pt x="78" y="397"/>
                    <a:pt x="70" y="410"/>
                    <a:pt x="63" y="423"/>
                  </a:cubicBezTo>
                  <a:cubicBezTo>
                    <a:pt x="58" y="432"/>
                    <a:pt x="49" y="435"/>
                    <a:pt x="41" y="431"/>
                  </a:cubicBezTo>
                  <a:cubicBezTo>
                    <a:pt x="33" y="426"/>
                    <a:pt x="30" y="417"/>
                    <a:pt x="35" y="408"/>
                  </a:cubicBezTo>
                  <a:cubicBezTo>
                    <a:pt x="43" y="394"/>
                    <a:pt x="51" y="379"/>
                    <a:pt x="59" y="365"/>
                  </a:cubicBezTo>
                  <a:cubicBezTo>
                    <a:pt x="60" y="363"/>
                    <a:pt x="60" y="361"/>
                    <a:pt x="60" y="359"/>
                  </a:cubicBezTo>
                  <a:cubicBezTo>
                    <a:pt x="60" y="349"/>
                    <a:pt x="59" y="340"/>
                    <a:pt x="58" y="330"/>
                  </a:cubicBezTo>
                  <a:cubicBezTo>
                    <a:pt x="58" y="326"/>
                    <a:pt x="57" y="323"/>
                    <a:pt x="53" y="320"/>
                  </a:cubicBezTo>
                  <a:cubicBezTo>
                    <a:pt x="48" y="316"/>
                    <a:pt x="46" y="309"/>
                    <a:pt x="45" y="302"/>
                  </a:cubicBezTo>
                  <a:cubicBezTo>
                    <a:pt x="44" y="282"/>
                    <a:pt x="42" y="262"/>
                    <a:pt x="41" y="242"/>
                  </a:cubicBezTo>
                  <a:cubicBezTo>
                    <a:pt x="41" y="241"/>
                    <a:pt x="41" y="240"/>
                    <a:pt x="40" y="239"/>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1111250" y="4178960"/>
              <a:ext cx="656441" cy="1124072"/>
            </a:xfrm>
            <a:custGeom>
              <a:avLst/>
              <a:gdLst>
                <a:gd name="T0" fmla="*/ 72 w 149"/>
                <a:gd name="T1" fmla="*/ 163 h 255"/>
                <a:gd name="T2" fmla="*/ 74 w 149"/>
                <a:gd name="T3" fmla="*/ 182 h 255"/>
                <a:gd name="T4" fmla="*/ 75 w 149"/>
                <a:gd name="T5" fmla="*/ 198 h 255"/>
                <a:gd name="T6" fmla="*/ 71 w 149"/>
                <a:gd name="T7" fmla="*/ 211 h 255"/>
                <a:gd name="T8" fmla="*/ 54 w 149"/>
                <a:gd name="T9" fmla="*/ 244 h 255"/>
                <a:gd name="T10" fmla="*/ 35 w 149"/>
                <a:gd name="T11" fmla="*/ 250 h 255"/>
                <a:gd name="T12" fmla="*/ 33 w 149"/>
                <a:gd name="T13" fmla="*/ 232 h 255"/>
                <a:gd name="T14" fmla="*/ 49 w 149"/>
                <a:gd name="T15" fmla="*/ 199 h 255"/>
                <a:gd name="T16" fmla="*/ 51 w 149"/>
                <a:gd name="T17" fmla="*/ 193 h 255"/>
                <a:gd name="T18" fmla="*/ 48 w 149"/>
                <a:gd name="T19" fmla="*/ 170 h 255"/>
                <a:gd name="T20" fmla="*/ 45 w 149"/>
                <a:gd name="T21" fmla="*/ 165 h 255"/>
                <a:gd name="T22" fmla="*/ 37 w 149"/>
                <a:gd name="T23" fmla="*/ 149 h 255"/>
                <a:gd name="T24" fmla="*/ 33 w 149"/>
                <a:gd name="T25" fmla="*/ 106 h 255"/>
                <a:gd name="T26" fmla="*/ 32 w 149"/>
                <a:gd name="T27" fmla="*/ 101 h 255"/>
                <a:gd name="T28" fmla="*/ 24 w 149"/>
                <a:gd name="T29" fmla="*/ 116 h 255"/>
                <a:gd name="T30" fmla="*/ 27 w 149"/>
                <a:gd name="T31" fmla="*/ 141 h 255"/>
                <a:gd name="T32" fmla="*/ 11 w 149"/>
                <a:gd name="T33" fmla="*/ 152 h 255"/>
                <a:gd name="T34" fmla="*/ 5 w 149"/>
                <a:gd name="T35" fmla="*/ 141 h 255"/>
                <a:gd name="T36" fmla="*/ 2 w 149"/>
                <a:gd name="T37" fmla="*/ 114 h 255"/>
                <a:gd name="T38" fmla="*/ 9 w 149"/>
                <a:gd name="T39" fmla="*/ 91 h 255"/>
                <a:gd name="T40" fmla="*/ 27 w 149"/>
                <a:gd name="T41" fmla="*/ 72 h 255"/>
                <a:gd name="T42" fmla="*/ 29 w 149"/>
                <a:gd name="T43" fmla="*/ 68 h 255"/>
                <a:gd name="T44" fmla="*/ 36 w 149"/>
                <a:gd name="T45" fmla="*/ 51 h 255"/>
                <a:gd name="T46" fmla="*/ 22 w 149"/>
                <a:gd name="T47" fmla="*/ 23 h 255"/>
                <a:gd name="T48" fmla="*/ 34 w 149"/>
                <a:gd name="T49" fmla="*/ 7 h 255"/>
                <a:gd name="T50" fmla="*/ 68 w 149"/>
                <a:gd name="T51" fmla="*/ 16 h 255"/>
                <a:gd name="T52" fmla="*/ 60 w 149"/>
                <a:gd name="T53" fmla="*/ 48 h 255"/>
                <a:gd name="T54" fmla="*/ 68 w 149"/>
                <a:gd name="T55" fmla="*/ 59 h 255"/>
                <a:gd name="T56" fmla="*/ 71 w 149"/>
                <a:gd name="T57" fmla="*/ 60 h 255"/>
                <a:gd name="T58" fmla="*/ 100 w 149"/>
                <a:gd name="T59" fmla="*/ 60 h 255"/>
                <a:gd name="T60" fmla="*/ 105 w 149"/>
                <a:gd name="T61" fmla="*/ 58 h 255"/>
                <a:gd name="T62" fmla="*/ 129 w 149"/>
                <a:gd name="T63" fmla="*/ 40 h 255"/>
                <a:gd name="T64" fmla="*/ 146 w 149"/>
                <a:gd name="T65" fmla="*/ 42 h 255"/>
                <a:gd name="T66" fmla="*/ 143 w 149"/>
                <a:gd name="T67" fmla="*/ 58 h 255"/>
                <a:gd name="T68" fmla="*/ 112 w 149"/>
                <a:gd name="T69" fmla="*/ 80 h 255"/>
                <a:gd name="T70" fmla="*/ 106 w 149"/>
                <a:gd name="T71" fmla="*/ 82 h 255"/>
                <a:gd name="T72" fmla="*/ 77 w 149"/>
                <a:gd name="T73" fmla="*/ 82 h 255"/>
                <a:gd name="T74" fmla="*/ 71 w 149"/>
                <a:gd name="T75" fmla="*/ 82 h 255"/>
                <a:gd name="T76" fmla="*/ 73 w 149"/>
                <a:gd name="T77" fmla="*/ 105 h 255"/>
                <a:gd name="T78" fmla="*/ 76 w 149"/>
                <a:gd name="T79" fmla="*/ 133 h 255"/>
                <a:gd name="T80" fmla="*/ 82 w 149"/>
                <a:gd name="T81" fmla="*/ 141 h 255"/>
                <a:gd name="T82" fmla="*/ 109 w 149"/>
                <a:gd name="T83" fmla="*/ 149 h 255"/>
                <a:gd name="T84" fmla="*/ 118 w 149"/>
                <a:gd name="T85" fmla="*/ 155 h 255"/>
                <a:gd name="T86" fmla="*/ 140 w 149"/>
                <a:gd name="T87" fmla="*/ 193 h 255"/>
                <a:gd name="T88" fmla="*/ 135 w 149"/>
                <a:gd name="T89" fmla="*/ 210 h 255"/>
                <a:gd name="T90" fmla="*/ 118 w 149"/>
                <a:gd name="T91" fmla="*/ 205 h 255"/>
                <a:gd name="T92" fmla="*/ 101 w 149"/>
                <a:gd name="T93" fmla="*/ 174 h 255"/>
                <a:gd name="T94" fmla="*/ 97 w 149"/>
                <a:gd name="T95" fmla="*/ 171 h 255"/>
                <a:gd name="T96" fmla="*/ 72 w 149"/>
                <a:gd name="T97" fmla="*/ 1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55">
                  <a:moveTo>
                    <a:pt x="72" y="163"/>
                  </a:moveTo>
                  <a:cubicBezTo>
                    <a:pt x="72" y="170"/>
                    <a:pt x="73" y="176"/>
                    <a:pt x="74" y="182"/>
                  </a:cubicBezTo>
                  <a:cubicBezTo>
                    <a:pt x="74" y="187"/>
                    <a:pt x="76" y="193"/>
                    <a:pt x="75" y="198"/>
                  </a:cubicBezTo>
                  <a:cubicBezTo>
                    <a:pt x="75" y="203"/>
                    <a:pt x="73" y="207"/>
                    <a:pt x="71" y="211"/>
                  </a:cubicBezTo>
                  <a:cubicBezTo>
                    <a:pt x="66" y="222"/>
                    <a:pt x="60" y="233"/>
                    <a:pt x="54" y="244"/>
                  </a:cubicBezTo>
                  <a:cubicBezTo>
                    <a:pt x="50" y="252"/>
                    <a:pt x="42" y="255"/>
                    <a:pt x="35" y="250"/>
                  </a:cubicBezTo>
                  <a:cubicBezTo>
                    <a:pt x="30" y="246"/>
                    <a:pt x="29" y="239"/>
                    <a:pt x="33" y="232"/>
                  </a:cubicBezTo>
                  <a:cubicBezTo>
                    <a:pt x="38" y="221"/>
                    <a:pt x="44" y="210"/>
                    <a:pt x="49" y="199"/>
                  </a:cubicBezTo>
                  <a:cubicBezTo>
                    <a:pt x="50" y="197"/>
                    <a:pt x="51" y="195"/>
                    <a:pt x="51" y="193"/>
                  </a:cubicBezTo>
                  <a:cubicBezTo>
                    <a:pt x="50" y="185"/>
                    <a:pt x="49" y="177"/>
                    <a:pt x="48" y="170"/>
                  </a:cubicBezTo>
                  <a:cubicBezTo>
                    <a:pt x="48" y="168"/>
                    <a:pt x="47" y="166"/>
                    <a:pt x="45" y="165"/>
                  </a:cubicBezTo>
                  <a:cubicBezTo>
                    <a:pt x="40" y="161"/>
                    <a:pt x="38" y="155"/>
                    <a:pt x="37" y="149"/>
                  </a:cubicBezTo>
                  <a:cubicBezTo>
                    <a:pt x="36" y="134"/>
                    <a:pt x="35" y="120"/>
                    <a:pt x="33" y="106"/>
                  </a:cubicBezTo>
                  <a:cubicBezTo>
                    <a:pt x="33" y="105"/>
                    <a:pt x="32" y="103"/>
                    <a:pt x="32" y="101"/>
                  </a:cubicBezTo>
                  <a:cubicBezTo>
                    <a:pt x="27" y="105"/>
                    <a:pt x="23" y="109"/>
                    <a:pt x="24" y="116"/>
                  </a:cubicBezTo>
                  <a:cubicBezTo>
                    <a:pt x="26" y="124"/>
                    <a:pt x="26" y="132"/>
                    <a:pt x="27" y="141"/>
                  </a:cubicBezTo>
                  <a:cubicBezTo>
                    <a:pt x="28" y="150"/>
                    <a:pt x="20" y="155"/>
                    <a:pt x="11" y="152"/>
                  </a:cubicBezTo>
                  <a:cubicBezTo>
                    <a:pt x="7" y="150"/>
                    <a:pt x="5" y="146"/>
                    <a:pt x="5" y="141"/>
                  </a:cubicBezTo>
                  <a:cubicBezTo>
                    <a:pt x="4" y="132"/>
                    <a:pt x="4" y="123"/>
                    <a:pt x="2" y="114"/>
                  </a:cubicBezTo>
                  <a:cubicBezTo>
                    <a:pt x="0" y="104"/>
                    <a:pt x="3" y="98"/>
                    <a:pt x="9" y="91"/>
                  </a:cubicBezTo>
                  <a:cubicBezTo>
                    <a:pt x="16" y="85"/>
                    <a:pt x="21" y="79"/>
                    <a:pt x="27" y="72"/>
                  </a:cubicBezTo>
                  <a:cubicBezTo>
                    <a:pt x="28" y="71"/>
                    <a:pt x="29" y="69"/>
                    <a:pt x="29" y="68"/>
                  </a:cubicBezTo>
                  <a:cubicBezTo>
                    <a:pt x="29" y="61"/>
                    <a:pt x="32" y="56"/>
                    <a:pt x="36" y="51"/>
                  </a:cubicBezTo>
                  <a:cubicBezTo>
                    <a:pt x="26" y="45"/>
                    <a:pt x="20" y="36"/>
                    <a:pt x="22" y="23"/>
                  </a:cubicBezTo>
                  <a:cubicBezTo>
                    <a:pt x="24" y="16"/>
                    <a:pt x="28" y="10"/>
                    <a:pt x="34" y="7"/>
                  </a:cubicBezTo>
                  <a:cubicBezTo>
                    <a:pt x="45" y="0"/>
                    <a:pt x="62" y="4"/>
                    <a:pt x="68" y="16"/>
                  </a:cubicBezTo>
                  <a:cubicBezTo>
                    <a:pt x="75" y="29"/>
                    <a:pt x="71" y="43"/>
                    <a:pt x="60" y="48"/>
                  </a:cubicBezTo>
                  <a:cubicBezTo>
                    <a:pt x="62" y="52"/>
                    <a:pt x="65" y="56"/>
                    <a:pt x="68" y="59"/>
                  </a:cubicBezTo>
                  <a:cubicBezTo>
                    <a:pt x="69" y="60"/>
                    <a:pt x="70" y="60"/>
                    <a:pt x="71" y="60"/>
                  </a:cubicBezTo>
                  <a:cubicBezTo>
                    <a:pt x="81" y="60"/>
                    <a:pt x="90" y="60"/>
                    <a:pt x="100" y="60"/>
                  </a:cubicBezTo>
                  <a:cubicBezTo>
                    <a:pt x="101" y="60"/>
                    <a:pt x="103" y="59"/>
                    <a:pt x="105" y="58"/>
                  </a:cubicBezTo>
                  <a:cubicBezTo>
                    <a:pt x="113" y="52"/>
                    <a:pt x="121" y="46"/>
                    <a:pt x="129" y="40"/>
                  </a:cubicBezTo>
                  <a:cubicBezTo>
                    <a:pt x="135" y="36"/>
                    <a:pt x="142" y="37"/>
                    <a:pt x="146" y="42"/>
                  </a:cubicBezTo>
                  <a:cubicBezTo>
                    <a:pt x="149" y="46"/>
                    <a:pt x="149" y="54"/>
                    <a:pt x="143" y="58"/>
                  </a:cubicBezTo>
                  <a:cubicBezTo>
                    <a:pt x="132" y="65"/>
                    <a:pt x="122" y="73"/>
                    <a:pt x="112" y="80"/>
                  </a:cubicBezTo>
                  <a:cubicBezTo>
                    <a:pt x="110" y="81"/>
                    <a:pt x="108" y="82"/>
                    <a:pt x="106" y="82"/>
                  </a:cubicBezTo>
                  <a:cubicBezTo>
                    <a:pt x="96" y="82"/>
                    <a:pt x="87" y="82"/>
                    <a:pt x="77" y="82"/>
                  </a:cubicBezTo>
                  <a:cubicBezTo>
                    <a:pt x="76" y="82"/>
                    <a:pt x="74" y="82"/>
                    <a:pt x="71" y="82"/>
                  </a:cubicBezTo>
                  <a:cubicBezTo>
                    <a:pt x="72" y="90"/>
                    <a:pt x="73" y="98"/>
                    <a:pt x="73" y="105"/>
                  </a:cubicBezTo>
                  <a:cubicBezTo>
                    <a:pt x="74" y="114"/>
                    <a:pt x="75" y="124"/>
                    <a:pt x="76" y="133"/>
                  </a:cubicBezTo>
                  <a:cubicBezTo>
                    <a:pt x="77" y="137"/>
                    <a:pt x="77" y="140"/>
                    <a:pt x="82" y="141"/>
                  </a:cubicBezTo>
                  <a:cubicBezTo>
                    <a:pt x="91" y="143"/>
                    <a:pt x="100" y="146"/>
                    <a:pt x="109" y="149"/>
                  </a:cubicBezTo>
                  <a:cubicBezTo>
                    <a:pt x="112" y="150"/>
                    <a:pt x="116" y="152"/>
                    <a:pt x="118" y="155"/>
                  </a:cubicBezTo>
                  <a:cubicBezTo>
                    <a:pt x="125" y="168"/>
                    <a:pt x="132" y="181"/>
                    <a:pt x="140" y="193"/>
                  </a:cubicBezTo>
                  <a:cubicBezTo>
                    <a:pt x="143" y="200"/>
                    <a:pt x="141" y="207"/>
                    <a:pt x="135" y="210"/>
                  </a:cubicBezTo>
                  <a:cubicBezTo>
                    <a:pt x="129" y="214"/>
                    <a:pt x="122" y="212"/>
                    <a:pt x="118" y="205"/>
                  </a:cubicBezTo>
                  <a:cubicBezTo>
                    <a:pt x="112" y="195"/>
                    <a:pt x="107" y="185"/>
                    <a:pt x="101" y="174"/>
                  </a:cubicBezTo>
                  <a:cubicBezTo>
                    <a:pt x="100" y="173"/>
                    <a:pt x="99" y="171"/>
                    <a:pt x="97" y="171"/>
                  </a:cubicBezTo>
                  <a:cubicBezTo>
                    <a:pt x="89" y="168"/>
                    <a:pt x="81" y="166"/>
                    <a:pt x="72" y="163"/>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3"/>
            <p:cNvSpPr>
              <a:spLocks/>
            </p:cNvSpPr>
            <p:nvPr/>
          </p:nvSpPr>
          <p:spPr bwMode="auto">
            <a:xfrm>
              <a:off x="1837946" y="3856228"/>
              <a:ext cx="656441" cy="1121877"/>
            </a:xfrm>
            <a:custGeom>
              <a:avLst/>
              <a:gdLst>
                <a:gd name="T0" fmla="*/ 59 w 149"/>
                <a:gd name="T1" fmla="*/ 48 h 254"/>
                <a:gd name="T2" fmla="*/ 67 w 149"/>
                <a:gd name="T3" fmla="*/ 58 h 254"/>
                <a:gd name="T4" fmla="*/ 71 w 149"/>
                <a:gd name="T5" fmla="*/ 59 h 254"/>
                <a:gd name="T6" fmla="*/ 98 w 149"/>
                <a:gd name="T7" fmla="*/ 59 h 254"/>
                <a:gd name="T8" fmla="*/ 105 w 149"/>
                <a:gd name="T9" fmla="*/ 56 h 254"/>
                <a:gd name="T10" fmla="*/ 129 w 149"/>
                <a:gd name="T11" fmla="*/ 39 h 254"/>
                <a:gd name="T12" fmla="*/ 145 w 149"/>
                <a:gd name="T13" fmla="*/ 41 h 254"/>
                <a:gd name="T14" fmla="*/ 142 w 149"/>
                <a:gd name="T15" fmla="*/ 57 h 254"/>
                <a:gd name="T16" fmla="*/ 112 w 149"/>
                <a:gd name="T17" fmla="*/ 78 h 254"/>
                <a:gd name="T18" fmla="*/ 104 w 149"/>
                <a:gd name="T19" fmla="*/ 81 h 254"/>
                <a:gd name="T20" fmla="*/ 75 w 149"/>
                <a:gd name="T21" fmla="*/ 81 h 254"/>
                <a:gd name="T22" fmla="*/ 71 w 149"/>
                <a:gd name="T23" fmla="*/ 86 h 254"/>
                <a:gd name="T24" fmla="*/ 75 w 149"/>
                <a:gd name="T25" fmla="*/ 134 h 254"/>
                <a:gd name="T26" fmla="*/ 81 w 149"/>
                <a:gd name="T27" fmla="*/ 140 h 254"/>
                <a:gd name="T28" fmla="*/ 105 w 149"/>
                <a:gd name="T29" fmla="*/ 146 h 254"/>
                <a:gd name="T30" fmla="*/ 119 w 149"/>
                <a:gd name="T31" fmla="*/ 157 h 254"/>
                <a:gd name="T32" fmla="*/ 139 w 149"/>
                <a:gd name="T33" fmla="*/ 192 h 254"/>
                <a:gd name="T34" fmla="*/ 134 w 149"/>
                <a:gd name="T35" fmla="*/ 209 h 254"/>
                <a:gd name="T36" fmla="*/ 118 w 149"/>
                <a:gd name="T37" fmla="*/ 204 h 254"/>
                <a:gd name="T38" fmla="*/ 100 w 149"/>
                <a:gd name="T39" fmla="*/ 173 h 254"/>
                <a:gd name="T40" fmla="*/ 95 w 149"/>
                <a:gd name="T41" fmla="*/ 169 h 254"/>
                <a:gd name="T42" fmla="*/ 71 w 149"/>
                <a:gd name="T43" fmla="*/ 162 h 254"/>
                <a:gd name="T44" fmla="*/ 73 w 149"/>
                <a:gd name="T45" fmla="*/ 183 h 254"/>
                <a:gd name="T46" fmla="*/ 74 w 149"/>
                <a:gd name="T47" fmla="*/ 199 h 254"/>
                <a:gd name="T48" fmla="*/ 67 w 149"/>
                <a:gd name="T49" fmla="*/ 215 h 254"/>
                <a:gd name="T50" fmla="*/ 54 w 149"/>
                <a:gd name="T51" fmla="*/ 242 h 254"/>
                <a:gd name="T52" fmla="*/ 33 w 149"/>
                <a:gd name="T53" fmla="*/ 248 h 254"/>
                <a:gd name="T54" fmla="*/ 32 w 149"/>
                <a:gd name="T55" fmla="*/ 230 h 254"/>
                <a:gd name="T56" fmla="*/ 49 w 149"/>
                <a:gd name="T57" fmla="*/ 198 h 254"/>
                <a:gd name="T58" fmla="*/ 50 w 149"/>
                <a:gd name="T59" fmla="*/ 192 h 254"/>
                <a:gd name="T60" fmla="*/ 47 w 149"/>
                <a:gd name="T61" fmla="*/ 169 h 254"/>
                <a:gd name="T62" fmla="*/ 44 w 149"/>
                <a:gd name="T63" fmla="*/ 164 h 254"/>
                <a:gd name="T64" fmla="*/ 37 w 149"/>
                <a:gd name="T65" fmla="*/ 149 h 254"/>
                <a:gd name="T66" fmla="*/ 31 w 149"/>
                <a:gd name="T67" fmla="*/ 102 h 254"/>
                <a:gd name="T68" fmla="*/ 31 w 149"/>
                <a:gd name="T69" fmla="*/ 100 h 254"/>
                <a:gd name="T70" fmla="*/ 23 w 149"/>
                <a:gd name="T71" fmla="*/ 113 h 254"/>
                <a:gd name="T72" fmla="*/ 26 w 149"/>
                <a:gd name="T73" fmla="*/ 138 h 254"/>
                <a:gd name="T74" fmla="*/ 16 w 149"/>
                <a:gd name="T75" fmla="*/ 151 h 254"/>
                <a:gd name="T76" fmla="*/ 4 w 149"/>
                <a:gd name="T77" fmla="*/ 141 h 254"/>
                <a:gd name="T78" fmla="*/ 0 w 149"/>
                <a:gd name="T79" fmla="*/ 103 h 254"/>
                <a:gd name="T80" fmla="*/ 2 w 149"/>
                <a:gd name="T81" fmla="*/ 98 h 254"/>
                <a:gd name="T82" fmla="*/ 26 w 149"/>
                <a:gd name="T83" fmla="*/ 71 h 254"/>
                <a:gd name="T84" fmla="*/ 28 w 149"/>
                <a:gd name="T85" fmla="*/ 67 h 254"/>
                <a:gd name="T86" fmla="*/ 35 w 149"/>
                <a:gd name="T87" fmla="*/ 50 h 254"/>
                <a:gd name="T88" fmla="*/ 21 w 149"/>
                <a:gd name="T89" fmla="*/ 28 h 254"/>
                <a:gd name="T90" fmla="*/ 28 w 149"/>
                <a:gd name="T91" fmla="*/ 9 h 254"/>
                <a:gd name="T92" fmla="*/ 63 w 149"/>
                <a:gd name="T93" fmla="*/ 9 h 254"/>
                <a:gd name="T94" fmla="*/ 59 w 149"/>
                <a:gd name="T95" fmla="*/ 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54">
                  <a:moveTo>
                    <a:pt x="59" y="48"/>
                  </a:moveTo>
                  <a:cubicBezTo>
                    <a:pt x="62" y="51"/>
                    <a:pt x="64" y="55"/>
                    <a:pt x="67" y="58"/>
                  </a:cubicBezTo>
                  <a:cubicBezTo>
                    <a:pt x="68" y="59"/>
                    <a:pt x="69" y="59"/>
                    <a:pt x="71" y="59"/>
                  </a:cubicBezTo>
                  <a:cubicBezTo>
                    <a:pt x="80" y="59"/>
                    <a:pt x="89" y="59"/>
                    <a:pt x="98" y="59"/>
                  </a:cubicBezTo>
                  <a:cubicBezTo>
                    <a:pt x="101" y="59"/>
                    <a:pt x="103" y="57"/>
                    <a:pt x="105" y="56"/>
                  </a:cubicBezTo>
                  <a:cubicBezTo>
                    <a:pt x="113" y="51"/>
                    <a:pt x="121" y="45"/>
                    <a:pt x="129" y="39"/>
                  </a:cubicBezTo>
                  <a:cubicBezTo>
                    <a:pt x="134" y="35"/>
                    <a:pt x="141" y="36"/>
                    <a:pt x="145" y="41"/>
                  </a:cubicBezTo>
                  <a:cubicBezTo>
                    <a:pt x="149" y="46"/>
                    <a:pt x="147" y="53"/>
                    <a:pt x="142" y="57"/>
                  </a:cubicBezTo>
                  <a:cubicBezTo>
                    <a:pt x="132" y="64"/>
                    <a:pt x="122" y="71"/>
                    <a:pt x="112" y="78"/>
                  </a:cubicBezTo>
                  <a:cubicBezTo>
                    <a:pt x="110" y="80"/>
                    <a:pt x="107" y="80"/>
                    <a:pt x="104" y="81"/>
                  </a:cubicBezTo>
                  <a:cubicBezTo>
                    <a:pt x="95" y="81"/>
                    <a:pt x="85" y="81"/>
                    <a:pt x="75" y="81"/>
                  </a:cubicBezTo>
                  <a:cubicBezTo>
                    <a:pt x="72" y="81"/>
                    <a:pt x="70" y="82"/>
                    <a:pt x="71" y="86"/>
                  </a:cubicBezTo>
                  <a:cubicBezTo>
                    <a:pt x="73" y="102"/>
                    <a:pt x="74" y="118"/>
                    <a:pt x="75" y="134"/>
                  </a:cubicBezTo>
                  <a:cubicBezTo>
                    <a:pt x="76" y="138"/>
                    <a:pt x="78" y="139"/>
                    <a:pt x="81" y="140"/>
                  </a:cubicBezTo>
                  <a:cubicBezTo>
                    <a:pt x="89" y="142"/>
                    <a:pt x="97" y="145"/>
                    <a:pt x="105" y="146"/>
                  </a:cubicBezTo>
                  <a:cubicBezTo>
                    <a:pt x="111" y="148"/>
                    <a:pt x="116" y="151"/>
                    <a:pt x="119" y="157"/>
                  </a:cubicBezTo>
                  <a:cubicBezTo>
                    <a:pt x="125" y="169"/>
                    <a:pt x="132" y="181"/>
                    <a:pt x="139" y="192"/>
                  </a:cubicBezTo>
                  <a:cubicBezTo>
                    <a:pt x="142" y="199"/>
                    <a:pt x="140" y="206"/>
                    <a:pt x="134" y="209"/>
                  </a:cubicBezTo>
                  <a:cubicBezTo>
                    <a:pt x="129" y="212"/>
                    <a:pt x="121" y="210"/>
                    <a:pt x="118" y="204"/>
                  </a:cubicBezTo>
                  <a:cubicBezTo>
                    <a:pt x="112" y="194"/>
                    <a:pt x="106" y="184"/>
                    <a:pt x="100" y="173"/>
                  </a:cubicBezTo>
                  <a:cubicBezTo>
                    <a:pt x="99" y="172"/>
                    <a:pt x="97" y="170"/>
                    <a:pt x="95" y="169"/>
                  </a:cubicBezTo>
                  <a:cubicBezTo>
                    <a:pt x="88" y="167"/>
                    <a:pt x="80" y="165"/>
                    <a:pt x="71" y="162"/>
                  </a:cubicBezTo>
                  <a:cubicBezTo>
                    <a:pt x="72" y="170"/>
                    <a:pt x="72" y="177"/>
                    <a:pt x="73" y="183"/>
                  </a:cubicBezTo>
                  <a:cubicBezTo>
                    <a:pt x="74" y="189"/>
                    <a:pt x="75" y="194"/>
                    <a:pt x="74" y="199"/>
                  </a:cubicBezTo>
                  <a:cubicBezTo>
                    <a:pt x="73" y="205"/>
                    <a:pt x="70" y="210"/>
                    <a:pt x="67" y="215"/>
                  </a:cubicBezTo>
                  <a:cubicBezTo>
                    <a:pt x="63" y="224"/>
                    <a:pt x="58" y="233"/>
                    <a:pt x="54" y="242"/>
                  </a:cubicBezTo>
                  <a:cubicBezTo>
                    <a:pt x="49" y="251"/>
                    <a:pt x="40" y="254"/>
                    <a:pt x="33" y="248"/>
                  </a:cubicBezTo>
                  <a:cubicBezTo>
                    <a:pt x="29" y="244"/>
                    <a:pt x="28" y="237"/>
                    <a:pt x="32" y="230"/>
                  </a:cubicBezTo>
                  <a:cubicBezTo>
                    <a:pt x="38" y="219"/>
                    <a:pt x="43" y="209"/>
                    <a:pt x="49" y="198"/>
                  </a:cubicBezTo>
                  <a:cubicBezTo>
                    <a:pt x="49" y="196"/>
                    <a:pt x="50" y="194"/>
                    <a:pt x="50" y="192"/>
                  </a:cubicBezTo>
                  <a:cubicBezTo>
                    <a:pt x="49" y="184"/>
                    <a:pt x="48" y="177"/>
                    <a:pt x="47" y="169"/>
                  </a:cubicBezTo>
                  <a:cubicBezTo>
                    <a:pt x="47" y="168"/>
                    <a:pt x="46" y="165"/>
                    <a:pt x="44" y="164"/>
                  </a:cubicBezTo>
                  <a:cubicBezTo>
                    <a:pt x="40" y="160"/>
                    <a:pt x="37" y="155"/>
                    <a:pt x="37" y="149"/>
                  </a:cubicBezTo>
                  <a:cubicBezTo>
                    <a:pt x="35" y="133"/>
                    <a:pt x="33" y="118"/>
                    <a:pt x="31" y="102"/>
                  </a:cubicBezTo>
                  <a:cubicBezTo>
                    <a:pt x="31" y="102"/>
                    <a:pt x="31" y="101"/>
                    <a:pt x="31" y="100"/>
                  </a:cubicBezTo>
                  <a:cubicBezTo>
                    <a:pt x="25" y="103"/>
                    <a:pt x="23" y="108"/>
                    <a:pt x="23" y="113"/>
                  </a:cubicBezTo>
                  <a:cubicBezTo>
                    <a:pt x="24" y="121"/>
                    <a:pt x="25" y="130"/>
                    <a:pt x="26" y="138"/>
                  </a:cubicBezTo>
                  <a:cubicBezTo>
                    <a:pt x="27" y="146"/>
                    <a:pt x="23" y="151"/>
                    <a:pt x="16" y="151"/>
                  </a:cubicBezTo>
                  <a:cubicBezTo>
                    <a:pt x="10" y="152"/>
                    <a:pt x="5" y="148"/>
                    <a:pt x="4" y="141"/>
                  </a:cubicBezTo>
                  <a:cubicBezTo>
                    <a:pt x="3" y="128"/>
                    <a:pt x="1" y="116"/>
                    <a:pt x="0" y="103"/>
                  </a:cubicBezTo>
                  <a:cubicBezTo>
                    <a:pt x="0" y="101"/>
                    <a:pt x="1" y="99"/>
                    <a:pt x="2" y="98"/>
                  </a:cubicBezTo>
                  <a:cubicBezTo>
                    <a:pt x="10" y="89"/>
                    <a:pt x="18" y="80"/>
                    <a:pt x="26" y="71"/>
                  </a:cubicBezTo>
                  <a:cubicBezTo>
                    <a:pt x="27" y="70"/>
                    <a:pt x="28" y="69"/>
                    <a:pt x="28" y="67"/>
                  </a:cubicBezTo>
                  <a:cubicBezTo>
                    <a:pt x="30" y="57"/>
                    <a:pt x="30" y="57"/>
                    <a:pt x="35" y="50"/>
                  </a:cubicBezTo>
                  <a:cubicBezTo>
                    <a:pt x="27" y="45"/>
                    <a:pt x="21" y="38"/>
                    <a:pt x="21" y="28"/>
                  </a:cubicBezTo>
                  <a:cubicBezTo>
                    <a:pt x="21" y="21"/>
                    <a:pt x="23" y="15"/>
                    <a:pt x="28" y="9"/>
                  </a:cubicBezTo>
                  <a:cubicBezTo>
                    <a:pt x="37" y="0"/>
                    <a:pt x="53" y="0"/>
                    <a:pt x="63" y="9"/>
                  </a:cubicBezTo>
                  <a:cubicBezTo>
                    <a:pt x="74" y="19"/>
                    <a:pt x="73" y="35"/>
                    <a:pt x="59" y="48"/>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54"/>
          <p:cNvGrpSpPr/>
          <p:nvPr/>
        </p:nvGrpSpPr>
        <p:grpSpPr>
          <a:xfrm>
            <a:off x="8038183" y="3824728"/>
            <a:ext cx="3095158" cy="3267196"/>
            <a:chOff x="5995988" y="2712903"/>
            <a:chExt cx="2457450" cy="2587625"/>
          </a:xfrm>
        </p:grpSpPr>
        <p:sp>
          <p:nvSpPr>
            <p:cNvPr id="56" name="Freeform 55"/>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7"/>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58"/>
          <p:cNvGrpSpPr/>
          <p:nvPr/>
        </p:nvGrpSpPr>
        <p:grpSpPr>
          <a:xfrm>
            <a:off x="13712768" y="3824728"/>
            <a:ext cx="2403684" cy="3059716"/>
            <a:chOff x="1941513" y="3575050"/>
            <a:chExt cx="1565275" cy="1987551"/>
          </a:xfrm>
        </p:grpSpPr>
        <p:sp>
          <p:nvSpPr>
            <p:cNvPr id="60" name="Freeform 59"/>
            <p:cNvSpPr>
              <a:spLocks noEditPoints="1"/>
            </p:cNvSpPr>
            <p:nvPr/>
          </p:nvSpPr>
          <p:spPr bwMode="auto">
            <a:xfrm>
              <a:off x="1995488" y="3575050"/>
              <a:ext cx="1511300" cy="1646238"/>
            </a:xfrm>
            <a:custGeom>
              <a:avLst/>
              <a:gdLst>
                <a:gd name="T0" fmla="*/ 356 w 473"/>
                <a:gd name="T1" fmla="*/ 7 h 516"/>
                <a:gd name="T2" fmla="*/ 338 w 473"/>
                <a:gd name="T3" fmla="*/ 24 h 516"/>
                <a:gd name="T4" fmla="*/ 325 w 473"/>
                <a:gd name="T5" fmla="*/ 49 h 516"/>
                <a:gd name="T6" fmla="*/ 328 w 473"/>
                <a:gd name="T7" fmla="*/ 55 h 516"/>
                <a:gd name="T8" fmla="*/ 416 w 473"/>
                <a:gd name="T9" fmla="*/ 140 h 516"/>
                <a:gd name="T10" fmla="*/ 464 w 473"/>
                <a:gd name="T11" fmla="*/ 211 h 516"/>
                <a:gd name="T12" fmla="*/ 468 w 473"/>
                <a:gd name="T13" fmla="*/ 219 h 516"/>
                <a:gd name="T14" fmla="*/ 456 w 473"/>
                <a:gd name="T15" fmla="*/ 245 h 516"/>
                <a:gd name="T16" fmla="*/ 448 w 473"/>
                <a:gd name="T17" fmla="*/ 254 h 516"/>
                <a:gd name="T18" fmla="*/ 433 w 473"/>
                <a:gd name="T19" fmla="*/ 268 h 516"/>
                <a:gd name="T20" fmla="*/ 390 w 473"/>
                <a:gd name="T21" fmla="*/ 261 h 516"/>
                <a:gd name="T22" fmla="*/ 354 w 473"/>
                <a:gd name="T23" fmla="*/ 239 h 516"/>
                <a:gd name="T24" fmla="*/ 338 w 473"/>
                <a:gd name="T25" fmla="*/ 233 h 516"/>
                <a:gd name="T26" fmla="*/ 323 w 473"/>
                <a:gd name="T27" fmla="*/ 235 h 516"/>
                <a:gd name="T28" fmla="*/ 291 w 473"/>
                <a:gd name="T29" fmla="*/ 245 h 516"/>
                <a:gd name="T30" fmla="*/ 254 w 473"/>
                <a:gd name="T31" fmla="*/ 233 h 516"/>
                <a:gd name="T32" fmla="*/ 252 w 473"/>
                <a:gd name="T33" fmla="*/ 232 h 516"/>
                <a:gd name="T34" fmla="*/ 251 w 473"/>
                <a:gd name="T35" fmla="*/ 232 h 516"/>
                <a:gd name="T36" fmla="*/ 250 w 473"/>
                <a:gd name="T37" fmla="*/ 254 h 516"/>
                <a:gd name="T38" fmla="*/ 271 w 473"/>
                <a:gd name="T39" fmla="*/ 305 h 516"/>
                <a:gd name="T40" fmla="*/ 317 w 473"/>
                <a:gd name="T41" fmla="*/ 366 h 516"/>
                <a:gd name="T42" fmla="*/ 340 w 473"/>
                <a:gd name="T43" fmla="*/ 403 h 516"/>
                <a:gd name="T44" fmla="*/ 358 w 473"/>
                <a:gd name="T45" fmla="*/ 481 h 516"/>
                <a:gd name="T46" fmla="*/ 353 w 473"/>
                <a:gd name="T47" fmla="*/ 516 h 516"/>
                <a:gd name="T48" fmla="*/ 347 w 473"/>
                <a:gd name="T49" fmla="*/ 516 h 516"/>
                <a:gd name="T50" fmla="*/ 34 w 473"/>
                <a:gd name="T51" fmla="*/ 516 h 516"/>
                <a:gd name="T52" fmla="*/ 27 w 473"/>
                <a:gd name="T53" fmla="*/ 510 h 516"/>
                <a:gd name="T54" fmla="*/ 17 w 473"/>
                <a:gd name="T55" fmla="*/ 467 h 516"/>
                <a:gd name="T56" fmla="*/ 9 w 473"/>
                <a:gd name="T57" fmla="*/ 427 h 516"/>
                <a:gd name="T58" fmla="*/ 2 w 473"/>
                <a:gd name="T59" fmla="*/ 315 h 516"/>
                <a:gd name="T60" fmla="*/ 10 w 473"/>
                <a:gd name="T61" fmla="*/ 254 h 516"/>
                <a:gd name="T62" fmla="*/ 50 w 473"/>
                <a:gd name="T63" fmla="*/ 156 h 516"/>
                <a:gd name="T64" fmla="*/ 193 w 473"/>
                <a:gd name="T65" fmla="*/ 49 h 516"/>
                <a:gd name="T66" fmla="*/ 236 w 473"/>
                <a:gd name="T67" fmla="*/ 37 h 516"/>
                <a:gd name="T68" fmla="*/ 261 w 473"/>
                <a:gd name="T69" fmla="*/ 32 h 516"/>
                <a:gd name="T70" fmla="*/ 265 w 473"/>
                <a:gd name="T71" fmla="*/ 30 h 516"/>
                <a:gd name="T72" fmla="*/ 330 w 473"/>
                <a:gd name="T73" fmla="*/ 3 h 516"/>
                <a:gd name="T74" fmla="*/ 356 w 473"/>
                <a:gd name="T75" fmla="*/ 7 h 516"/>
                <a:gd name="T76" fmla="*/ 309 w 473"/>
                <a:gd name="T77" fmla="*/ 126 h 516"/>
                <a:gd name="T78" fmla="*/ 312 w 473"/>
                <a:gd name="T79" fmla="*/ 124 h 516"/>
                <a:gd name="T80" fmla="*/ 333 w 473"/>
                <a:gd name="T81" fmla="*/ 127 h 516"/>
                <a:gd name="T82" fmla="*/ 341 w 473"/>
                <a:gd name="T83" fmla="*/ 132 h 516"/>
                <a:gd name="T84" fmla="*/ 352 w 473"/>
                <a:gd name="T85" fmla="*/ 129 h 516"/>
                <a:gd name="T86" fmla="*/ 350 w 473"/>
                <a:gd name="T87" fmla="*/ 119 h 516"/>
                <a:gd name="T88" fmla="*/ 344 w 473"/>
                <a:gd name="T89" fmla="*/ 114 h 516"/>
                <a:gd name="T90" fmla="*/ 309 w 473"/>
                <a:gd name="T91" fmla="*/ 12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3" h="516">
                  <a:moveTo>
                    <a:pt x="356" y="7"/>
                  </a:moveTo>
                  <a:cubicBezTo>
                    <a:pt x="349" y="13"/>
                    <a:pt x="343" y="18"/>
                    <a:pt x="338" y="24"/>
                  </a:cubicBezTo>
                  <a:cubicBezTo>
                    <a:pt x="331" y="31"/>
                    <a:pt x="327" y="40"/>
                    <a:pt x="325" y="49"/>
                  </a:cubicBezTo>
                  <a:cubicBezTo>
                    <a:pt x="324" y="52"/>
                    <a:pt x="325" y="54"/>
                    <a:pt x="328" y="55"/>
                  </a:cubicBezTo>
                  <a:cubicBezTo>
                    <a:pt x="361" y="79"/>
                    <a:pt x="390" y="108"/>
                    <a:pt x="416" y="140"/>
                  </a:cubicBezTo>
                  <a:cubicBezTo>
                    <a:pt x="435" y="162"/>
                    <a:pt x="451" y="185"/>
                    <a:pt x="464" y="211"/>
                  </a:cubicBezTo>
                  <a:cubicBezTo>
                    <a:pt x="465" y="214"/>
                    <a:pt x="467" y="216"/>
                    <a:pt x="468" y="219"/>
                  </a:cubicBezTo>
                  <a:cubicBezTo>
                    <a:pt x="473" y="231"/>
                    <a:pt x="469" y="240"/>
                    <a:pt x="456" y="245"/>
                  </a:cubicBezTo>
                  <a:cubicBezTo>
                    <a:pt x="452" y="247"/>
                    <a:pt x="449" y="249"/>
                    <a:pt x="448" y="254"/>
                  </a:cubicBezTo>
                  <a:cubicBezTo>
                    <a:pt x="447" y="263"/>
                    <a:pt x="440" y="266"/>
                    <a:pt x="433" y="268"/>
                  </a:cubicBezTo>
                  <a:cubicBezTo>
                    <a:pt x="418" y="273"/>
                    <a:pt x="403" y="269"/>
                    <a:pt x="390" y="261"/>
                  </a:cubicBezTo>
                  <a:cubicBezTo>
                    <a:pt x="378" y="254"/>
                    <a:pt x="366" y="246"/>
                    <a:pt x="354" y="239"/>
                  </a:cubicBezTo>
                  <a:cubicBezTo>
                    <a:pt x="349" y="236"/>
                    <a:pt x="344" y="233"/>
                    <a:pt x="338" y="233"/>
                  </a:cubicBezTo>
                  <a:cubicBezTo>
                    <a:pt x="334" y="232"/>
                    <a:pt x="328" y="233"/>
                    <a:pt x="323" y="235"/>
                  </a:cubicBezTo>
                  <a:cubicBezTo>
                    <a:pt x="313" y="240"/>
                    <a:pt x="302" y="244"/>
                    <a:pt x="291" y="245"/>
                  </a:cubicBezTo>
                  <a:cubicBezTo>
                    <a:pt x="277" y="246"/>
                    <a:pt x="265" y="241"/>
                    <a:pt x="254" y="233"/>
                  </a:cubicBezTo>
                  <a:cubicBezTo>
                    <a:pt x="253" y="233"/>
                    <a:pt x="253" y="232"/>
                    <a:pt x="252" y="232"/>
                  </a:cubicBezTo>
                  <a:cubicBezTo>
                    <a:pt x="252" y="232"/>
                    <a:pt x="252" y="232"/>
                    <a:pt x="251" y="232"/>
                  </a:cubicBezTo>
                  <a:cubicBezTo>
                    <a:pt x="249" y="239"/>
                    <a:pt x="249" y="246"/>
                    <a:pt x="250" y="254"/>
                  </a:cubicBezTo>
                  <a:cubicBezTo>
                    <a:pt x="252" y="273"/>
                    <a:pt x="260" y="290"/>
                    <a:pt x="271" y="305"/>
                  </a:cubicBezTo>
                  <a:cubicBezTo>
                    <a:pt x="286" y="326"/>
                    <a:pt x="302" y="346"/>
                    <a:pt x="317" y="366"/>
                  </a:cubicBezTo>
                  <a:cubicBezTo>
                    <a:pt x="325" y="378"/>
                    <a:pt x="333" y="391"/>
                    <a:pt x="340" y="403"/>
                  </a:cubicBezTo>
                  <a:cubicBezTo>
                    <a:pt x="354" y="427"/>
                    <a:pt x="359" y="453"/>
                    <a:pt x="358" y="481"/>
                  </a:cubicBezTo>
                  <a:cubicBezTo>
                    <a:pt x="358" y="492"/>
                    <a:pt x="355" y="504"/>
                    <a:pt x="353" y="516"/>
                  </a:cubicBezTo>
                  <a:cubicBezTo>
                    <a:pt x="350" y="516"/>
                    <a:pt x="349" y="516"/>
                    <a:pt x="347" y="516"/>
                  </a:cubicBezTo>
                  <a:cubicBezTo>
                    <a:pt x="243" y="516"/>
                    <a:pt x="138" y="516"/>
                    <a:pt x="34" y="516"/>
                  </a:cubicBezTo>
                  <a:cubicBezTo>
                    <a:pt x="30" y="516"/>
                    <a:pt x="28" y="515"/>
                    <a:pt x="27" y="510"/>
                  </a:cubicBezTo>
                  <a:cubicBezTo>
                    <a:pt x="24" y="496"/>
                    <a:pt x="20" y="482"/>
                    <a:pt x="17" y="467"/>
                  </a:cubicBezTo>
                  <a:cubicBezTo>
                    <a:pt x="14" y="454"/>
                    <a:pt x="11" y="440"/>
                    <a:pt x="9" y="427"/>
                  </a:cubicBezTo>
                  <a:cubicBezTo>
                    <a:pt x="3" y="390"/>
                    <a:pt x="0" y="353"/>
                    <a:pt x="2" y="315"/>
                  </a:cubicBezTo>
                  <a:cubicBezTo>
                    <a:pt x="3" y="295"/>
                    <a:pt x="5" y="274"/>
                    <a:pt x="10" y="254"/>
                  </a:cubicBezTo>
                  <a:cubicBezTo>
                    <a:pt x="17" y="219"/>
                    <a:pt x="30" y="186"/>
                    <a:pt x="50" y="156"/>
                  </a:cubicBezTo>
                  <a:cubicBezTo>
                    <a:pt x="59" y="143"/>
                    <a:pt x="106" y="84"/>
                    <a:pt x="193" y="49"/>
                  </a:cubicBezTo>
                  <a:cubicBezTo>
                    <a:pt x="207" y="44"/>
                    <a:pt x="221" y="41"/>
                    <a:pt x="236" y="37"/>
                  </a:cubicBezTo>
                  <a:cubicBezTo>
                    <a:pt x="244" y="35"/>
                    <a:pt x="253" y="34"/>
                    <a:pt x="261" y="32"/>
                  </a:cubicBezTo>
                  <a:cubicBezTo>
                    <a:pt x="262" y="32"/>
                    <a:pt x="264" y="31"/>
                    <a:pt x="265" y="30"/>
                  </a:cubicBezTo>
                  <a:cubicBezTo>
                    <a:pt x="282" y="9"/>
                    <a:pt x="304" y="0"/>
                    <a:pt x="330" y="3"/>
                  </a:cubicBezTo>
                  <a:cubicBezTo>
                    <a:pt x="338" y="4"/>
                    <a:pt x="346" y="6"/>
                    <a:pt x="356" y="7"/>
                  </a:cubicBezTo>
                  <a:close/>
                  <a:moveTo>
                    <a:pt x="309" y="126"/>
                  </a:moveTo>
                  <a:cubicBezTo>
                    <a:pt x="311" y="125"/>
                    <a:pt x="311" y="125"/>
                    <a:pt x="312" y="124"/>
                  </a:cubicBezTo>
                  <a:cubicBezTo>
                    <a:pt x="320" y="119"/>
                    <a:pt x="326" y="121"/>
                    <a:pt x="333" y="127"/>
                  </a:cubicBezTo>
                  <a:cubicBezTo>
                    <a:pt x="335" y="129"/>
                    <a:pt x="338" y="131"/>
                    <a:pt x="341" y="132"/>
                  </a:cubicBezTo>
                  <a:cubicBezTo>
                    <a:pt x="346" y="134"/>
                    <a:pt x="350" y="132"/>
                    <a:pt x="352" y="129"/>
                  </a:cubicBezTo>
                  <a:cubicBezTo>
                    <a:pt x="355" y="125"/>
                    <a:pt x="353" y="121"/>
                    <a:pt x="350" y="119"/>
                  </a:cubicBezTo>
                  <a:cubicBezTo>
                    <a:pt x="349" y="117"/>
                    <a:pt x="347" y="115"/>
                    <a:pt x="344" y="114"/>
                  </a:cubicBezTo>
                  <a:cubicBezTo>
                    <a:pt x="334" y="110"/>
                    <a:pt x="316" y="115"/>
                    <a:pt x="309" y="1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60"/>
            <p:cNvSpPr>
              <a:spLocks/>
            </p:cNvSpPr>
            <p:nvPr/>
          </p:nvSpPr>
          <p:spPr bwMode="auto">
            <a:xfrm>
              <a:off x="1941513" y="5310188"/>
              <a:ext cx="1312863" cy="252413"/>
            </a:xfrm>
            <a:custGeom>
              <a:avLst/>
              <a:gdLst>
                <a:gd name="T0" fmla="*/ 0 w 411"/>
                <a:gd name="T1" fmla="*/ 0 h 79"/>
                <a:gd name="T2" fmla="*/ 411 w 411"/>
                <a:gd name="T3" fmla="*/ 0 h 79"/>
                <a:gd name="T4" fmla="*/ 411 w 411"/>
                <a:gd name="T5" fmla="*/ 4 h 79"/>
                <a:gd name="T6" fmla="*/ 411 w 411"/>
                <a:gd name="T7" fmla="*/ 69 h 79"/>
                <a:gd name="T8" fmla="*/ 402 w 411"/>
                <a:gd name="T9" fmla="*/ 79 h 79"/>
                <a:gd name="T10" fmla="*/ 282 w 411"/>
                <a:gd name="T11" fmla="*/ 79 h 79"/>
                <a:gd name="T12" fmla="*/ 6 w 411"/>
                <a:gd name="T13" fmla="*/ 79 h 79"/>
                <a:gd name="T14" fmla="*/ 0 w 411"/>
                <a:gd name="T15" fmla="*/ 79 h 79"/>
                <a:gd name="T16" fmla="*/ 0 w 411"/>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79">
                  <a:moveTo>
                    <a:pt x="0" y="0"/>
                  </a:moveTo>
                  <a:cubicBezTo>
                    <a:pt x="137" y="0"/>
                    <a:pt x="274" y="0"/>
                    <a:pt x="411" y="0"/>
                  </a:cubicBezTo>
                  <a:cubicBezTo>
                    <a:pt x="411" y="1"/>
                    <a:pt x="411" y="3"/>
                    <a:pt x="411" y="4"/>
                  </a:cubicBezTo>
                  <a:cubicBezTo>
                    <a:pt x="411" y="26"/>
                    <a:pt x="411" y="47"/>
                    <a:pt x="411" y="69"/>
                  </a:cubicBezTo>
                  <a:cubicBezTo>
                    <a:pt x="411" y="79"/>
                    <a:pt x="411" y="79"/>
                    <a:pt x="402" y="79"/>
                  </a:cubicBezTo>
                  <a:cubicBezTo>
                    <a:pt x="362" y="79"/>
                    <a:pt x="322" y="79"/>
                    <a:pt x="282" y="79"/>
                  </a:cubicBezTo>
                  <a:cubicBezTo>
                    <a:pt x="190" y="79"/>
                    <a:pt x="98" y="79"/>
                    <a:pt x="6" y="79"/>
                  </a:cubicBezTo>
                  <a:cubicBezTo>
                    <a:pt x="4" y="79"/>
                    <a:pt x="2" y="79"/>
                    <a:pt x="0" y="79"/>
                  </a:cubicBezTo>
                  <a:cubicBezTo>
                    <a:pt x="0" y="52"/>
                    <a:pt x="0" y="26"/>
                    <a:pt x="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2982913" y="3925888"/>
              <a:ext cx="147638" cy="76200"/>
            </a:xfrm>
            <a:custGeom>
              <a:avLst/>
              <a:gdLst>
                <a:gd name="T0" fmla="*/ 0 w 46"/>
                <a:gd name="T1" fmla="*/ 16 h 24"/>
                <a:gd name="T2" fmla="*/ 35 w 46"/>
                <a:gd name="T3" fmla="*/ 4 h 24"/>
                <a:gd name="T4" fmla="*/ 41 w 46"/>
                <a:gd name="T5" fmla="*/ 9 h 24"/>
                <a:gd name="T6" fmla="*/ 43 w 46"/>
                <a:gd name="T7" fmla="*/ 19 h 24"/>
                <a:gd name="T8" fmla="*/ 32 w 46"/>
                <a:gd name="T9" fmla="*/ 22 h 24"/>
                <a:gd name="T10" fmla="*/ 24 w 46"/>
                <a:gd name="T11" fmla="*/ 17 h 24"/>
                <a:gd name="T12" fmla="*/ 3 w 46"/>
                <a:gd name="T13" fmla="*/ 14 h 24"/>
                <a:gd name="T14" fmla="*/ 0 w 46"/>
                <a:gd name="T15" fmla="*/ 1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4">
                  <a:moveTo>
                    <a:pt x="0" y="16"/>
                  </a:moveTo>
                  <a:cubicBezTo>
                    <a:pt x="7" y="5"/>
                    <a:pt x="25" y="0"/>
                    <a:pt x="35" y="4"/>
                  </a:cubicBezTo>
                  <a:cubicBezTo>
                    <a:pt x="38" y="5"/>
                    <a:pt x="40" y="7"/>
                    <a:pt x="41" y="9"/>
                  </a:cubicBezTo>
                  <a:cubicBezTo>
                    <a:pt x="44" y="11"/>
                    <a:pt x="46" y="15"/>
                    <a:pt x="43" y="19"/>
                  </a:cubicBezTo>
                  <a:cubicBezTo>
                    <a:pt x="41" y="22"/>
                    <a:pt x="37" y="24"/>
                    <a:pt x="32" y="22"/>
                  </a:cubicBezTo>
                  <a:cubicBezTo>
                    <a:pt x="29" y="21"/>
                    <a:pt x="26" y="19"/>
                    <a:pt x="24" y="17"/>
                  </a:cubicBezTo>
                  <a:cubicBezTo>
                    <a:pt x="17" y="11"/>
                    <a:pt x="11" y="9"/>
                    <a:pt x="3" y="14"/>
                  </a:cubicBezTo>
                  <a:cubicBezTo>
                    <a:pt x="2" y="15"/>
                    <a:pt x="2" y="15"/>
                    <a:pt x="0"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62"/>
          <p:cNvGrpSpPr/>
          <p:nvPr/>
        </p:nvGrpSpPr>
        <p:grpSpPr>
          <a:xfrm>
            <a:off x="18370280" y="4419725"/>
            <a:ext cx="3871518" cy="2029102"/>
            <a:chOff x="1282700" y="2735575"/>
            <a:chExt cx="3340100" cy="1746250"/>
          </a:xfrm>
        </p:grpSpPr>
        <p:sp>
          <p:nvSpPr>
            <p:cNvPr id="64" name="Freeform 5"/>
            <p:cNvSpPr>
              <a:spLocks noEditPoints="1"/>
            </p:cNvSpPr>
            <p:nvPr/>
          </p:nvSpPr>
          <p:spPr bwMode="auto">
            <a:xfrm>
              <a:off x="2359025" y="3007038"/>
              <a:ext cx="1190625" cy="1200150"/>
            </a:xfrm>
            <a:custGeom>
              <a:avLst/>
              <a:gdLst>
                <a:gd name="T0" fmla="*/ 2 w 374"/>
                <a:gd name="T1" fmla="*/ 188 h 376"/>
                <a:gd name="T2" fmla="*/ 180 w 374"/>
                <a:gd name="T3" fmla="*/ 4 h 376"/>
                <a:gd name="T4" fmla="*/ 371 w 374"/>
                <a:gd name="T5" fmla="*/ 182 h 376"/>
                <a:gd name="T6" fmla="*/ 193 w 374"/>
                <a:gd name="T7" fmla="*/ 373 h 376"/>
                <a:gd name="T8" fmla="*/ 2 w 374"/>
                <a:gd name="T9" fmla="*/ 188 h 376"/>
                <a:gd name="T10" fmla="*/ 72 w 374"/>
                <a:gd name="T11" fmla="*/ 145 h 376"/>
                <a:gd name="T12" fmla="*/ 143 w 374"/>
                <a:gd name="T13" fmla="*/ 303 h 376"/>
                <a:gd name="T14" fmla="*/ 298 w 374"/>
                <a:gd name="T15" fmla="*/ 238 h 376"/>
                <a:gd name="T16" fmla="*/ 243 w 374"/>
                <a:gd name="T17" fmla="*/ 80 h 376"/>
                <a:gd name="T18" fmla="*/ 155 w 374"/>
                <a:gd name="T19" fmla="*/ 70 h 376"/>
                <a:gd name="T20" fmla="*/ 120 w 374"/>
                <a:gd name="T21" fmla="*/ 87 h 376"/>
                <a:gd name="T22" fmla="*/ 163 w 374"/>
                <a:gd name="T23" fmla="*/ 95 h 376"/>
                <a:gd name="T24" fmla="*/ 189 w 374"/>
                <a:gd name="T25" fmla="*/ 131 h 376"/>
                <a:gd name="T26" fmla="*/ 155 w 374"/>
                <a:gd name="T27" fmla="*/ 199 h 376"/>
                <a:gd name="T28" fmla="*/ 121 w 374"/>
                <a:gd name="T29" fmla="*/ 202 h 376"/>
                <a:gd name="T30" fmla="*/ 72 w 374"/>
                <a:gd name="T31" fmla="*/ 14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376">
                  <a:moveTo>
                    <a:pt x="2" y="188"/>
                  </a:moveTo>
                  <a:cubicBezTo>
                    <a:pt x="1" y="86"/>
                    <a:pt x="85" y="6"/>
                    <a:pt x="180" y="4"/>
                  </a:cubicBezTo>
                  <a:cubicBezTo>
                    <a:pt x="289" y="0"/>
                    <a:pt x="369" y="88"/>
                    <a:pt x="371" y="182"/>
                  </a:cubicBezTo>
                  <a:cubicBezTo>
                    <a:pt x="374" y="291"/>
                    <a:pt x="286" y="370"/>
                    <a:pt x="193" y="373"/>
                  </a:cubicBezTo>
                  <a:cubicBezTo>
                    <a:pt x="85" y="376"/>
                    <a:pt x="0" y="288"/>
                    <a:pt x="2" y="188"/>
                  </a:cubicBezTo>
                  <a:close/>
                  <a:moveTo>
                    <a:pt x="72" y="145"/>
                  </a:moveTo>
                  <a:cubicBezTo>
                    <a:pt x="48" y="213"/>
                    <a:pt x="83" y="280"/>
                    <a:pt x="143" y="303"/>
                  </a:cubicBezTo>
                  <a:cubicBezTo>
                    <a:pt x="202" y="325"/>
                    <a:pt x="270" y="301"/>
                    <a:pt x="298" y="238"/>
                  </a:cubicBezTo>
                  <a:cubicBezTo>
                    <a:pt x="323" y="184"/>
                    <a:pt x="305" y="113"/>
                    <a:pt x="243" y="80"/>
                  </a:cubicBezTo>
                  <a:cubicBezTo>
                    <a:pt x="215" y="65"/>
                    <a:pt x="185" y="62"/>
                    <a:pt x="155" y="70"/>
                  </a:cubicBezTo>
                  <a:cubicBezTo>
                    <a:pt x="142" y="74"/>
                    <a:pt x="130" y="78"/>
                    <a:pt x="120" y="87"/>
                  </a:cubicBezTo>
                  <a:cubicBezTo>
                    <a:pt x="135" y="84"/>
                    <a:pt x="150" y="86"/>
                    <a:pt x="163" y="95"/>
                  </a:cubicBezTo>
                  <a:cubicBezTo>
                    <a:pt x="177" y="103"/>
                    <a:pt x="186" y="115"/>
                    <a:pt x="189" y="131"/>
                  </a:cubicBezTo>
                  <a:cubicBezTo>
                    <a:pt x="195" y="159"/>
                    <a:pt x="183" y="186"/>
                    <a:pt x="155" y="199"/>
                  </a:cubicBezTo>
                  <a:cubicBezTo>
                    <a:pt x="144" y="203"/>
                    <a:pt x="132" y="205"/>
                    <a:pt x="121" y="202"/>
                  </a:cubicBezTo>
                  <a:cubicBezTo>
                    <a:pt x="91" y="195"/>
                    <a:pt x="76" y="175"/>
                    <a:pt x="72" y="14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
            <p:cNvSpPr>
              <a:spLocks noEditPoints="1"/>
            </p:cNvSpPr>
            <p:nvPr/>
          </p:nvSpPr>
          <p:spPr bwMode="auto">
            <a:xfrm>
              <a:off x="1282700" y="2735575"/>
              <a:ext cx="3340100" cy="1746250"/>
            </a:xfrm>
            <a:custGeom>
              <a:avLst/>
              <a:gdLst>
                <a:gd name="T0" fmla="*/ 1039 w 1049"/>
                <a:gd name="T1" fmla="*/ 250 h 547"/>
                <a:gd name="T2" fmla="*/ 958 w 1049"/>
                <a:gd name="T3" fmla="*/ 170 h 547"/>
                <a:gd name="T4" fmla="*/ 852 w 1049"/>
                <a:gd name="T5" fmla="*/ 94 h 547"/>
                <a:gd name="T6" fmla="*/ 765 w 1049"/>
                <a:gd name="T7" fmla="*/ 49 h 547"/>
                <a:gd name="T8" fmla="*/ 697 w 1049"/>
                <a:gd name="T9" fmla="*/ 25 h 547"/>
                <a:gd name="T10" fmla="*/ 636 w 1049"/>
                <a:gd name="T11" fmla="*/ 11 h 547"/>
                <a:gd name="T12" fmla="*/ 557 w 1049"/>
                <a:gd name="T13" fmla="*/ 1 h 547"/>
                <a:gd name="T14" fmla="*/ 532 w 1049"/>
                <a:gd name="T15" fmla="*/ 0 h 547"/>
                <a:gd name="T16" fmla="*/ 525 w 1049"/>
                <a:gd name="T17" fmla="*/ 0 h 547"/>
                <a:gd name="T18" fmla="*/ 525 w 1049"/>
                <a:gd name="T19" fmla="*/ 0 h 547"/>
                <a:gd name="T20" fmla="*/ 517 w 1049"/>
                <a:gd name="T21" fmla="*/ 0 h 547"/>
                <a:gd name="T22" fmla="*/ 492 w 1049"/>
                <a:gd name="T23" fmla="*/ 1 h 547"/>
                <a:gd name="T24" fmla="*/ 413 w 1049"/>
                <a:gd name="T25" fmla="*/ 11 h 547"/>
                <a:gd name="T26" fmla="*/ 352 w 1049"/>
                <a:gd name="T27" fmla="*/ 25 h 547"/>
                <a:gd name="T28" fmla="*/ 284 w 1049"/>
                <a:gd name="T29" fmla="*/ 49 h 547"/>
                <a:gd name="T30" fmla="*/ 197 w 1049"/>
                <a:gd name="T31" fmla="*/ 94 h 547"/>
                <a:gd name="T32" fmla="*/ 91 w 1049"/>
                <a:gd name="T33" fmla="*/ 170 h 547"/>
                <a:gd name="T34" fmla="*/ 10 w 1049"/>
                <a:gd name="T35" fmla="*/ 250 h 547"/>
                <a:gd name="T36" fmla="*/ 10 w 1049"/>
                <a:gd name="T37" fmla="*/ 296 h 547"/>
                <a:gd name="T38" fmla="*/ 36 w 1049"/>
                <a:gd name="T39" fmla="*/ 325 h 547"/>
                <a:gd name="T40" fmla="*/ 138 w 1049"/>
                <a:gd name="T41" fmla="*/ 414 h 547"/>
                <a:gd name="T42" fmla="*/ 270 w 1049"/>
                <a:gd name="T43" fmla="*/ 491 h 547"/>
                <a:gd name="T44" fmla="*/ 347 w 1049"/>
                <a:gd name="T45" fmla="*/ 520 h 547"/>
                <a:gd name="T46" fmla="*/ 393 w 1049"/>
                <a:gd name="T47" fmla="*/ 532 h 547"/>
                <a:gd name="T48" fmla="*/ 450 w 1049"/>
                <a:gd name="T49" fmla="*/ 542 h 547"/>
                <a:gd name="T50" fmla="*/ 500 w 1049"/>
                <a:gd name="T51" fmla="*/ 546 h 547"/>
                <a:gd name="T52" fmla="*/ 525 w 1049"/>
                <a:gd name="T53" fmla="*/ 547 h 547"/>
                <a:gd name="T54" fmla="*/ 525 w 1049"/>
                <a:gd name="T55" fmla="*/ 547 h 547"/>
                <a:gd name="T56" fmla="*/ 549 w 1049"/>
                <a:gd name="T57" fmla="*/ 546 h 547"/>
                <a:gd name="T58" fmla="*/ 599 w 1049"/>
                <a:gd name="T59" fmla="*/ 542 h 547"/>
                <a:gd name="T60" fmla="*/ 656 w 1049"/>
                <a:gd name="T61" fmla="*/ 532 h 547"/>
                <a:gd name="T62" fmla="*/ 702 w 1049"/>
                <a:gd name="T63" fmla="*/ 520 h 547"/>
                <a:gd name="T64" fmla="*/ 779 w 1049"/>
                <a:gd name="T65" fmla="*/ 491 h 547"/>
                <a:gd name="T66" fmla="*/ 911 w 1049"/>
                <a:gd name="T67" fmla="*/ 414 h 547"/>
                <a:gd name="T68" fmla="*/ 1013 w 1049"/>
                <a:gd name="T69" fmla="*/ 325 h 547"/>
                <a:gd name="T70" fmla="*/ 1039 w 1049"/>
                <a:gd name="T71" fmla="*/ 296 h 547"/>
                <a:gd name="T72" fmla="*/ 1039 w 1049"/>
                <a:gd name="T73" fmla="*/ 250 h 547"/>
                <a:gd name="T74" fmla="*/ 86 w 1049"/>
                <a:gd name="T75" fmla="*/ 273 h 547"/>
                <a:gd name="T76" fmla="*/ 360 w 1049"/>
                <a:gd name="T77" fmla="*/ 98 h 547"/>
                <a:gd name="T78" fmla="*/ 286 w 1049"/>
                <a:gd name="T79" fmla="*/ 273 h 547"/>
                <a:gd name="T80" fmla="*/ 360 w 1049"/>
                <a:gd name="T81" fmla="*/ 448 h 547"/>
                <a:gd name="T82" fmla="*/ 86 w 1049"/>
                <a:gd name="T83" fmla="*/ 273 h 547"/>
                <a:gd name="T84" fmla="*/ 525 w 1049"/>
                <a:gd name="T85" fmla="*/ 458 h 547"/>
                <a:gd name="T86" fmla="*/ 525 w 1049"/>
                <a:gd name="T87" fmla="*/ 458 h 547"/>
                <a:gd name="T88" fmla="*/ 340 w 1049"/>
                <a:gd name="T89" fmla="*/ 273 h 547"/>
                <a:gd name="T90" fmla="*/ 518 w 1049"/>
                <a:gd name="T91" fmla="*/ 89 h 547"/>
                <a:gd name="T92" fmla="*/ 525 w 1049"/>
                <a:gd name="T93" fmla="*/ 89 h 547"/>
                <a:gd name="T94" fmla="*/ 525 w 1049"/>
                <a:gd name="T95" fmla="*/ 89 h 547"/>
                <a:gd name="T96" fmla="*/ 531 w 1049"/>
                <a:gd name="T97" fmla="*/ 89 h 547"/>
                <a:gd name="T98" fmla="*/ 709 w 1049"/>
                <a:gd name="T99" fmla="*/ 273 h 547"/>
                <a:gd name="T100" fmla="*/ 525 w 1049"/>
                <a:gd name="T101" fmla="*/ 458 h 547"/>
                <a:gd name="T102" fmla="*/ 689 w 1049"/>
                <a:gd name="T103" fmla="*/ 448 h 547"/>
                <a:gd name="T104" fmla="*/ 763 w 1049"/>
                <a:gd name="T105" fmla="*/ 273 h 547"/>
                <a:gd name="T106" fmla="*/ 689 w 1049"/>
                <a:gd name="T107" fmla="*/ 98 h 547"/>
                <a:gd name="T108" fmla="*/ 963 w 1049"/>
                <a:gd name="T109" fmla="*/ 273 h 547"/>
                <a:gd name="T110" fmla="*/ 689 w 1049"/>
                <a:gd name="T111" fmla="*/ 44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9" h="547">
                  <a:moveTo>
                    <a:pt x="1039" y="250"/>
                  </a:moveTo>
                  <a:cubicBezTo>
                    <a:pt x="1014" y="221"/>
                    <a:pt x="987" y="195"/>
                    <a:pt x="958" y="170"/>
                  </a:cubicBezTo>
                  <a:cubicBezTo>
                    <a:pt x="925" y="141"/>
                    <a:pt x="890" y="116"/>
                    <a:pt x="852" y="94"/>
                  </a:cubicBezTo>
                  <a:cubicBezTo>
                    <a:pt x="824" y="77"/>
                    <a:pt x="795" y="62"/>
                    <a:pt x="765" y="49"/>
                  </a:cubicBezTo>
                  <a:cubicBezTo>
                    <a:pt x="743" y="40"/>
                    <a:pt x="720" y="32"/>
                    <a:pt x="697" y="25"/>
                  </a:cubicBezTo>
                  <a:cubicBezTo>
                    <a:pt x="677" y="19"/>
                    <a:pt x="656" y="15"/>
                    <a:pt x="636" y="11"/>
                  </a:cubicBezTo>
                  <a:cubicBezTo>
                    <a:pt x="610" y="5"/>
                    <a:pt x="584" y="2"/>
                    <a:pt x="557" y="1"/>
                  </a:cubicBezTo>
                  <a:cubicBezTo>
                    <a:pt x="549" y="0"/>
                    <a:pt x="540" y="0"/>
                    <a:pt x="532" y="0"/>
                  </a:cubicBezTo>
                  <a:cubicBezTo>
                    <a:pt x="532" y="0"/>
                    <a:pt x="529" y="0"/>
                    <a:pt x="525" y="0"/>
                  </a:cubicBezTo>
                  <a:cubicBezTo>
                    <a:pt x="525" y="0"/>
                    <a:pt x="525" y="0"/>
                    <a:pt x="525" y="0"/>
                  </a:cubicBezTo>
                  <a:cubicBezTo>
                    <a:pt x="520" y="0"/>
                    <a:pt x="517" y="0"/>
                    <a:pt x="517" y="0"/>
                  </a:cubicBezTo>
                  <a:cubicBezTo>
                    <a:pt x="509" y="0"/>
                    <a:pt x="500" y="0"/>
                    <a:pt x="492" y="1"/>
                  </a:cubicBezTo>
                  <a:cubicBezTo>
                    <a:pt x="466" y="2"/>
                    <a:pt x="439" y="5"/>
                    <a:pt x="413" y="11"/>
                  </a:cubicBezTo>
                  <a:cubicBezTo>
                    <a:pt x="393" y="15"/>
                    <a:pt x="372" y="19"/>
                    <a:pt x="352" y="25"/>
                  </a:cubicBezTo>
                  <a:cubicBezTo>
                    <a:pt x="329" y="32"/>
                    <a:pt x="306" y="40"/>
                    <a:pt x="284" y="49"/>
                  </a:cubicBezTo>
                  <a:cubicBezTo>
                    <a:pt x="254" y="62"/>
                    <a:pt x="225" y="77"/>
                    <a:pt x="197" y="94"/>
                  </a:cubicBezTo>
                  <a:cubicBezTo>
                    <a:pt x="159" y="116"/>
                    <a:pt x="124" y="141"/>
                    <a:pt x="91" y="170"/>
                  </a:cubicBezTo>
                  <a:cubicBezTo>
                    <a:pt x="62" y="195"/>
                    <a:pt x="35" y="221"/>
                    <a:pt x="10" y="250"/>
                  </a:cubicBezTo>
                  <a:cubicBezTo>
                    <a:pt x="0" y="263"/>
                    <a:pt x="0" y="283"/>
                    <a:pt x="10" y="296"/>
                  </a:cubicBezTo>
                  <a:cubicBezTo>
                    <a:pt x="19" y="306"/>
                    <a:pt x="27" y="316"/>
                    <a:pt x="36" y="325"/>
                  </a:cubicBezTo>
                  <a:cubicBezTo>
                    <a:pt x="67" y="358"/>
                    <a:pt x="101" y="388"/>
                    <a:pt x="138" y="414"/>
                  </a:cubicBezTo>
                  <a:cubicBezTo>
                    <a:pt x="179" y="444"/>
                    <a:pt x="223" y="471"/>
                    <a:pt x="270" y="491"/>
                  </a:cubicBezTo>
                  <a:cubicBezTo>
                    <a:pt x="275" y="494"/>
                    <a:pt x="331" y="515"/>
                    <a:pt x="347" y="520"/>
                  </a:cubicBezTo>
                  <a:cubicBezTo>
                    <a:pt x="362" y="524"/>
                    <a:pt x="377" y="529"/>
                    <a:pt x="393" y="532"/>
                  </a:cubicBezTo>
                  <a:cubicBezTo>
                    <a:pt x="412" y="536"/>
                    <a:pt x="431" y="539"/>
                    <a:pt x="450" y="542"/>
                  </a:cubicBezTo>
                  <a:cubicBezTo>
                    <a:pt x="467" y="544"/>
                    <a:pt x="483" y="546"/>
                    <a:pt x="500" y="546"/>
                  </a:cubicBezTo>
                  <a:cubicBezTo>
                    <a:pt x="508" y="547"/>
                    <a:pt x="516" y="547"/>
                    <a:pt x="525" y="547"/>
                  </a:cubicBezTo>
                  <a:cubicBezTo>
                    <a:pt x="525" y="547"/>
                    <a:pt x="525" y="547"/>
                    <a:pt x="525" y="547"/>
                  </a:cubicBezTo>
                  <a:cubicBezTo>
                    <a:pt x="533" y="547"/>
                    <a:pt x="541" y="547"/>
                    <a:pt x="549" y="546"/>
                  </a:cubicBezTo>
                  <a:cubicBezTo>
                    <a:pt x="566" y="546"/>
                    <a:pt x="582" y="544"/>
                    <a:pt x="599" y="542"/>
                  </a:cubicBezTo>
                  <a:cubicBezTo>
                    <a:pt x="618" y="539"/>
                    <a:pt x="637" y="536"/>
                    <a:pt x="656" y="532"/>
                  </a:cubicBezTo>
                  <a:cubicBezTo>
                    <a:pt x="672" y="529"/>
                    <a:pt x="687" y="524"/>
                    <a:pt x="702" y="520"/>
                  </a:cubicBezTo>
                  <a:cubicBezTo>
                    <a:pt x="718" y="515"/>
                    <a:pt x="774" y="494"/>
                    <a:pt x="779" y="491"/>
                  </a:cubicBezTo>
                  <a:cubicBezTo>
                    <a:pt x="826" y="471"/>
                    <a:pt x="870" y="444"/>
                    <a:pt x="911" y="414"/>
                  </a:cubicBezTo>
                  <a:cubicBezTo>
                    <a:pt x="948" y="388"/>
                    <a:pt x="982" y="358"/>
                    <a:pt x="1013" y="325"/>
                  </a:cubicBezTo>
                  <a:cubicBezTo>
                    <a:pt x="1022" y="316"/>
                    <a:pt x="1031" y="306"/>
                    <a:pt x="1039" y="296"/>
                  </a:cubicBezTo>
                  <a:cubicBezTo>
                    <a:pt x="1049" y="283"/>
                    <a:pt x="1049" y="263"/>
                    <a:pt x="1039" y="250"/>
                  </a:cubicBezTo>
                  <a:close/>
                  <a:moveTo>
                    <a:pt x="86" y="273"/>
                  </a:moveTo>
                  <a:cubicBezTo>
                    <a:pt x="164" y="193"/>
                    <a:pt x="254" y="133"/>
                    <a:pt x="360" y="98"/>
                  </a:cubicBezTo>
                  <a:cubicBezTo>
                    <a:pt x="312" y="147"/>
                    <a:pt x="286" y="205"/>
                    <a:pt x="286" y="273"/>
                  </a:cubicBezTo>
                  <a:cubicBezTo>
                    <a:pt x="286" y="342"/>
                    <a:pt x="312" y="399"/>
                    <a:pt x="360" y="448"/>
                  </a:cubicBezTo>
                  <a:cubicBezTo>
                    <a:pt x="254" y="414"/>
                    <a:pt x="164" y="353"/>
                    <a:pt x="86" y="273"/>
                  </a:cubicBezTo>
                  <a:close/>
                  <a:moveTo>
                    <a:pt x="525" y="458"/>
                  </a:moveTo>
                  <a:cubicBezTo>
                    <a:pt x="525" y="458"/>
                    <a:pt x="525" y="458"/>
                    <a:pt x="525" y="458"/>
                  </a:cubicBezTo>
                  <a:cubicBezTo>
                    <a:pt x="420" y="458"/>
                    <a:pt x="338" y="371"/>
                    <a:pt x="340" y="273"/>
                  </a:cubicBezTo>
                  <a:cubicBezTo>
                    <a:pt x="339" y="171"/>
                    <a:pt x="423" y="91"/>
                    <a:pt x="518" y="89"/>
                  </a:cubicBezTo>
                  <a:cubicBezTo>
                    <a:pt x="520" y="89"/>
                    <a:pt x="522" y="89"/>
                    <a:pt x="525" y="89"/>
                  </a:cubicBezTo>
                  <a:cubicBezTo>
                    <a:pt x="525" y="89"/>
                    <a:pt x="525" y="89"/>
                    <a:pt x="525" y="89"/>
                  </a:cubicBezTo>
                  <a:cubicBezTo>
                    <a:pt x="527" y="89"/>
                    <a:pt x="529" y="89"/>
                    <a:pt x="531" y="89"/>
                  </a:cubicBezTo>
                  <a:cubicBezTo>
                    <a:pt x="626" y="91"/>
                    <a:pt x="710" y="171"/>
                    <a:pt x="709" y="273"/>
                  </a:cubicBezTo>
                  <a:cubicBezTo>
                    <a:pt x="711" y="371"/>
                    <a:pt x="629" y="458"/>
                    <a:pt x="525" y="458"/>
                  </a:cubicBezTo>
                  <a:close/>
                  <a:moveTo>
                    <a:pt x="689" y="448"/>
                  </a:moveTo>
                  <a:cubicBezTo>
                    <a:pt x="737" y="399"/>
                    <a:pt x="763" y="342"/>
                    <a:pt x="763" y="273"/>
                  </a:cubicBezTo>
                  <a:cubicBezTo>
                    <a:pt x="763" y="205"/>
                    <a:pt x="737" y="147"/>
                    <a:pt x="689" y="98"/>
                  </a:cubicBezTo>
                  <a:cubicBezTo>
                    <a:pt x="795" y="133"/>
                    <a:pt x="885" y="193"/>
                    <a:pt x="963" y="273"/>
                  </a:cubicBezTo>
                  <a:cubicBezTo>
                    <a:pt x="885" y="353"/>
                    <a:pt x="795" y="414"/>
                    <a:pt x="689" y="4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 name="TextBox 29"/>
          <p:cNvSpPr txBox="1"/>
          <p:nvPr/>
        </p:nvSpPr>
        <p:spPr>
          <a:xfrm>
            <a:off x="2549236" y="10224655"/>
            <a:ext cx="4710546" cy="1754326"/>
          </a:xfrm>
          <a:prstGeom prst="rect">
            <a:avLst/>
          </a:prstGeom>
          <a:noFill/>
        </p:spPr>
        <p:txBody>
          <a:bodyPr wrap="square" rtlCol="0">
            <a:spAutoFit/>
          </a:bodyPr>
          <a:lstStyle/>
          <a:p>
            <a:r>
              <a:rPr lang="en-IN" b="1" dirty="0" smtClean="0">
                <a:latin typeface="Calibri" pitchFamily="34" charset="0"/>
                <a:cs typeface="Calibri" pitchFamily="34" charset="0"/>
              </a:rPr>
              <a:t>UP SKILLING FROM BASIC TO ADVANCE  CONCEPT</a:t>
            </a:r>
            <a:endParaRPr lang="en-US" b="1" dirty="0">
              <a:latin typeface="Calibri" pitchFamily="34" charset="0"/>
              <a:cs typeface="Calibri" pitchFamily="34" charset="0"/>
            </a:endParaRPr>
          </a:p>
        </p:txBody>
      </p:sp>
      <p:sp>
        <p:nvSpPr>
          <p:cNvPr id="32" name="TextBox 31"/>
          <p:cNvSpPr txBox="1"/>
          <p:nvPr/>
        </p:nvSpPr>
        <p:spPr>
          <a:xfrm>
            <a:off x="1440874" y="498765"/>
            <a:ext cx="11637818" cy="1554272"/>
          </a:xfrm>
          <a:prstGeom prst="rect">
            <a:avLst/>
          </a:prstGeom>
          <a:noFill/>
        </p:spPr>
        <p:txBody>
          <a:bodyPr wrap="square" rtlCol="0">
            <a:spAutoFit/>
          </a:bodyPr>
          <a:lstStyle/>
          <a:p>
            <a:pPr algn="ctr"/>
            <a:r>
              <a:rPr lang="en-IN" sz="9500" spc="-238" dirty="0" smtClean="0">
                <a:solidFill>
                  <a:schemeClr val="tx2">
                    <a:satMod val="200000"/>
                  </a:schemeClr>
                </a:solidFill>
                <a:latin typeface="+mj-lt"/>
                <a:ea typeface="+mj-ea"/>
                <a:cs typeface="+mj-cs"/>
              </a:rPr>
              <a:t>Learning Approach </a:t>
            </a:r>
            <a:endParaRPr lang="en-US" sz="9500" spc="-238" dirty="0" smtClean="0">
              <a:solidFill>
                <a:schemeClr val="tx2">
                  <a:satMod val="200000"/>
                </a:schemeClr>
              </a:solidFill>
              <a:latin typeface="+mj-lt"/>
              <a:ea typeface="+mj-ea"/>
              <a:cs typeface="+mj-cs"/>
            </a:endParaRPr>
          </a:p>
        </p:txBody>
      </p:sp>
      <p:pic>
        <p:nvPicPr>
          <p:cNvPr id="28" name="Picture 27"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 xmlns:p14="http://schemas.microsoft.com/office/powerpoint/2010/main" val="1132910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legislative responses and cooperation</a:t>
            </a:r>
            <a:br>
              <a:rPr lang="en-US" dirty="0" smtClean="0"/>
            </a:br>
            <a:endParaRPr lang="en-US" dirty="0"/>
          </a:p>
        </p:txBody>
      </p:sp>
      <p:sp>
        <p:nvSpPr>
          <p:cNvPr id="3" name="Content Placeholder 2"/>
          <p:cNvSpPr>
            <a:spLocks noGrp="1"/>
          </p:cNvSpPr>
          <p:nvPr>
            <p:ph idx="1"/>
          </p:nvPr>
        </p:nvSpPr>
        <p:spPr/>
        <p:txBody>
          <a:bodyPr/>
          <a:lstStyle/>
          <a:p>
            <a:r>
              <a:rPr lang="en-US" b="1" dirty="0" smtClean="0"/>
              <a:t>International responses</a:t>
            </a:r>
            <a:endParaRPr lang="en-US" b="1" dirty="0"/>
          </a:p>
        </p:txBody>
      </p:sp>
      <p:sp>
        <p:nvSpPr>
          <p:cNvPr id="4" name="Rounded Rectangle 3"/>
          <p:cNvSpPr/>
          <p:nvPr/>
        </p:nvSpPr>
        <p:spPr>
          <a:xfrm>
            <a:off x="11571897" y="5131559"/>
            <a:ext cx="8930783" cy="69330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US" dirty="0" smtClean="0"/>
              <a:t>The International Telecommunication Union (ITU), as a specialized agency within the United Nations, plays a leading role in the standardization and development of telecommunications and </a:t>
            </a:r>
            <a:r>
              <a:rPr lang="en-US" dirty="0" smtClean="0"/>
              <a:t>cyber security </a:t>
            </a:r>
            <a:r>
              <a:rPr lang="en-US" dirty="0" smtClean="0"/>
              <a:t>issues.</a:t>
            </a:r>
            <a:endParaRPr lang="en-US" dirty="0"/>
          </a:p>
        </p:txBody>
      </p:sp>
      <p:sp>
        <p:nvSpPr>
          <p:cNvPr id="5" name="Oval 4"/>
          <p:cNvSpPr/>
          <p:nvPr/>
        </p:nvSpPr>
        <p:spPr>
          <a:xfrm>
            <a:off x="4029744" y="7342496"/>
            <a:ext cx="5745108" cy="3166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US" sz="7200" b="1" i="1" dirty="0" smtClean="0"/>
              <a:t>ITU</a:t>
            </a:r>
            <a:endParaRPr lang="en-US" sz="7200" dirty="0"/>
          </a:p>
        </p:txBody>
      </p:sp>
      <p:pic>
        <p:nvPicPr>
          <p:cNvPr id="6" name="Picture 5"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legislative responses and cooperation</a:t>
            </a:r>
            <a:br>
              <a:rPr lang="en-US" dirty="0" smtClean="0"/>
            </a:br>
            <a:endParaRPr lang="en-US" dirty="0"/>
          </a:p>
        </p:txBody>
      </p:sp>
      <p:sp>
        <p:nvSpPr>
          <p:cNvPr id="3" name="Content Placeholder 2"/>
          <p:cNvSpPr>
            <a:spLocks noGrp="1"/>
          </p:cNvSpPr>
          <p:nvPr>
            <p:ph idx="1"/>
          </p:nvPr>
        </p:nvSpPr>
        <p:spPr/>
        <p:txBody>
          <a:bodyPr/>
          <a:lstStyle/>
          <a:p>
            <a:r>
              <a:rPr lang="en-US" b="1" dirty="0" smtClean="0"/>
              <a:t>International responses</a:t>
            </a:r>
            <a:endParaRPr lang="en-US" b="1" dirty="0"/>
          </a:p>
        </p:txBody>
      </p:sp>
      <p:sp>
        <p:nvSpPr>
          <p:cNvPr id="4" name="Rounded Rectangle 3"/>
          <p:cNvSpPr/>
          <p:nvPr/>
        </p:nvSpPr>
        <p:spPr>
          <a:xfrm>
            <a:off x="11571897" y="5131559"/>
            <a:ext cx="8930783" cy="69330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US" dirty="0" smtClean="0"/>
              <a:t>The </a:t>
            </a:r>
            <a:r>
              <a:rPr lang="en-US" b="1" dirty="0" smtClean="0"/>
              <a:t>Convention on Cybercrime</a:t>
            </a:r>
            <a:r>
              <a:rPr lang="en-US" dirty="0" smtClean="0"/>
              <a:t>, also known as the </a:t>
            </a:r>
            <a:r>
              <a:rPr lang="en-US" b="1" dirty="0" smtClean="0"/>
              <a:t>Budapest Convention on Cybercrime</a:t>
            </a:r>
            <a:r>
              <a:rPr lang="en-US" dirty="0" smtClean="0"/>
              <a:t> or the </a:t>
            </a:r>
            <a:r>
              <a:rPr lang="en-US" b="1" dirty="0" smtClean="0"/>
              <a:t>Budapest Convention</a:t>
            </a:r>
            <a:r>
              <a:rPr lang="en-US" dirty="0" smtClean="0"/>
              <a:t>, is the first international treaty seeking to address Internet and computer crime (cybercrime) by harmonizing national laws, improving investigative techniques, and increasing cooperation among nations</a:t>
            </a:r>
            <a:endParaRPr lang="en-US" dirty="0"/>
          </a:p>
        </p:txBody>
      </p:sp>
      <p:sp>
        <p:nvSpPr>
          <p:cNvPr id="5" name="Oval 4"/>
          <p:cNvSpPr/>
          <p:nvPr/>
        </p:nvSpPr>
        <p:spPr>
          <a:xfrm>
            <a:off x="4029744" y="7342496"/>
            <a:ext cx="5745108" cy="3166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r>
              <a:rPr lang="en-US" b="1" i="1" dirty="0" smtClean="0"/>
              <a:t>Council of Europe</a:t>
            </a:r>
            <a:endParaRPr lang="en-US" dirty="0"/>
          </a:p>
        </p:txBody>
      </p:sp>
      <p:pic>
        <p:nvPicPr>
          <p:cNvPr id="6" name="Picture 5"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B13B8-1560-B349-A685-D1232121D88F}"/>
              </a:ext>
            </a:extLst>
          </p:cNvPr>
          <p:cNvSpPr>
            <a:spLocks noGrp="1"/>
          </p:cNvSpPr>
          <p:nvPr>
            <p:ph type="title"/>
          </p:nvPr>
        </p:nvSpPr>
        <p:spPr>
          <a:xfrm>
            <a:off x="1462549" y="0"/>
            <a:ext cx="20675124" cy="1828800"/>
          </a:xfrm>
        </p:spPr>
        <p:txBody>
          <a:bodyPr/>
          <a:lstStyle/>
          <a:p>
            <a:r>
              <a:rPr lang="en-IN" sz="8000" b="1" dirty="0"/>
              <a:t>Convention on Cybercrime (2001)</a:t>
            </a:r>
            <a:endParaRPr lang="en-US" sz="8000" dirty="0"/>
          </a:p>
        </p:txBody>
      </p:sp>
      <p:sp>
        <p:nvSpPr>
          <p:cNvPr id="3" name="Content Placeholder 2">
            <a:extLst>
              <a:ext uri="{FF2B5EF4-FFF2-40B4-BE49-F238E27FC236}">
                <a16:creationId xmlns:a16="http://schemas.microsoft.com/office/drawing/2014/main" xmlns="" id="{1C5F5F0E-B40A-C54A-830E-39EE7E57E6DD}"/>
              </a:ext>
            </a:extLst>
          </p:cNvPr>
          <p:cNvSpPr>
            <a:spLocks noGrp="1"/>
          </p:cNvSpPr>
          <p:nvPr>
            <p:ph idx="1"/>
          </p:nvPr>
        </p:nvSpPr>
        <p:spPr/>
        <p:txBody>
          <a:bodyPr>
            <a:normAutofit fontScale="70000" lnSpcReduction="20000"/>
          </a:bodyPr>
          <a:lstStyle/>
          <a:p>
            <a:pPr algn="just"/>
            <a:endParaRPr lang="en-IN" b="1" i="1" dirty="0">
              <a:latin typeface="Times New Roman" panose="02020603050405020304" pitchFamily="18" charset="0"/>
              <a:cs typeface="Times New Roman" panose="02020603050405020304" pitchFamily="18" charset="0"/>
            </a:endParaRPr>
          </a:p>
          <a:p>
            <a:pPr algn="just"/>
            <a:r>
              <a:rPr lang="en-IN" b="1" i="1" dirty="0">
                <a:latin typeface="Times New Roman" panose="02020603050405020304" pitchFamily="18" charset="0"/>
                <a:cs typeface="Times New Roman" panose="02020603050405020304" pitchFamily="18" charset="0"/>
              </a:rPr>
              <a:t>The 2001 Council of Europe Convention on Cybercrime is a historic milestone in the combat against cyber crime, and entered into force on July 1, 2004</a:t>
            </a:r>
          </a:p>
          <a:p>
            <a:pPr algn="just"/>
            <a:endParaRPr lang="en-IN" b="1" i="1" dirty="0">
              <a:latin typeface="Times New Roman" panose="02020603050405020304" pitchFamily="18" charset="0"/>
              <a:cs typeface="Times New Roman" panose="02020603050405020304" pitchFamily="18" charset="0"/>
            </a:endParaRPr>
          </a:p>
          <a:p>
            <a:pPr algn="just"/>
            <a:r>
              <a:rPr lang="en-IN" b="1" i="1" dirty="0">
                <a:latin typeface="Times New Roman" panose="02020603050405020304" pitchFamily="18" charset="0"/>
                <a:cs typeface="Times New Roman" panose="02020603050405020304" pitchFamily="18" charset="0"/>
              </a:rPr>
              <a:t>Also known as the Budapest Convention, this is the first international agreement aimed at reducing computer-related crime by harmonizing national laws, improving investigative techniques, and increasing international cooperation</a:t>
            </a:r>
          </a:p>
          <a:p>
            <a:pPr algn="just"/>
            <a:endParaRPr lang="en-IN" b="1" i="1" dirty="0">
              <a:latin typeface="Times New Roman" panose="02020603050405020304" pitchFamily="18" charset="0"/>
              <a:cs typeface="Times New Roman" panose="02020603050405020304" pitchFamily="18" charset="0"/>
            </a:endParaRPr>
          </a:p>
          <a:p>
            <a:pPr algn="just"/>
            <a:r>
              <a:rPr lang="en-IN" b="1" i="1" dirty="0">
                <a:latin typeface="Times New Roman" panose="02020603050405020304" pitchFamily="18" charset="0"/>
                <a:cs typeface="Times New Roman" panose="02020603050405020304" pitchFamily="18" charset="0"/>
              </a:rPr>
              <a:t>The total number of signatures not followed by ratifications are 17, and 30 States have </a:t>
            </a:r>
            <a:r>
              <a:rPr lang="en-IN" b="1" i="1" dirty="0" smtClean="0">
                <a:latin typeface="Times New Roman" panose="02020603050405020304" pitchFamily="18" charset="0"/>
                <a:cs typeface="Times New Roman" panose="02020603050405020304" pitchFamily="18" charset="0"/>
              </a:rPr>
              <a:t>approved </a:t>
            </a:r>
            <a:r>
              <a:rPr lang="en-IN" b="1" i="1" dirty="0">
                <a:latin typeface="Times New Roman" panose="02020603050405020304" pitchFamily="18" charset="0"/>
                <a:cs typeface="Times New Roman" panose="02020603050405020304" pitchFamily="18" charset="0"/>
              </a:rPr>
              <a:t>the Convention</a:t>
            </a:r>
          </a:p>
          <a:p>
            <a:pPr algn="just"/>
            <a:endParaRPr lang="en-IN" b="1" i="1" dirty="0">
              <a:latin typeface="Times New Roman" panose="02020603050405020304" pitchFamily="18" charset="0"/>
              <a:cs typeface="Times New Roman" panose="02020603050405020304" pitchFamily="18" charset="0"/>
            </a:endParaRPr>
          </a:p>
        </p:txBody>
      </p:sp>
      <p:pic>
        <p:nvPicPr>
          <p:cNvPr id="4" name="Picture 3"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1899444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728" y="656054"/>
            <a:ext cx="19876437" cy="2801060"/>
          </a:xfrm>
        </p:spPr>
        <p:txBody>
          <a:bodyPr/>
          <a:lstStyle/>
          <a:p>
            <a:r>
              <a:rPr lang="en-US" b="1" dirty="0" smtClean="0"/>
              <a:t>Geneva Digital </a:t>
            </a:r>
            <a:r>
              <a:rPr lang="en-US" b="1" dirty="0" smtClean="0"/>
              <a:t>Convention</a:t>
            </a:r>
            <a:br>
              <a:rPr lang="en-US" b="1" dirty="0" smtClean="0"/>
            </a:br>
            <a:r>
              <a:rPr lang="en-US" sz="4800" u="sng" dirty="0" smtClean="0"/>
              <a:t>Microsoft’s call for a Digital Geneva Convention</a:t>
            </a:r>
            <a:r>
              <a:rPr lang="en-US" sz="4800" dirty="0" smtClean="0"/>
              <a:t> </a:t>
            </a:r>
            <a:r>
              <a:rPr lang="en-US" sz="4800" dirty="0" smtClean="0"/>
              <a:t/>
            </a:r>
            <a:br>
              <a:rPr lang="en-US" sz="4800" dirty="0" smtClean="0"/>
            </a:br>
            <a:r>
              <a:rPr lang="en-US" sz="4800" dirty="0" smtClean="0"/>
              <a:t>(</a:t>
            </a:r>
            <a:r>
              <a:rPr lang="en-US" sz="4800" dirty="0" smtClean="0"/>
              <a:t>February 2017)</a:t>
            </a:r>
            <a:r>
              <a:rPr lang="en-US" sz="4800" b="1" dirty="0" smtClean="0"/>
              <a:t/>
            </a:r>
            <a:br>
              <a:rPr lang="en-US" sz="4800" b="1" dirty="0" smtClean="0"/>
            </a:br>
            <a:endParaRPr lang="en-US" sz="4800" dirty="0"/>
          </a:p>
        </p:txBody>
      </p:sp>
      <p:pic>
        <p:nvPicPr>
          <p:cNvPr id="2050" name="Picture 2"/>
          <p:cNvPicPr>
            <a:picLocks noGrp="1" noChangeAspect="1" noChangeArrowheads="1"/>
          </p:cNvPicPr>
          <p:nvPr>
            <p:ph idx="1"/>
          </p:nvPr>
        </p:nvPicPr>
        <p:blipFill>
          <a:blip r:embed="rId2" cstate="print"/>
          <a:srcRect l="26111" t="36951" r="29816" b="21089"/>
          <a:stretch>
            <a:fillRect/>
          </a:stretch>
        </p:blipFill>
        <p:spPr bwMode="auto">
          <a:xfrm>
            <a:off x="3146134" y="3799367"/>
            <a:ext cx="16908585" cy="9073106"/>
          </a:xfrm>
          <a:prstGeom prst="rect">
            <a:avLst/>
          </a:prstGeom>
          <a:noFill/>
          <a:ln w="9525">
            <a:noFill/>
            <a:miter lim="800000"/>
            <a:headEnd/>
            <a:tailEnd/>
          </a:ln>
          <a:effectLst/>
        </p:spPr>
      </p:pic>
      <p:pic>
        <p:nvPicPr>
          <p:cNvPr id="4" name="Picture 3" descr="Home"/>
          <p:cNvPicPr>
            <a:picLocks noChangeAspect="1" noChangeArrowheads="1"/>
          </p:cNvPicPr>
          <p:nvPr/>
        </p:nvPicPr>
        <p:blipFill>
          <a:blip r:embed="rId3"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348" y="0"/>
            <a:ext cx="18762912" cy="2801060"/>
          </a:xfrm>
        </p:spPr>
        <p:txBody>
          <a:bodyPr/>
          <a:lstStyle/>
          <a:p>
            <a:r>
              <a:rPr lang="en-US" sz="6400" dirty="0" smtClean="0"/>
              <a:t>Six principles on international law on cyber warfare “Digital Geneva Convention,” </a:t>
            </a:r>
            <a:endParaRPr lang="en-US" sz="6400" dirty="0"/>
          </a:p>
        </p:txBody>
      </p:sp>
      <p:sp>
        <p:nvSpPr>
          <p:cNvPr id="3" name="Content Placeholder 2"/>
          <p:cNvSpPr>
            <a:spLocks noGrp="1"/>
          </p:cNvSpPr>
          <p:nvPr>
            <p:ph idx="1"/>
          </p:nvPr>
        </p:nvSpPr>
        <p:spPr>
          <a:xfrm>
            <a:off x="2853842" y="4162568"/>
            <a:ext cx="18470757" cy="9553432"/>
          </a:xfrm>
        </p:spPr>
        <p:txBody>
          <a:bodyPr>
            <a:normAutofit fontScale="77500" lnSpcReduction="20000"/>
          </a:bodyPr>
          <a:lstStyle/>
          <a:p>
            <a:r>
              <a:rPr lang="en-US" dirty="0" smtClean="0"/>
              <a:t>A prohibition on targeting private sector and critical infrastructure; • </a:t>
            </a:r>
            <a:endParaRPr lang="en-US" dirty="0" smtClean="0"/>
          </a:p>
          <a:p>
            <a:r>
              <a:rPr lang="en-US" dirty="0" smtClean="0"/>
              <a:t>An </a:t>
            </a:r>
            <a:r>
              <a:rPr lang="en-US" dirty="0" smtClean="0"/>
              <a:t>obligation to assist private sector efforts to contain, respond to, and recover from </a:t>
            </a:r>
            <a:r>
              <a:rPr lang="en-US" dirty="0" smtClean="0"/>
              <a:t>state sponsored </a:t>
            </a:r>
            <a:r>
              <a:rPr lang="en-US" dirty="0" smtClean="0"/>
              <a:t>attacks</a:t>
            </a:r>
            <a:r>
              <a:rPr lang="en-US" dirty="0" smtClean="0"/>
              <a:t>;</a:t>
            </a:r>
          </a:p>
          <a:p>
            <a:r>
              <a:rPr lang="en-US" dirty="0" smtClean="0"/>
              <a:t>An obligation on governments to report discovered vulnerabilities in programs to private sector developers; </a:t>
            </a:r>
            <a:endParaRPr lang="en-US" dirty="0" smtClean="0"/>
          </a:p>
          <a:p>
            <a:r>
              <a:rPr lang="en-US" dirty="0" smtClean="0"/>
              <a:t> </a:t>
            </a:r>
            <a:r>
              <a:rPr lang="en-US" dirty="0" smtClean="0"/>
              <a:t>An obligation to exercise restraint on developing cyber weapons; </a:t>
            </a:r>
            <a:endParaRPr lang="en-US" dirty="0" smtClean="0"/>
          </a:p>
          <a:p>
            <a:r>
              <a:rPr lang="en-US" dirty="0" smtClean="0"/>
              <a:t> </a:t>
            </a:r>
            <a:r>
              <a:rPr lang="en-US" dirty="0" smtClean="0"/>
              <a:t>A commitment to non-proliferation of such weapons; and </a:t>
            </a:r>
            <a:endParaRPr lang="en-US" dirty="0" smtClean="0"/>
          </a:p>
          <a:p>
            <a:r>
              <a:rPr lang="en-US" dirty="0" smtClean="0"/>
              <a:t> </a:t>
            </a:r>
            <a:r>
              <a:rPr lang="en-US" dirty="0" smtClean="0"/>
              <a:t>An obligation to limit offensive operations to avoid mass civilian events. </a:t>
            </a:r>
            <a:endParaRPr lang="en-US" dirty="0"/>
          </a:p>
        </p:txBody>
      </p:sp>
      <p:pic>
        <p:nvPicPr>
          <p:cNvPr id="4" name="Picture 3"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Solution </a:t>
            </a:r>
            <a:endParaRPr lang="en-US" dirty="0"/>
          </a:p>
        </p:txBody>
      </p:sp>
      <p:sp>
        <p:nvSpPr>
          <p:cNvPr id="4" name="Rounded Rectangle 3"/>
          <p:cNvSpPr/>
          <p:nvPr/>
        </p:nvSpPr>
        <p:spPr>
          <a:xfrm>
            <a:off x="2613887" y="4012444"/>
            <a:ext cx="18749822" cy="24293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US" sz="4000" b="1" dirty="0" smtClean="0"/>
              <a:t>A </a:t>
            </a:r>
            <a:r>
              <a:rPr lang="en-US" sz="4000" b="1" dirty="0" smtClean="0"/>
              <a:t>association </a:t>
            </a:r>
            <a:r>
              <a:rPr lang="en-US" sz="4000" b="1" dirty="0" smtClean="0"/>
              <a:t>of countries that works together on </a:t>
            </a:r>
            <a:r>
              <a:rPr lang="en-US" sz="4000" b="1" dirty="0" smtClean="0"/>
              <a:t>caution </a:t>
            </a:r>
            <a:r>
              <a:rPr lang="en-US" sz="4000" b="1" dirty="0" smtClean="0"/>
              <a:t>policies and countermeasures is likely to have more impact than one country acting alone.”</a:t>
            </a:r>
            <a:endParaRPr lang="en-US" sz="4000" b="1" dirty="0"/>
          </a:p>
        </p:txBody>
      </p:sp>
      <p:sp>
        <p:nvSpPr>
          <p:cNvPr id="5" name="Rounded Rectangle 4"/>
          <p:cNvSpPr/>
          <p:nvPr/>
        </p:nvSpPr>
        <p:spPr>
          <a:xfrm>
            <a:off x="2477747" y="6714698"/>
            <a:ext cx="19024507" cy="264766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US" sz="4000" b="1" dirty="0" smtClean="0"/>
              <a:t>Human factors, such a user system </a:t>
            </a:r>
            <a:r>
              <a:rPr lang="en-US" sz="4000" b="1" dirty="0" err="1" smtClean="0"/>
              <a:t>misconfiguration</a:t>
            </a:r>
            <a:r>
              <a:rPr lang="en-US" sz="4000" b="1" dirty="0" smtClean="0"/>
              <a:t> and poor patch management, play an equally important role in </a:t>
            </a:r>
            <a:r>
              <a:rPr lang="en-US" sz="4000" b="1" dirty="0" err="1" smtClean="0"/>
              <a:t>cybersecurity</a:t>
            </a:r>
            <a:r>
              <a:rPr lang="en-US" sz="4000" b="1" dirty="0" smtClean="0"/>
              <a:t> and can only be addressed if governments and the industry work together.” </a:t>
            </a:r>
            <a:endParaRPr lang="en-US" sz="4000" b="1" dirty="0"/>
          </a:p>
        </p:txBody>
      </p:sp>
      <p:sp>
        <p:nvSpPr>
          <p:cNvPr id="6" name="Rounded Rectangle 5"/>
          <p:cNvSpPr/>
          <p:nvPr/>
        </p:nvSpPr>
        <p:spPr>
          <a:xfrm>
            <a:off x="2504976" y="9580729"/>
            <a:ext cx="18831024" cy="259307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US" b="1" dirty="0" smtClean="0"/>
              <a:t>strengthen </a:t>
            </a:r>
            <a:r>
              <a:rPr lang="en-US" b="1" dirty="0" smtClean="0"/>
              <a:t>the international legal order to shape responsible state behavior in cyberspace.” </a:t>
            </a:r>
            <a:endParaRPr lang="en-US" b="1" dirty="0"/>
          </a:p>
        </p:txBody>
      </p:sp>
      <p:pic>
        <p:nvPicPr>
          <p:cNvPr id="7" name="Picture 6"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AD39286-2DE0-6C46-83E8-EC3632FE6844}"/>
              </a:ext>
            </a:extLst>
          </p:cNvPr>
          <p:cNvSpPr>
            <a:spLocks noGrp="1"/>
          </p:cNvSpPr>
          <p:nvPr>
            <p:ph type="title"/>
          </p:nvPr>
        </p:nvSpPr>
        <p:spPr>
          <a:xfrm>
            <a:off x="1473614" y="0"/>
            <a:ext cx="19762982" cy="1941688"/>
          </a:xfrm>
        </p:spPr>
        <p:txBody>
          <a:bodyPr>
            <a:noAutofit/>
          </a:bodyPr>
          <a:lstStyle/>
          <a:p>
            <a:r>
              <a:rPr lang="en-US" sz="7200" dirty="0"/>
              <a:t>State must undertake powerful international cybersecurity engagement</a:t>
            </a:r>
          </a:p>
        </p:txBody>
      </p:sp>
      <p:sp>
        <p:nvSpPr>
          <p:cNvPr id="3" name="Content Placeholder 2">
            <a:extLst>
              <a:ext uri="{FF2B5EF4-FFF2-40B4-BE49-F238E27FC236}">
                <a16:creationId xmlns="" xmlns:a16="http://schemas.microsoft.com/office/drawing/2014/main" id="{F5BC3123-C9B9-8C4D-B7DA-4D46A0130EA5}"/>
              </a:ext>
            </a:extLst>
          </p:cNvPr>
          <p:cNvSpPr>
            <a:spLocks noGrp="1"/>
          </p:cNvSpPr>
          <p:nvPr>
            <p:ph idx="1"/>
          </p:nvPr>
        </p:nvSpPr>
        <p:spPr>
          <a:xfrm>
            <a:off x="1390487" y="3688388"/>
            <a:ext cx="19762982" cy="9550400"/>
          </a:xfrm>
        </p:spPr>
        <p:txBody>
          <a:bodyPr>
            <a:normAutofit fontScale="62500" lnSpcReduction="20000"/>
          </a:bodyPr>
          <a:lstStyle/>
          <a:p>
            <a:pPr algn="just"/>
            <a:r>
              <a:rPr lang="en-IN" dirty="0">
                <a:effectLst/>
              </a:rPr>
              <a:t>State should have a comprehensive set of policies if it wants to take an active role in combating espionage and cybercrime. It must increase and continue coordination and cooperation with its friends and allies</a:t>
            </a:r>
          </a:p>
          <a:p>
            <a:pPr algn="just"/>
            <a:r>
              <a:rPr lang="en-IN" dirty="0">
                <a:effectLst/>
              </a:rPr>
              <a:t>State should lead the international efforts to persuade nations that utilizing cyberspace for malicious purposes either against their own people or other nations to change their policies is wrong</a:t>
            </a:r>
          </a:p>
          <a:p>
            <a:pPr algn="just"/>
            <a:r>
              <a:rPr lang="en-IN" dirty="0">
                <a:effectLst/>
              </a:rPr>
              <a:t>It must also respond to other nations’ aggressive cyber campaigns with economic and diplomatic measures designed to discourage cyber-aggression. State-sponsored, large scale cyber-espionage must be prevented by making the cost to bad actors unacceptably frustrating or large</a:t>
            </a:r>
          </a:p>
          <a:p>
            <a:pPr algn="just"/>
            <a:r>
              <a:rPr lang="en-IN" dirty="0">
                <a:effectLst/>
              </a:rPr>
              <a:t>The response should also include subjecting those that stole intellectual property and other information to criminal charges and other legal actions, curtailing visas for guilty parties and ceasing naive cooperation</a:t>
            </a:r>
          </a:p>
          <a:p>
            <a:pPr marL="0" indent="0">
              <a:buNone/>
            </a:pPr>
            <a:endParaRPr lang="en-US" dirty="0"/>
          </a:p>
        </p:txBody>
      </p:sp>
      <p:pic>
        <p:nvPicPr>
          <p:cNvPr id="5" name="Picture 4"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 xmlns:p14="http://schemas.microsoft.com/office/powerpoint/2010/main" val="1664188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C7EADA-2208-A447-BAC8-5909C9CDEA9E}"/>
              </a:ext>
            </a:extLst>
          </p:cNvPr>
          <p:cNvSpPr>
            <a:spLocks noGrp="1"/>
          </p:cNvSpPr>
          <p:nvPr>
            <p:ph type="title"/>
          </p:nvPr>
        </p:nvSpPr>
        <p:spPr>
          <a:xfrm>
            <a:off x="1307360" y="0"/>
            <a:ext cx="19762982" cy="1693334"/>
          </a:xfrm>
        </p:spPr>
        <p:txBody>
          <a:bodyPr/>
          <a:lstStyle/>
          <a:p>
            <a:r>
              <a:rPr lang="en-US" dirty="0"/>
              <a:t>State must protect the cyber-supply chain</a:t>
            </a:r>
          </a:p>
        </p:txBody>
      </p:sp>
      <p:sp>
        <p:nvSpPr>
          <p:cNvPr id="3" name="Content Placeholder 2">
            <a:extLst>
              <a:ext uri="{FF2B5EF4-FFF2-40B4-BE49-F238E27FC236}">
                <a16:creationId xmlns="" xmlns:a16="http://schemas.microsoft.com/office/drawing/2014/main" id="{FD13D1CE-8653-7F4A-B883-6A26AABEDB74}"/>
              </a:ext>
            </a:extLst>
          </p:cNvPr>
          <p:cNvSpPr>
            <a:spLocks noGrp="1"/>
          </p:cNvSpPr>
          <p:nvPr>
            <p:ph idx="1"/>
          </p:nvPr>
        </p:nvSpPr>
        <p:spPr>
          <a:xfrm>
            <a:off x="1239397" y="2573867"/>
            <a:ext cx="21348316" cy="10611554"/>
          </a:xfrm>
        </p:spPr>
        <p:txBody>
          <a:bodyPr>
            <a:normAutofit fontScale="92500" lnSpcReduction="20000"/>
          </a:bodyPr>
          <a:lstStyle/>
          <a:p>
            <a:pPr marL="0" indent="0">
              <a:buNone/>
            </a:pPr>
            <a:endParaRPr lang="en-IN" dirty="0">
              <a:effectLst/>
            </a:endParaRPr>
          </a:p>
          <a:p>
            <a:pPr marL="0" indent="0">
              <a:buNone/>
            </a:pPr>
            <a:endParaRPr lang="en-IN" dirty="0">
              <a:effectLst/>
            </a:endParaRPr>
          </a:p>
          <a:p>
            <a:pPr marL="0" indent="0">
              <a:buNone/>
            </a:pPr>
            <a:endParaRPr lang="en-IN" dirty="0">
              <a:effectLst/>
            </a:endParaRPr>
          </a:p>
          <a:p>
            <a:pPr marL="0" indent="0">
              <a:buNone/>
            </a:pPr>
            <a:endParaRPr lang="en-IN" dirty="0">
              <a:effectLst/>
            </a:endParaRPr>
          </a:p>
          <a:p>
            <a:pPr marL="0" indent="0">
              <a:buNone/>
            </a:pPr>
            <a:endParaRPr lang="en-IN" dirty="0">
              <a:effectLst/>
            </a:endParaRPr>
          </a:p>
          <a:p>
            <a:pPr marL="0" indent="0">
              <a:buNone/>
            </a:pPr>
            <a:endParaRPr lang="en-IN" dirty="0">
              <a:effectLst/>
            </a:endParaRPr>
          </a:p>
          <a:p>
            <a:pPr marL="0" indent="0">
              <a:buNone/>
            </a:pPr>
            <a:endParaRPr lang="en-IN" dirty="0">
              <a:effectLst/>
            </a:endParaRPr>
          </a:p>
          <a:p>
            <a:pPr algn="just"/>
            <a:r>
              <a:rPr lang="en-IN" dirty="0">
                <a:effectLst/>
              </a:rPr>
              <a:t>as the components of smartphones, tablets and computers are almost the same and other gadgets are made worldwide, it’s important for the state to evaluate supply-chain operations, practices, and security methods</a:t>
            </a:r>
          </a:p>
          <a:p>
            <a:pPr marL="0" indent="0">
              <a:buNone/>
            </a:pPr>
            <a:endParaRPr lang="en-US" dirty="0"/>
          </a:p>
        </p:txBody>
      </p:sp>
      <p:sp>
        <p:nvSpPr>
          <p:cNvPr id="7" name="TextBox 6">
            <a:extLst>
              <a:ext uri="{FF2B5EF4-FFF2-40B4-BE49-F238E27FC236}">
                <a16:creationId xmlns="" xmlns:a16="http://schemas.microsoft.com/office/drawing/2014/main" id="{CFBBCF76-618B-1B46-A68F-CCCC8B0F19DB}"/>
              </a:ext>
            </a:extLst>
          </p:cNvPr>
          <p:cNvSpPr txBox="1"/>
          <p:nvPr/>
        </p:nvSpPr>
        <p:spPr>
          <a:xfrm>
            <a:off x="2049496" y="6940980"/>
            <a:ext cx="7108129" cy="738664"/>
          </a:xfrm>
          <a:prstGeom prst="rect">
            <a:avLst/>
          </a:prstGeom>
          <a:noFill/>
        </p:spPr>
        <p:txBody>
          <a:bodyPr wrap="square" lIns="182587" tIns="91294" rIns="182587" bIns="91294" rtlCol="0">
            <a:spAutoFit/>
          </a:bodyPr>
          <a:lstStyle/>
          <a:p>
            <a:endParaRPr lang="en-US" dirty="0"/>
          </a:p>
        </p:txBody>
      </p:sp>
      <p:pic>
        <p:nvPicPr>
          <p:cNvPr id="9" name="Picture 8">
            <a:extLst>
              <a:ext uri="{FF2B5EF4-FFF2-40B4-BE49-F238E27FC236}">
                <a16:creationId xmlns="" xmlns:a16="http://schemas.microsoft.com/office/drawing/2014/main" id="{D06133A6-8E5E-6248-B768-52B5DF8FE065}"/>
              </a:ext>
            </a:extLst>
          </p:cNvPr>
          <p:cNvPicPr>
            <a:picLocks noChangeAspect="1"/>
          </p:cNvPicPr>
          <p:nvPr/>
        </p:nvPicPr>
        <p:blipFill>
          <a:blip r:embed="rId2" cstate="print"/>
          <a:stretch>
            <a:fillRect/>
          </a:stretch>
        </p:blipFill>
        <p:spPr>
          <a:xfrm>
            <a:off x="5541818" y="3632971"/>
            <a:ext cx="13199768" cy="5416281"/>
          </a:xfrm>
          <a:prstGeom prst="rect">
            <a:avLst/>
          </a:prstGeom>
        </p:spPr>
      </p:pic>
      <p:pic>
        <p:nvPicPr>
          <p:cNvPr id="6" name="Picture 5" descr="Home"/>
          <p:cNvPicPr>
            <a:picLocks noChangeAspect="1" noChangeArrowheads="1"/>
          </p:cNvPicPr>
          <p:nvPr/>
        </p:nvPicPr>
        <p:blipFill>
          <a:blip r:embed="rId3"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 xmlns:p14="http://schemas.microsoft.com/office/powerpoint/2010/main" val="1679693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nternational cooperation.png"/>
          <p:cNvPicPr>
            <a:picLocks noGrp="1" noChangeAspect="1"/>
          </p:cNvPicPr>
          <p:nvPr>
            <p:ph idx="1"/>
          </p:nvPr>
        </p:nvPicPr>
        <p:blipFill>
          <a:blip r:embed="rId3" cstate="print"/>
          <a:stretch>
            <a:fillRect/>
          </a:stretch>
        </p:blipFill>
        <p:spPr>
          <a:xfrm>
            <a:off x="1" y="2"/>
            <a:ext cx="13505084" cy="13716000"/>
          </a:xfrm>
        </p:spPr>
      </p:pic>
      <p:sp>
        <p:nvSpPr>
          <p:cNvPr id="11" name="Rectangle 10"/>
          <p:cNvSpPr/>
          <p:nvPr/>
        </p:nvSpPr>
        <p:spPr>
          <a:xfrm>
            <a:off x="15193220" y="5213447"/>
            <a:ext cx="8440678" cy="466753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IN" dirty="0" smtClean="0"/>
              <a:t>Shaping Responsible state behaviour in cyber space </a:t>
            </a:r>
            <a:endParaRPr lang="en-US" dirty="0"/>
          </a:p>
        </p:txBody>
      </p:sp>
      <p:pic>
        <p:nvPicPr>
          <p:cNvPr id="4" name="Picture 3" descr="Home"/>
          <p:cNvPicPr>
            <a:picLocks noChangeAspect="1" noChangeArrowheads="1"/>
          </p:cNvPicPr>
          <p:nvPr/>
        </p:nvPicPr>
        <p:blipFill>
          <a:blip r:embed="rId4"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70285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9D73D02F-4515-4444-9CDB-6A73E612221F}"/>
              </a:ext>
            </a:extLst>
          </p:cNvPr>
          <p:cNvSpPr>
            <a:spLocks noGrp="1"/>
          </p:cNvSpPr>
          <p:nvPr>
            <p:ph type="title"/>
          </p:nvPr>
        </p:nvSpPr>
        <p:spPr>
          <a:xfrm>
            <a:off x="1615994" y="252248"/>
            <a:ext cx="21091688" cy="2774731"/>
          </a:xfrm>
        </p:spPr>
        <p:txBody>
          <a:bodyPr/>
          <a:lstStyle/>
          <a:p>
            <a:pPr algn="ctr"/>
            <a:r>
              <a:rPr lang="en-US" dirty="0"/>
              <a:t>FOUR PILLARS OF NATIONAL CYBERSECURITY STRATEGY</a:t>
            </a:r>
          </a:p>
        </p:txBody>
      </p:sp>
      <p:graphicFrame>
        <p:nvGraphicFramePr>
          <p:cNvPr id="17" name="Content Placeholder 16">
            <a:extLst>
              <a:ext uri="{FF2B5EF4-FFF2-40B4-BE49-F238E27FC236}">
                <a16:creationId xmlns:a16="http://schemas.microsoft.com/office/drawing/2014/main" xmlns="" id="{DB480286-E508-B544-9F77-155F3A059A95}"/>
              </a:ext>
            </a:extLst>
          </p:cNvPr>
          <p:cNvGraphicFramePr>
            <a:graphicFrameLocks noGrp="1"/>
          </p:cNvGraphicFramePr>
          <p:nvPr>
            <p:ph idx="1"/>
            <p:extLst>
              <p:ext uri="{D42A27DB-BD31-4B8C-83A1-F6EECF244321}">
                <p14:modId xmlns:p14="http://schemas.microsoft.com/office/powerpoint/2010/main" xmlns="" val="1283375674"/>
              </p:ext>
            </p:extLst>
          </p:nvPr>
        </p:nvGraphicFramePr>
        <p:xfrm>
          <a:off x="1634250" y="3867811"/>
          <a:ext cx="21055181" cy="8933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Home"/>
          <p:cNvPicPr>
            <a:picLocks noChangeAspect="1" noChangeArrowheads="1"/>
          </p:cNvPicPr>
          <p:nvPr/>
        </p:nvPicPr>
        <p:blipFill>
          <a:blip r:embed="rId7"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2029150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outcomes:</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2432367" y="2964873"/>
          <a:ext cx="20675124" cy="10751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Home"/>
          <p:cNvPicPr>
            <a:picLocks noChangeAspect="1" noChangeArrowheads="1"/>
          </p:cNvPicPr>
          <p:nvPr/>
        </p:nvPicPr>
        <p:blipFill>
          <a:blip r:embed="rId7"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 </a:t>
            </a:r>
            <a:endParaRPr lang="en-US" dirty="0"/>
          </a:p>
        </p:txBody>
      </p:sp>
      <p:sp>
        <p:nvSpPr>
          <p:cNvPr id="3" name="Content Placeholder 2"/>
          <p:cNvSpPr>
            <a:spLocks noGrp="1"/>
          </p:cNvSpPr>
          <p:nvPr>
            <p:ph idx="1"/>
          </p:nvPr>
        </p:nvSpPr>
        <p:spPr>
          <a:xfrm>
            <a:off x="2155276" y="2929810"/>
            <a:ext cx="20675124" cy="10065753"/>
          </a:xfrm>
        </p:spPr>
        <p:txBody>
          <a:bodyPr>
            <a:normAutofit/>
          </a:bodyPr>
          <a:lstStyle/>
          <a:p>
            <a:pPr fontAlgn="base"/>
            <a:r>
              <a:rPr lang="en-US" dirty="0" smtClean="0"/>
              <a:t>What </a:t>
            </a:r>
            <a:r>
              <a:rPr lang="en-US" dirty="0" smtClean="0"/>
              <a:t>is the best way to limit cyber warfare and to nullify the threat as best as possible and why? </a:t>
            </a:r>
            <a:endParaRPr lang="en-US" b="1" dirty="0" smtClean="0"/>
          </a:p>
          <a:p>
            <a:pPr fontAlgn="base"/>
            <a:endParaRPr lang="en-US" b="1" dirty="0" smtClean="0"/>
          </a:p>
        </p:txBody>
      </p:sp>
      <p:sp>
        <p:nvSpPr>
          <p:cNvPr id="6" name="TextBox 5"/>
          <p:cNvSpPr txBox="1"/>
          <p:nvPr/>
        </p:nvSpPr>
        <p:spPr>
          <a:xfrm>
            <a:off x="19063854" y="7287491"/>
            <a:ext cx="2466109" cy="707886"/>
          </a:xfrm>
          <a:prstGeom prst="rect">
            <a:avLst/>
          </a:prstGeom>
          <a:noFill/>
        </p:spPr>
        <p:txBody>
          <a:bodyPr wrap="square" rtlCol="0">
            <a:spAutoFit/>
          </a:bodyPr>
          <a:lstStyle/>
          <a:p>
            <a:r>
              <a:rPr lang="en-IN" sz="4000" b="1" dirty="0" smtClean="0">
                <a:solidFill>
                  <a:schemeClr val="bg1"/>
                </a:solidFill>
              </a:rPr>
              <a:t>Capstone </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he Future of Cyberwarfare _ Origins_ The Journey of Humankind.mp4">
            <a:hlinkClick r:id="" action="ppaction://media"/>
          </p:cNvPr>
          <p:cNvPicPr>
            <a:picLocks noRot="1" noChangeAspect="1"/>
          </p:cNvPicPr>
          <p:nvPr>
            <a:videoFile r:link="rId1"/>
          </p:nvPr>
        </p:nvPicPr>
        <p:blipFill>
          <a:blip r:embed="rId3" cstate="print"/>
          <a:stretch>
            <a:fillRect/>
          </a:stretch>
        </p:blipFill>
        <p:spPr>
          <a:xfrm>
            <a:off x="2355273" y="-496924"/>
            <a:ext cx="21968402" cy="16476302"/>
          </a:xfrm>
          <a:prstGeom prst="rect">
            <a:avLst/>
          </a:prstGeom>
        </p:spPr>
      </p:pic>
      <p:pic>
        <p:nvPicPr>
          <p:cNvPr id="10" name="The Future of Cyberwarfare _ Origins_ The Journey of Humankind.mp4">
            <a:hlinkClick r:id="" action="ppaction://media"/>
          </p:cNvPr>
          <p:cNvPicPr>
            <a:picLocks noRot="1" noChangeAspect="1"/>
          </p:cNvPicPr>
          <p:nvPr>
            <a:videoFile r:link="rId1"/>
          </p:nvPr>
        </p:nvPicPr>
        <p:blipFill>
          <a:blip r:embed="rId3" cstate="print"/>
          <a:stretch>
            <a:fillRect/>
          </a:stretch>
        </p:blipFill>
        <p:spPr>
          <a:xfrm>
            <a:off x="1801091" y="-2263378"/>
            <a:ext cx="22522584" cy="16891938"/>
          </a:xfrm>
          <a:prstGeom prst="rect">
            <a:avLst/>
          </a:prstGeom>
        </p:spPr>
      </p:pic>
      <p:pic>
        <p:nvPicPr>
          <p:cNvPr id="9" name="The Future of Cyberwarfare _ Origins_ The Journey of Humankind.mp4">
            <a:hlinkClick r:id="" action="ppaction://media"/>
          </p:cNvPr>
          <p:cNvPicPr>
            <a:picLocks noRot="1" noChangeAspect="1"/>
          </p:cNvPicPr>
          <p:nvPr>
            <a:videoFile r:link="rId1"/>
          </p:nvPr>
        </p:nvPicPr>
        <p:blipFill>
          <a:blip r:embed="rId3" cstate="print"/>
          <a:stretch>
            <a:fillRect/>
          </a:stretch>
        </p:blipFill>
        <p:spPr>
          <a:xfrm>
            <a:off x="997527" y="-1392382"/>
            <a:ext cx="23326148" cy="15108382"/>
          </a:xfrm>
          <a:prstGeom prst="rect">
            <a:avLst/>
          </a:prstGeom>
        </p:spPr>
      </p:pic>
      <p:sp>
        <p:nvSpPr>
          <p:cNvPr id="2" name="Title 1"/>
          <p:cNvSpPr>
            <a:spLocks noGrp="1"/>
          </p:cNvSpPr>
          <p:nvPr>
            <p:ph type="title"/>
          </p:nvPr>
        </p:nvSpPr>
        <p:spPr/>
        <p:txBody>
          <a:bodyPr/>
          <a:lstStyle/>
          <a:p>
            <a:r>
              <a:rPr lang="en-US" sz="6000" b="1" dirty="0" smtClean="0"/>
              <a:t>Session </a:t>
            </a:r>
            <a:r>
              <a:rPr lang="en-US" sz="6000" b="1" dirty="0" smtClean="0"/>
              <a:t>4</a:t>
            </a:r>
            <a:r>
              <a:rPr lang="en-US" sz="6000" b="1" dirty="0" smtClean="0"/>
              <a:t>: Nation Preparedness and Cyber Strategy </a:t>
            </a:r>
            <a:r>
              <a:rPr lang="en-US" sz="6000" dirty="0" smtClean="0"/>
              <a:t/>
            </a:r>
            <a:br>
              <a:rPr lang="en-US" sz="6000" dirty="0" smtClean="0"/>
            </a:br>
            <a:r>
              <a:rPr lang="en-US" sz="6000" dirty="0" smtClean="0"/>
              <a:t/>
            </a:r>
            <a:br>
              <a:rPr lang="en-US" sz="6000" dirty="0" smtClean="0"/>
            </a:br>
            <a:r>
              <a:rPr lang="en-US" sz="6000" dirty="0" smtClean="0"/>
              <a:t/>
            </a:r>
            <a:br>
              <a:rPr lang="en-US" sz="6000" dirty="0" smtClean="0"/>
            </a:br>
            <a:endParaRPr lang="en-US" sz="6000" dirty="0">
              <a:latin typeface="Arial" pitchFamily="34" charset="0"/>
              <a:cs typeface="Arial" pitchFamily="34" charset="0"/>
            </a:endParaRPr>
          </a:p>
        </p:txBody>
      </p:sp>
      <p:sp>
        <p:nvSpPr>
          <p:cNvPr id="5" name="Content Placeholder 4"/>
          <p:cNvSpPr>
            <a:spLocks noGrp="1"/>
          </p:cNvSpPr>
          <p:nvPr>
            <p:ph idx="1"/>
          </p:nvPr>
        </p:nvSpPr>
        <p:spPr>
          <a:xfrm>
            <a:off x="1856509" y="3131127"/>
            <a:ext cx="21250982" cy="9579993"/>
          </a:xfrm>
        </p:spPr>
        <p:txBody>
          <a:bodyPr/>
          <a:lstStyle/>
          <a:p>
            <a:pPr lvl="0"/>
            <a:r>
              <a:rPr lang="en-US" dirty="0" smtClean="0"/>
              <a:t>Framework </a:t>
            </a:r>
            <a:r>
              <a:rPr lang="en-US" dirty="0" smtClean="0"/>
              <a:t>for responsible state </a:t>
            </a:r>
            <a:r>
              <a:rPr lang="en-US" dirty="0" err="1" smtClean="0"/>
              <a:t>behaviour</a:t>
            </a:r>
            <a:r>
              <a:rPr lang="en-US" dirty="0" smtClean="0"/>
              <a:t> in cyberspace</a:t>
            </a:r>
          </a:p>
          <a:p>
            <a:r>
              <a:rPr lang="en-US" dirty="0" smtClean="0"/>
              <a:t> </a:t>
            </a:r>
            <a:r>
              <a:rPr lang="en-US" dirty="0" smtClean="0"/>
              <a:t>Cyber </a:t>
            </a:r>
            <a:r>
              <a:rPr lang="en-US" dirty="0" smtClean="0"/>
              <a:t>Peace and Security </a:t>
            </a:r>
          </a:p>
          <a:p>
            <a:r>
              <a:rPr lang="en-US" dirty="0" smtClean="0"/>
              <a:t>Cyber security as part of national and international </a:t>
            </a:r>
            <a:r>
              <a:rPr lang="en-US" dirty="0" smtClean="0"/>
              <a:t>security.</a:t>
            </a:r>
            <a:endParaRPr lang="en-US" dirty="0"/>
          </a:p>
        </p:txBody>
      </p:sp>
      <p:pic>
        <p:nvPicPr>
          <p:cNvPr id="7" name="Picture 6" descr="image for slides.jpg"/>
          <p:cNvPicPr>
            <a:picLocks noChangeAspect="1"/>
          </p:cNvPicPr>
          <p:nvPr/>
        </p:nvPicPr>
        <p:blipFill>
          <a:blip r:embed="rId4" cstate="print"/>
          <a:stretch>
            <a:fillRect/>
          </a:stretch>
        </p:blipFill>
        <p:spPr>
          <a:xfrm>
            <a:off x="16852115" y="9531927"/>
            <a:ext cx="7471560" cy="4184073"/>
          </a:xfrm>
          <a:prstGeom prst="rect">
            <a:avLst/>
          </a:prstGeom>
        </p:spPr>
      </p:pic>
      <p:pic>
        <p:nvPicPr>
          <p:cNvPr id="8" name="Picture 4" descr="Home"/>
          <p:cNvPicPr>
            <a:picLocks noChangeAspect="1" noChangeArrowheads="1"/>
          </p:cNvPicPr>
          <p:nvPr/>
        </p:nvPicPr>
        <p:blipFill>
          <a:blip r:embed="rId5"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video>
              <p:cMediaNode>
                <p:cTn id="8" fill="hold" display="0">
                  <p:stCondLst>
                    <p:cond delay="indefinite"/>
                  </p:stCondLst>
                  <p:endCondLst>
                    <p:cond evt="onNext" delay="0">
                      <p:tgtEl>
                        <p:sldTgt/>
                      </p:tgtEl>
                    </p:cond>
                    <p:cond evt="onPrev" delay="0">
                      <p:tgtEl>
                        <p:sldTgt/>
                      </p:tgtEl>
                    </p:cond>
                  </p:endCondLst>
                </p:cTn>
                <p:tgtEl>
                  <p:spTgt spid="10"/>
                </p:tgtEl>
              </p:cMediaNode>
            </p:video>
            <p:video>
              <p:cMediaNode>
                <p:cTn id="9" fill="hold" display="0">
                  <p:stCondLst>
                    <p:cond delay="indefinite"/>
                  </p:stCondLst>
                  <p:endCondLst>
                    <p:cond evt="onNext" delay="0">
                      <p:tgtEl>
                        <p:sldTgt/>
                      </p:tgtEl>
                    </p:cond>
                    <p:cond evt="onPrev" delay="0">
                      <p:tgtEl>
                        <p:sldTgt/>
                      </p:tgtEl>
                    </p:cond>
                  </p:endCondLst>
                </p:cTn>
                <p:tgtEl>
                  <p:spTgt spid="11"/>
                </p:tgtEl>
              </p:cMediaNode>
            </p:video>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withEffect">
                                  <p:stCondLst>
                                    <p:cond delay="0"/>
                                  </p:stCondLst>
                                  <p:childTnLst>
                                    <p:cmd type="call" cmd="togglePause">
                                      <p:cBhvr>
                                        <p:cTn id="14"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C928A029-13B0-C642-927C-348D03E1A8EB}"/>
              </a:ext>
            </a:extLst>
          </p:cNvPr>
          <p:cNvSpPr/>
          <p:nvPr/>
        </p:nvSpPr>
        <p:spPr>
          <a:xfrm>
            <a:off x="2477412" y="2077156"/>
            <a:ext cx="20478056" cy="889564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IN" sz="4000" b="1" i="1" dirty="0">
                <a:ln w="0"/>
                <a:solidFill>
                  <a:schemeClr val="bg1"/>
                </a:solidFill>
                <a:effectLst>
                  <a:outerShdw blurRad="38100" dist="19050" dir="2700000" algn="tl" rotWithShape="0">
                    <a:schemeClr val="dk1">
                      <a:alpha val="40000"/>
                    </a:schemeClr>
                  </a:outerShdw>
                </a:effectLst>
              </a:rPr>
              <a:t>Cyberspace is called the fifth common domain – after land, sea, air and outer space, however, for cyberspace there is a great need for coordination, cooperation and legal measures among all nations. A cyberspace treaty or a set of treaties at the United Nations level, including cybersecurity, cybercrime and other cyberthreats</a:t>
            </a:r>
            <a:r>
              <a:rPr lang="en-IN" sz="4000" b="1" i="1" dirty="0">
                <a:ln w="0"/>
                <a:solidFill>
                  <a:schemeClr val="bg1"/>
                </a:solidFill>
                <a:effectLst>
                  <a:outerShdw blurRad="38100" dist="19050" dir="2700000" algn="tl" rotWithShape="0">
                    <a:schemeClr val="dk1">
                      <a:alpha val="40000"/>
                    </a:schemeClr>
                  </a:outerShdw>
                </a:effectLst>
              </a:rPr>
              <a:t>, </a:t>
            </a:r>
            <a:r>
              <a:rPr lang="en-IN" sz="4000" b="1" i="1" dirty="0" smtClean="0">
                <a:ln w="0"/>
                <a:solidFill>
                  <a:schemeClr val="bg1"/>
                </a:solidFill>
                <a:effectLst>
                  <a:outerShdw blurRad="38100" dist="19050" dir="2700000" algn="tl" rotWithShape="0">
                    <a:schemeClr val="dk1">
                      <a:alpha val="40000"/>
                    </a:schemeClr>
                  </a:outerShdw>
                </a:effectLst>
              </a:rPr>
              <a:t>framework </a:t>
            </a:r>
            <a:r>
              <a:rPr lang="en-IN" sz="4000" b="1" i="1" dirty="0">
                <a:ln w="0"/>
                <a:solidFill>
                  <a:schemeClr val="bg1"/>
                </a:solidFill>
                <a:effectLst>
                  <a:outerShdw blurRad="38100" dist="19050" dir="2700000" algn="tl" rotWithShape="0">
                    <a:schemeClr val="dk1">
                      <a:alpha val="40000"/>
                    </a:schemeClr>
                  </a:outerShdw>
                </a:effectLst>
              </a:rPr>
              <a:t>for peace, justice and security in cyberspace.</a:t>
            </a:r>
            <a:endParaRPr lang="en-US" sz="4000" b="1" i="1" dirty="0">
              <a:ln w="0"/>
              <a:solidFill>
                <a:schemeClr val="bg1"/>
              </a:solidFill>
              <a:effectLst>
                <a:outerShdw blurRad="38100" dist="19050" dir="2700000" algn="tl" rotWithShape="0">
                  <a:schemeClr val="dk1">
                    <a:alpha val="40000"/>
                  </a:schemeClr>
                </a:outerShdw>
              </a:effectLst>
            </a:endParaRPr>
          </a:p>
        </p:txBody>
      </p:sp>
      <p:pic>
        <p:nvPicPr>
          <p:cNvPr id="3" name="Picture 2"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1167815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076" y="0"/>
            <a:ext cx="20675124" cy="1828800"/>
          </a:xfrm>
        </p:spPr>
        <p:txBody>
          <a:bodyPr/>
          <a:lstStyle/>
          <a:p>
            <a:r>
              <a:rPr lang="en-IN" dirty="0" smtClean="0"/>
              <a:t>Cyber conflict cases </a:t>
            </a:r>
            <a:endParaRPr lang="en-US" dirty="0"/>
          </a:p>
        </p:txBody>
      </p:sp>
      <p:sp>
        <p:nvSpPr>
          <p:cNvPr id="3" name="Content Placeholder 2"/>
          <p:cNvSpPr>
            <a:spLocks noGrp="1"/>
          </p:cNvSpPr>
          <p:nvPr>
            <p:ph idx="1"/>
          </p:nvPr>
        </p:nvSpPr>
        <p:spPr>
          <a:xfrm>
            <a:off x="2201164" y="2937164"/>
            <a:ext cx="11210035" cy="9559635"/>
          </a:xfrm>
        </p:spPr>
        <p:txBody>
          <a:bodyPr>
            <a:normAutofit fontScale="62500" lnSpcReduction="20000"/>
          </a:bodyPr>
          <a:lstStyle/>
          <a:p>
            <a:r>
              <a:rPr lang="en-US" dirty="0" smtClean="0"/>
              <a:t>Starting with the Russian denial of service attacks on the Estonian government and financial system in 2007, </a:t>
            </a:r>
            <a:endParaRPr lang="en-US" dirty="0" smtClean="0"/>
          </a:p>
          <a:p>
            <a:endParaRPr lang="en-US" dirty="0" smtClean="0"/>
          </a:p>
          <a:p>
            <a:r>
              <a:rPr lang="en-US" dirty="0" smtClean="0"/>
              <a:t> </a:t>
            </a:r>
            <a:r>
              <a:rPr lang="en-US" dirty="0" smtClean="0"/>
              <a:t>“</a:t>
            </a:r>
            <a:r>
              <a:rPr lang="en-US" dirty="0" err="1" smtClean="0"/>
              <a:t>WannaCry</a:t>
            </a:r>
            <a:r>
              <a:rPr lang="en-US" dirty="0" smtClean="0"/>
              <a:t>” </a:t>
            </a:r>
            <a:r>
              <a:rPr lang="en-US" dirty="0" err="1" smtClean="0"/>
              <a:t>ransomware</a:t>
            </a:r>
            <a:r>
              <a:rPr lang="en-US" dirty="0" smtClean="0"/>
              <a:t> attack of May 2017 affected hundreds of thousands of computers in 150 countries</a:t>
            </a:r>
            <a:r>
              <a:rPr lang="en-US" dirty="0" smtClean="0"/>
              <a:t>.</a:t>
            </a:r>
          </a:p>
          <a:p>
            <a:endParaRPr lang="en-US" dirty="0" smtClean="0"/>
          </a:p>
          <a:p>
            <a:r>
              <a:rPr lang="en-US" dirty="0" smtClean="0"/>
              <a:t>The “</a:t>
            </a:r>
            <a:r>
              <a:rPr lang="en-US" dirty="0" err="1" smtClean="0"/>
              <a:t>NotPetya</a:t>
            </a:r>
            <a:r>
              <a:rPr lang="en-US" dirty="0" smtClean="0"/>
              <a:t>” attack a month later, which the United States publicly attributed to Russia, was deemed by the White House to be the most expensive cyber-attack in history. </a:t>
            </a:r>
            <a:endParaRPr lang="en-US" dirty="0"/>
          </a:p>
        </p:txBody>
      </p:sp>
      <p:sp>
        <p:nvSpPr>
          <p:cNvPr id="4" name="Rectangle 3"/>
          <p:cNvSpPr/>
          <p:nvPr/>
        </p:nvSpPr>
        <p:spPr>
          <a:xfrm>
            <a:off x="13383491" y="3851564"/>
            <a:ext cx="9753600" cy="85621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82587" tIns="91294" rIns="182587" bIns="91294" rtlCol="0" anchor="ctr"/>
          <a:lstStyle/>
          <a:p>
            <a:pPr algn="ctr"/>
            <a:r>
              <a:rPr lang="en-US" b="1" dirty="0" smtClean="0"/>
              <a:t>An attack by one government intentionally seeking to bringing down the financial, energy, or other systems of another country could provoke untold economic damage and potentially extensive loss of civilian.” </a:t>
            </a:r>
            <a:endParaRPr lang="en-US" b="1" dirty="0"/>
          </a:p>
        </p:txBody>
      </p:sp>
      <p:sp>
        <p:nvSpPr>
          <p:cNvPr id="5" name="TextBox 4"/>
          <p:cNvSpPr txBox="1"/>
          <p:nvPr/>
        </p:nvSpPr>
        <p:spPr>
          <a:xfrm>
            <a:off x="15029856" y="5076968"/>
            <a:ext cx="6888681" cy="738664"/>
          </a:xfrm>
          <a:prstGeom prst="rect">
            <a:avLst/>
          </a:prstGeom>
          <a:noFill/>
        </p:spPr>
        <p:txBody>
          <a:bodyPr wrap="square" lIns="182587" tIns="91294" rIns="182587" bIns="91294" rtlCol="0">
            <a:spAutoFit/>
          </a:bodyPr>
          <a:lstStyle/>
          <a:p>
            <a:r>
              <a:rPr lang="en-IN" dirty="0" smtClean="0"/>
              <a:t>Challenges ? </a:t>
            </a:r>
            <a:endParaRPr lang="en-US" dirty="0"/>
          </a:p>
        </p:txBody>
      </p:sp>
      <p:pic>
        <p:nvPicPr>
          <p:cNvPr id="6" name="Picture 5"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War Timeline </a:t>
            </a:r>
            <a:endParaRPr lang="en-US" dirty="0"/>
          </a:p>
        </p:txBody>
      </p:sp>
      <p:pic>
        <p:nvPicPr>
          <p:cNvPr id="4" name="Content Placeholder 3" descr="CyberwarfareTimeline_v3.png"/>
          <p:cNvPicPr>
            <a:picLocks noGrp="1" noChangeAspect="1"/>
          </p:cNvPicPr>
          <p:nvPr>
            <p:ph idx="1"/>
          </p:nvPr>
        </p:nvPicPr>
        <p:blipFill>
          <a:blip r:embed="rId2" cstate="print"/>
          <a:stretch>
            <a:fillRect/>
          </a:stretch>
        </p:blipFill>
        <p:spPr>
          <a:xfrm>
            <a:off x="2305483" y="3534680"/>
            <a:ext cx="20272519" cy="9427941"/>
          </a:xfrm>
        </p:spPr>
      </p:pic>
      <p:pic>
        <p:nvPicPr>
          <p:cNvPr id="5" name="Picture 4" descr="Home"/>
          <p:cNvPicPr>
            <a:picLocks noChangeAspect="1" noChangeArrowheads="1"/>
          </p:cNvPicPr>
          <p:nvPr/>
        </p:nvPicPr>
        <p:blipFill>
          <a:blip r:embed="rId3"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5CACD1E-824F-6B40-B69F-82CD1235CE79}"/>
              </a:ext>
            </a:extLst>
          </p:cNvPr>
          <p:cNvSpPr>
            <a:spLocks noGrp="1"/>
          </p:cNvSpPr>
          <p:nvPr>
            <p:ph idx="1"/>
          </p:nvPr>
        </p:nvSpPr>
        <p:spPr>
          <a:xfrm>
            <a:off x="1473614" y="2557449"/>
            <a:ext cx="19762982" cy="9911644"/>
          </a:xfrm>
        </p:spPr>
        <p:txBody>
          <a:bodyPr>
            <a:normAutofit fontScale="70000" lnSpcReduction="20000"/>
          </a:bodyPr>
          <a:lstStyle/>
          <a:p>
            <a:pPr algn="just"/>
            <a:r>
              <a:rPr lang="en-IN" dirty="0">
                <a:effectLst/>
              </a:rPr>
              <a:t>Recently, the cyber security attack on Australia’s communication system has brought the governance to a stand still. In India, too, cyber attacks have been occurring with increasing frequency. For example, leak of personal information of 3.2 million debit cards in 2016 and the Data Theft At Zomato (2017), </a:t>
            </a:r>
            <a:r>
              <a:rPr lang="en-IN" dirty="0" err="1">
                <a:effectLst/>
              </a:rPr>
              <a:t>Wannacry</a:t>
            </a:r>
            <a:r>
              <a:rPr lang="en-IN" dirty="0">
                <a:effectLst/>
              </a:rPr>
              <a:t> Ransomware (2017), PETYA Ransomware (2017) etc.</a:t>
            </a:r>
          </a:p>
          <a:p>
            <a:pPr algn="just"/>
            <a:r>
              <a:rPr lang="en-IN" dirty="0">
                <a:effectLst/>
              </a:rPr>
              <a:t>Further, Cyber security has become an integral aspect of national security. Moreover, its area of influence extends far beyond military domains to cover all aspects of a nation’s governance, economy and welfare</a:t>
            </a:r>
          </a:p>
          <a:p>
            <a:pPr algn="just"/>
            <a:r>
              <a:rPr lang="en-IN" dirty="0">
                <a:effectLst/>
              </a:rPr>
              <a:t>Although India was one of the few countries to launch a cybersecurity policy in 2013, not much has transpired in terms of a coordinated cyber approach. Thus, there is a need for a comprehensive cyber security policy in India</a:t>
            </a:r>
            <a:endParaRPr lang="en-US" dirty="0"/>
          </a:p>
        </p:txBody>
      </p:sp>
      <p:pic>
        <p:nvPicPr>
          <p:cNvPr id="4" name="Picture 3"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
        <p:nvSpPr>
          <p:cNvPr id="6" name="Rectangle 5"/>
          <p:cNvSpPr/>
          <p:nvPr/>
        </p:nvSpPr>
        <p:spPr>
          <a:xfrm>
            <a:off x="1551710" y="0"/>
            <a:ext cx="18315708" cy="2123658"/>
          </a:xfrm>
          <a:prstGeom prst="rect">
            <a:avLst/>
          </a:prstGeom>
        </p:spPr>
        <p:txBody>
          <a:bodyPr wrap="square">
            <a:spAutoFit/>
          </a:bodyPr>
          <a:lstStyle/>
          <a:p>
            <a:r>
              <a:rPr lang="en-US" sz="6600" b="1" dirty="0" smtClean="0">
                <a:solidFill>
                  <a:schemeClr val="accent6">
                    <a:lumMod val="40000"/>
                    <a:lumOff val="60000"/>
                  </a:schemeClr>
                </a:solidFill>
              </a:rPr>
              <a:t>Cyberspace has turned into a virtual battlefield.</a:t>
            </a:r>
            <a:br>
              <a:rPr lang="en-US" sz="6600" b="1" dirty="0" smtClean="0">
                <a:solidFill>
                  <a:schemeClr val="accent6">
                    <a:lumMod val="40000"/>
                    <a:lumOff val="60000"/>
                  </a:schemeClr>
                </a:solidFill>
              </a:rPr>
            </a:br>
            <a:endParaRPr lang="en-US" sz="6600" b="1" dirty="0">
              <a:solidFill>
                <a:schemeClr val="accent6">
                  <a:lumMod val="40000"/>
                  <a:lumOff val="60000"/>
                </a:schemeClr>
              </a:solidFill>
            </a:endParaRPr>
          </a:p>
        </p:txBody>
      </p:sp>
    </p:spTree>
    <p:extLst>
      <p:ext uri="{BB962C8B-B14F-4D97-AF65-F5344CB8AC3E}">
        <p14:creationId xmlns="" xmlns:p14="http://schemas.microsoft.com/office/powerpoint/2010/main" val="1944538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458" y="0"/>
            <a:ext cx="20675124" cy="1828800"/>
          </a:xfrm>
        </p:spPr>
        <p:txBody>
          <a:bodyPr/>
          <a:lstStyle/>
          <a:p>
            <a:r>
              <a:rPr lang="en-US" sz="6600" dirty="0" smtClean="0"/>
              <a:t>Cyberspace </a:t>
            </a:r>
            <a:r>
              <a:rPr lang="en-US" sz="6600" dirty="0" smtClean="0"/>
              <a:t>has turned </a:t>
            </a:r>
            <a:r>
              <a:rPr lang="en-US" sz="6600" dirty="0" smtClean="0"/>
              <a:t>into </a:t>
            </a:r>
            <a:r>
              <a:rPr lang="en-US" sz="6600" dirty="0" smtClean="0"/>
              <a:t>a virtual battlefield.</a:t>
            </a:r>
            <a:br>
              <a:rPr lang="en-US" sz="6600" dirty="0" smtClean="0"/>
            </a:br>
            <a:r>
              <a:rPr lang="en-US" dirty="0" smtClean="0"/>
              <a:t/>
            </a:r>
            <a:br>
              <a:rPr lang="en-US" dirty="0" smtClean="0"/>
            </a:br>
            <a:endParaRPr lang="en-US" dirty="0"/>
          </a:p>
        </p:txBody>
      </p:sp>
      <p:sp>
        <p:nvSpPr>
          <p:cNvPr id="3" name="Content Placeholder 2"/>
          <p:cNvSpPr>
            <a:spLocks noGrp="1"/>
          </p:cNvSpPr>
          <p:nvPr>
            <p:ph idx="1"/>
          </p:nvPr>
        </p:nvSpPr>
        <p:spPr>
          <a:xfrm>
            <a:off x="2201166" y="3357692"/>
            <a:ext cx="17848815" cy="8777650"/>
          </a:xfrm>
        </p:spPr>
        <p:txBody>
          <a:bodyPr>
            <a:normAutofit fontScale="62500" lnSpcReduction="20000"/>
          </a:bodyPr>
          <a:lstStyle/>
          <a:p>
            <a:pPr>
              <a:buNone/>
            </a:pPr>
            <a:endParaRPr lang="en-US" dirty="0" smtClean="0"/>
          </a:p>
          <a:p>
            <a:pPr fontAlgn="base"/>
            <a:r>
              <a:rPr lang="en-US" dirty="0" smtClean="0"/>
              <a:t>the complete and prolonged shutdown of a power grid (something that has struck Ukraine twice, presumably at the hands of Russia </a:t>
            </a:r>
            <a:r>
              <a:rPr lang="en-US" dirty="0" err="1" smtClean="0"/>
              <a:t>cyberwarriors</a:t>
            </a:r>
            <a:r>
              <a:rPr lang="en-US" dirty="0" smtClean="0"/>
              <a:t>); </a:t>
            </a:r>
          </a:p>
          <a:p>
            <a:pPr fontAlgn="base"/>
            <a:r>
              <a:rPr lang="en-US" dirty="0" smtClean="0"/>
              <a:t>the </a:t>
            </a:r>
            <a:r>
              <a:rPr lang="en-US" dirty="0" smtClean="0"/>
              <a:t>wipeout of data centers by malware that overheats circuits; </a:t>
            </a:r>
            <a:endParaRPr lang="en-US" dirty="0" smtClean="0"/>
          </a:p>
          <a:p>
            <a:pPr fontAlgn="base"/>
            <a:r>
              <a:rPr lang="en-US" dirty="0" smtClean="0"/>
              <a:t>the </a:t>
            </a:r>
            <a:r>
              <a:rPr lang="en-US" dirty="0" smtClean="0"/>
              <a:t>scrambling of bank records to cause financial panic (a 2013 attack froze three major South Korean banks); </a:t>
            </a:r>
            <a:endParaRPr lang="en-US" dirty="0" smtClean="0"/>
          </a:p>
          <a:p>
            <a:pPr fontAlgn="base"/>
            <a:r>
              <a:rPr lang="en-US" dirty="0" smtClean="0"/>
              <a:t>interference </a:t>
            </a:r>
            <a:r>
              <a:rPr lang="en-US" dirty="0" smtClean="0"/>
              <a:t>with the safe operations of dams and nuclear plants; or blinding of radar and targeting systems of fighter jets. </a:t>
            </a:r>
            <a:endParaRPr lang="en-US" dirty="0" smtClean="0"/>
          </a:p>
          <a:p>
            <a:pPr fontAlgn="base"/>
            <a:r>
              <a:rPr lang="en-US" dirty="0" smtClean="0"/>
              <a:t>A </a:t>
            </a:r>
            <a:r>
              <a:rPr lang="en-US" dirty="0" smtClean="0"/>
              <a:t>March alert from the Department of Homeland Security and Federal Bureau of Investigation warned that Russian government cyber actors have targeted “government entities and multiple U.S. critical infrastructure sectors,” including energy, water and aviation.</a:t>
            </a:r>
          </a:p>
          <a:p>
            <a:pPr>
              <a:buNone/>
            </a:pPr>
            <a:endParaRPr lang="en-US" dirty="0"/>
          </a:p>
        </p:txBody>
      </p:sp>
      <p:pic>
        <p:nvPicPr>
          <p:cNvPr id="4" name="Picture 3" descr="Home"/>
          <p:cNvPicPr>
            <a:picLocks noChangeAspect="1" noChangeArrowheads="1"/>
          </p:cNvPicPr>
          <p:nvPr/>
        </p:nvPicPr>
        <p:blipFill>
          <a:blip r:embed="rId2" cstate="print"/>
          <a:srcRect/>
          <a:stretch>
            <a:fillRect/>
          </a:stretch>
        </p:blipFill>
        <p:spPr bwMode="auto">
          <a:xfrm>
            <a:off x="21612161" y="0"/>
            <a:ext cx="2711514" cy="2493817"/>
          </a:xfrm>
          <a:prstGeom prst="ellipse">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6573</TotalTime>
  <Words>1456</Words>
  <Application>Microsoft Office PowerPoint</Application>
  <PresentationFormat>Custom</PresentationFormat>
  <Paragraphs>134</Paragraphs>
  <Slides>30</Slides>
  <Notes>1</Notes>
  <HiddenSlides>1</HiddenSlides>
  <MMClips>3</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Metro</vt:lpstr>
      <vt:lpstr> Cyber Disarmament,National Security and Defence Procurement </vt:lpstr>
      <vt:lpstr>Slide 2</vt:lpstr>
      <vt:lpstr>Learning outcomes: </vt:lpstr>
      <vt:lpstr>Session 4: Nation Preparedness and Cyber Strategy    </vt:lpstr>
      <vt:lpstr>Slide 5</vt:lpstr>
      <vt:lpstr>Cyber conflict cases </vt:lpstr>
      <vt:lpstr>Cyber War Timeline </vt:lpstr>
      <vt:lpstr>Slide 8</vt:lpstr>
      <vt:lpstr>Cyberspace has turned into a virtual battlefield.  </vt:lpstr>
      <vt:lpstr>Cyber Conflict ……Cyber war </vt:lpstr>
      <vt:lpstr>Framework for responsible state behavior in cyberspace</vt:lpstr>
      <vt:lpstr>Slide 12</vt:lpstr>
      <vt:lpstr>International laws on cybersecurity</vt:lpstr>
      <vt:lpstr>Slide 14</vt:lpstr>
      <vt:lpstr>Slide 15</vt:lpstr>
      <vt:lpstr>International legislative responses and cooperation </vt:lpstr>
      <vt:lpstr>International legislative responses and cooperation </vt:lpstr>
      <vt:lpstr>UN GLObal programme on cybercrime (2017)</vt:lpstr>
      <vt:lpstr>Latest developments for combating cybercrimes at the level of the UN</vt:lpstr>
      <vt:lpstr>International legislative responses and cooperation </vt:lpstr>
      <vt:lpstr>International legislative responses and cooperation </vt:lpstr>
      <vt:lpstr>Convention on Cybercrime (2001)</vt:lpstr>
      <vt:lpstr>Geneva Digital Convention Microsoft’s call for a Digital Geneva Convention  (February 2017) </vt:lpstr>
      <vt:lpstr>Six principles on international law on cyber warfare “Digital Geneva Convention,” </vt:lpstr>
      <vt:lpstr>Solution </vt:lpstr>
      <vt:lpstr>State must undertake powerful international cybersecurity engagement</vt:lpstr>
      <vt:lpstr>State must protect the cyber-supply chain</vt:lpstr>
      <vt:lpstr>Slide 28</vt:lpstr>
      <vt:lpstr>FOUR PILLARS OF NATIONAL CYBERSECURITY STRATEGY</vt:lpstr>
      <vt:lpstr>Discussion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Rajashakher Intha</dc:creator>
  <cp:lastModifiedBy>surabhi</cp:lastModifiedBy>
  <cp:revision>18</cp:revision>
  <dcterms:created xsi:type="dcterms:W3CDTF">2019-10-11T18:46:26Z</dcterms:created>
  <dcterms:modified xsi:type="dcterms:W3CDTF">2020-12-02T07:11:54Z</dcterms:modified>
</cp:coreProperties>
</file>