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1"/>
  </p:notesMasterIdLst>
  <p:sldIdLst>
    <p:sldId id="336" r:id="rId2"/>
    <p:sldId id="345" r:id="rId3"/>
    <p:sldId id="314" r:id="rId4"/>
    <p:sldId id="315" r:id="rId5"/>
    <p:sldId id="329" r:id="rId6"/>
    <p:sldId id="316" r:id="rId7"/>
    <p:sldId id="317" r:id="rId8"/>
    <p:sldId id="318" r:id="rId9"/>
    <p:sldId id="319" r:id="rId10"/>
    <p:sldId id="342" r:id="rId11"/>
    <p:sldId id="343" r:id="rId12"/>
    <p:sldId id="320" r:id="rId13"/>
    <p:sldId id="339" r:id="rId14"/>
    <p:sldId id="321" r:id="rId15"/>
    <p:sldId id="340" r:id="rId16"/>
    <p:sldId id="322" r:id="rId17"/>
    <p:sldId id="323" r:id="rId18"/>
    <p:sldId id="325" r:id="rId19"/>
    <p:sldId id="326" r:id="rId20"/>
    <p:sldId id="327" r:id="rId21"/>
    <p:sldId id="324" r:id="rId22"/>
    <p:sldId id="328" r:id="rId23"/>
    <p:sldId id="331" r:id="rId24"/>
    <p:sldId id="335" r:id="rId25"/>
    <p:sldId id="333" r:id="rId26"/>
    <p:sldId id="338" r:id="rId27"/>
    <p:sldId id="341" r:id="rId28"/>
    <p:sldId id="344"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c" initials="a" lastIdx="1" clrIdx="0">
    <p:extLst>
      <p:ext uri="{19B8F6BF-5375-455C-9EA6-DF929625EA0E}">
        <p15:presenceInfo xmlns="" xmlns:p15="http://schemas.microsoft.com/office/powerpoint/2012/main" userId="ab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E43C86-316E-4603-ABD0-0C08EA5C1C8D}" type="datetimeFigureOut">
              <a:rPr lang="en-US" smtClean="0"/>
              <a:pPr/>
              <a:t>9/20/2021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EF583-ADAD-4293-BAEC-923DE502D377}" type="slidenum">
              <a:rPr lang="en-US" smtClean="0"/>
              <a:pPr/>
              <a:t>‹#›</a:t>
            </a:fld>
            <a:endParaRPr lang="en-US"/>
          </a:p>
        </p:txBody>
      </p:sp>
    </p:spTree>
    <p:extLst>
      <p:ext uri="{BB962C8B-B14F-4D97-AF65-F5344CB8AC3E}">
        <p14:creationId xmlns="" xmlns:p14="http://schemas.microsoft.com/office/powerpoint/2010/main" val="35184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824A3E8-8A16-4925-AAA2-112EF13A7876}" type="slidenum">
              <a:rPr lang="en-IN" smtClean="0"/>
              <a:pPr/>
              <a:t>25</a:t>
            </a:fld>
            <a:endParaRPr lang="en-IN"/>
          </a:p>
        </p:txBody>
      </p:sp>
    </p:spTree>
    <p:extLst>
      <p:ext uri="{BB962C8B-B14F-4D97-AF65-F5344CB8AC3E}">
        <p14:creationId xmlns="" xmlns:p14="http://schemas.microsoft.com/office/powerpoint/2010/main" val="200431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F269810-1A6C-49FA-9976-4F9BC59A0D6A}" type="datetimeFigureOut">
              <a:rPr lang="en-US" smtClean="0"/>
              <a:pPr/>
              <a:t>9/20/2021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696A303-292B-432D-BD13-C85CC031E4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269810-1A6C-49FA-9976-4F9BC59A0D6A}"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A303-292B-432D-BD13-C85CC031E4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269810-1A6C-49FA-9976-4F9BC59A0D6A}"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A303-292B-432D-BD13-C85CC031E4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269810-1A6C-49FA-9976-4F9BC59A0D6A}"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A303-292B-432D-BD13-C85CC031E4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269810-1A6C-49FA-9976-4F9BC59A0D6A}"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A303-292B-432D-BD13-C85CC031E4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269810-1A6C-49FA-9976-4F9BC59A0D6A}"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6A303-292B-432D-BD13-C85CC031E4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269810-1A6C-49FA-9976-4F9BC59A0D6A}"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6A303-292B-432D-BD13-C85CC031E4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269810-1A6C-49FA-9976-4F9BC59A0D6A}"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6A303-292B-432D-BD13-C85CC031E4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69810-1A6C-49FA-9976-4F9BC59A0D6A}" type="datetimeFigureOut">
              <a:rPr lang="en-US" smtClean="0"/>
              <a:pPr/>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6A303-292B-432D-BD13-C85CC031E4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269810-1A6C-49FA-9976-4F9BC59A0D6A}"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6A303-292B-432D-BD13-C85CC031E4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269810-1A6C-49FA-9976-4F9BC59A0D6A}"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696A303-292B-432D-BD13-C85CC031E4B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F269810-1A6C-49FA-9976-4F9BC59A0D6A}" type="datetimeFigureOut">
              <a:rPr lang="en-US" smtClean="0"/>
              <a:pPr/>
              <a:t>9/20/2021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96A303-292B-432D-BD13-C85CC031E4B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04088"/>
            <a:ext cx="7467600" cy="1143000"/>
          </a:xfrm>
        </p:spPr>
        <p:txBody>
          <a:bodyPr>
            <a:normAutofit/>
          </a:bodyPr>
          <a:lstStyle/>
          <a:p>
            <a:r>
              <a:rPr lang="en-US" sz="4400" dirty="0" smtClean="0">
                <a:latin typeface="Times New Roman" pitchFamily="18" charset="0"/>
                <a:cs typeface="Times New Roman" pitchFamily="18" charset="0"/>
              </a:rPr>
              <a:t>Social Inclusion – A Perspective</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8229600" cy="438912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r">
              <a:buNone/>
            </a:pPr>
            <a:endParaRPr lang="en-US" sz="2800" b="1" dirty="0" smtClean="0">
              <a:latin typeface="Times New Roman" pitchFamily="18" charset="0"/>
              <a:cs typeface="Times New Roman" pitchFamily="18" charset="0"/>
            </a:endParaRPr>
          </a:p>
          <a:p>
            <a:pPr algn="r">
              <a:buNone/>
            </a:pPr>
            <a:endParaRPr lang="en-US" sz="2800" b="1" dirty="0" smtClean="0">
              <a:latin typeface="Times New Roman" pitchFamily="18" charset="0"/>
              <a:cs typeface="Times New Roman" pitchFamily="18" charset="0"/>
            </a:endParaRPr>
          </a:p>
          <a:p>
            <a:pPr algn="r">
              <a:buNone/>
            </a:pPr>
            <a:r>
              <a:rPr lang="en-US" sz="3200" b="1" dirty="0" err="1" smtClean="0">
                <a:latin typeface="Times New Roman" pitchFamily="18" charset="0"/>
                <a:cs typeface="Times New Roman" pitchFamily="18" charset="0"/>
              </a:rPr>
              <a:t>C.Sheela</a:t>
            </a:r>
            <a:r>
              <a:rPr lang="en-US" sz="3200" b="1" dirty="0" smtClean="0">
                <a:latin typeface="Times New Roman" pitchFamily="18" charset="0"/>
                <a:cs typeface="Times New Roman" pitchFamily="18" charset="0"/>
              </a:rPr>
              <a:t> Reddy</a:t>
            </a:r>
            <a:endParaRPr lang="en-US" sz="3200" b="1" dirty="0">
              <a:latin typeface="Times New Roman" pitchFamily="18" charset="0"/>
              <a:cs typeface="Times New Roman" pitchFamily="18" charset="0"/>
            </a:endParaRPr>
          </a:p>
        </p:txBody>
      </p:sp>
      <p:pic>
        <p:nvPicPr>
          <p:cNvPr id="4" name="Picture 3" descr="Beyond Sport Awards – Sport for Social Inclusion | sportanddev.org"/>
          <p:cNvPicPr/>
          <p:nvPr/>
        </p:nvPicPr>
        <p:blipFill>
          <a:blip r:embed="rId2" cstate="print"/>
          <a:srcRect/>
          <a:stretch>
            <a:fillRect/>
          </a:stretch>
        </p:blipFill>
        <p:spPr bwMode="auto">
          <a:xfrm>
            <a:off x="228600" y="2438400"/>
            <a:ext cx="4083050" cy="2667000"/>
          </a:xfrm>
          <a:prstGeom prst="rect">
            <a:avLst/>
          </a:prstGeom>
          <a:noFill/>
          <a:ln w="9525">
            <a:noFill/>
            <a:miter lim="800000"/>
            <a:headEnd/>
            <a:tailEnd/>
          </a:ln>
        </p:spPr>
      </p:pic>
      <p:pic>
        <p:nvPicPr>
          <p:cNvPr id="5" name="Picture 4" descr="Mapping training needs at European HEIs in the area of social inclusion |  EUF"/>
          <p:cNvPicPr/>
          <p:nvPr/>
        </p:nvPicPr>
        <p:blipFill>
          <a:blip r:embed="rId3" cstate="print"/>
          <a:srcRect/>
          <a:stretch>
            <a:fillRect/>
          </a:stretch>
        </p:blipFill>
        <p:spPr bwMode="auto">
          <a:xfrm>
            <a:off x="4419600" y="2438400"/>
            <a:ext cx="4495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IN" sz="3600" dirty="0" smtClean="0">
                <a:solidFill>
                  <a:schemeClr val="tx1"/>
                </a:solidFill>
                <a:latin typeface="Times New Roman" panose="02020603050405020304" pitchFamily="18" charset="0"/>
                <a:cs typeface="Times New Roman" panose="02020603050405020304" pitchFamily="18" charset="0"/>
              </a:rPr>
              <a:t>Ex: Integrated Classroom….</a:t>
            </a:r>
            <a:endParaRPr lang="en-IN" sz="36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219200"/>
            <a:ext cx="8229600" cy="5105400"/>
          </a:xfrm>
        </p:spPr>
        <p:txBody>
          <a:bodyPr>
            <a:normAutofit/>
          </a:bodyPr>
          <a:lstStyle/>
          <a:p>
            <a:pPr algn="just"/>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integrated classroom is a setting where students with disabilities learn alongside peers without disabilities.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Extra </a:t>
            </a:r>
            <a:r>
              <a:rPr lang="en-US" dirty="0">
                <a:latin typeface="Times New Roman" panose="02020603050405020304" pitchFamily="18" charset="0"/>
                <a:cs typeface="Times New Roman" panose="02020603050405020304" pitchFamily="18" charset="0"/>
              </a:rPr>
              <a:t>supports may be implemented to help them adapt to the regular curriculum, and sometimes separate special education programs are in place within the classroom or through pull-out services.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theory, integration is a positive approach that seeks to help students with disabilities be part of the larger group.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practicality, the differences in the way all people learn can make this system of education less </a:t>
            </a:r>
            <a:r>
              <a:rPr lang="en-US" dirty="0" smtClean="0">
                <a:latin typeface="Times New Roman" panose="02020603050405020304" pitchFamily="18" charset="0"/>
                <a:cs typeface="Times New Roman" panose="02020603050405020304" pitchFamily="18" charset="0"/>
              </a:rPr>
              <a:t>effective.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53527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IN" dirty="0" smtClean="0">
                <a:latin typeface="Times New Roman" panose="02020603050405020304" pitchFamily="18" charset="0"/>
                <a:cs typeface="Times New Roman" panose="02020603050405020304" pitchFamily="18" charset="0"/>
              </a:rPr>
              <a:t>Inclusion…….</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554480"/>
            <a:ext cx="7772400" cy="4389120"/>
          </a:xfrm>
        </p:spPr>
        <p:txBody>
          <a:bodyPr>
            <a:noAutofit/>
          </a:bodyPr>
          <a:lstStyle/>
          <a:p>
            <a:pPr algn="just"/>
            <a:r>
              <a:rPr lang="en-US" sz="2400" dirty="0" smtClean="0">
                <a:latin typeface="Times New Roman" panose="02020603050405020304" pitchFamily="18" charset="0"/>
                <a:cs typeface="Times New Roman" panose="02020603050405020304" pitchFamily="18" charset="0"/>
              </a:rPr>
              <a:t>Inclusion </a:t>
            </a:r>
            <a:r>
              <a:rPr lang="en-US" sz="2400" dirty="0">
                <a:latin typeface="Times New Roman" panose="02020603050405020304" pitchFamily="18" charset="0"/>
                <a:cs typeface="Times New Roman" panose="02020603050405020304" pitchFamily="18" charset="0"/>
              </a:rPr>
              <a:t>is the actual merging of special education and regular education with the belief that all children are different, will learn differently, and should have full access to the same curriculum</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Students with disabilities are not expected to adjust to a fixed education structure. Rather the structure is adjusted so that everyone’s learning styles can be </a:t>
            </a:r>
            <a:r>
              <a:rPr lang="en-US" sz="2400" dirty="0" smtClean="0">
                <a:latin typeface="Times New Roman" panose="02020603050405020304" pitchFamily="18" charset="0"/>
                <a:cs typeface="Times New Roman" panose="02020603050405020304" pitchFamily="18" charset="0"/>
              </a:rPr>
              <a:t>met.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Barriers to learning are removed to allow each student to participate fully in the curriculum and feel equally valued</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end result is that all students with and without disabilities benefit.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93775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315200" cy="914400"/>
          </a:xfrm>
        </p:spPr>
        <p:txBody>
          <a:bodyPr>
            <a:normAutofit/>
          </a:bodyPr>
          <a:lstStyle/>
          <a:p>
            <a:r>
              <a:rPr lang="en-IN" sz="3200" b="1" dirty="0" smtClean="0">
                <a:solidFill>
                  <a:schemeClr val="tx1"/>
                </a:solidFill>
                <a:latin typeface="Times New Roman" panose="02020603050405020304" pitchFamily="18" charset="0"/>
                <a:cs typeface="Times New Roman" panose="02020603050405020304" pitchFamily="18" charset="0"/>
              </a:rPr>
              <a:t>What brings nearer to inclusive society ?</a:t>
            </a:r>
            <a:endParaRPr lang="en-US" sz="3200" b="1" dirty="0">
              <a:solidFill>
                <a:schemeClr val="tx1"/>
              </a:solidFill>
            </a:endParaRPr>
          </a:p>
        </p:txBody>
      </p:sp>
      <p:sp>
        <p:nvSpPr>
          <p:cNvPr id="3" name="Content Placeholder 2"/>
          <p:cNvSpPr>
            <a:spLocks noGrp="1"/>
          </p:cNvSpPr>
          <p:nvPr>
            <p:ph idx="1"/>
          </p:nvPr>
        </p:nvSpPr>
        <p:spPr>
          <a:xfrm>
            <a:off x="533400" y="2057400"/>
            <a:ext cx="8229600" cy="4389120"/>
          </a:xfrm>
        </p:spPr>
        <p:txBody>
          <a:bodyPr/>
          <a:lstStyle/>
          <a:p>
            <a:endParaRPr lang="en-IN" sz="2800" dirty="0" smtClean="0">
              <a:latin typeface="Times New Roman" panose="02020603050405020304" pitchFamily="18" charset="0"/>
              <a:cs typeface="Times New Roman" panose="02020603050405020304" pitchFamily="18" charset="0"/>
            </a:endParaRPr>
          </a:p>
          <a:p>
            <a:endParaRPr lang="en-IN" sz="2800" dirty="0" smtClean="0">
              <a:latin typeface="Times New Roman" panose="02020603050405020304" pitchFamily="18" charset="0"/>
              <a:cs typeface="Times New Roman" panose="02020603050405020304" pitchFamily="18" charset="0"/>
            </a:endParaRPr>
          </a:p>
          <a:p>
            <a:r>
              <a:rPr lang="en-IN" sz="4000" dirty="0" smtClean="0">
                <a:latin typeface="Times New Roman" panose="02020603050405020304" pitchFamily="18" charset="0"/>
                <a:cs typeface="Times New Roman" panose="02020603050405020304" pitchFamily="18" charset="0"/>
              </a:rPr>
              <a:t> Assimilation or Accommodation ?</a:t>
            </a:r>
          </a:p>
          <a:p>
            <a:endParaRPr lang="en-IN" sz="2800" dirty="0" smtClean="0">
              <a:latin typeface="Times New Roman" panose="02020603050405020304" pitchFamily="18" charset="0"/>
              <a:cs typeface="Times New Roman" panose="02020603050405020304" pitchFamily="18" charset="0"/>
            </a:endParaRPr>
          </a:p>
          <a:p>
            <a:pPr>
              <a:buNone/>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smtClean="0"/>
              <a:t> </a:t>
            </a:r>
            <a:r>
              <a:rPr lang="en-US" sz="3600" dirty="0" smtClean="0">
                <a:solidFill>
                  <a:schemeClr val="tx1"/>
                </a:solidFill>
                <a:latin typeface="Times New Roman" pitchFamily="18" charset="0"/>
                <a:cs typeface="Times New Roman" pitchFamily="18" charset="0"/>
              </a:rPr>
              <a:t>Assimilation….</a:t>
            </a:r>
            <a:endParaRPr lang="en-US" sz="3600" dirty="0">
              <a:solidFill>
                <a:schemeClr val="tx1"/>
              </a:solidFill>
              <a:latin typeface="Times New Roman" pitchFamily="18" charset="0"/>
              <a:cs typeface="Times New Roman" pitchFamily="18" charset="0"/>
            </a:endParaRPr>
          </a:p>
        </p:txBody>
      </p:sp>
      <p:sp>
        <p:nvSpPr>
          <p:cNvPr id="4" name="Rectangle 3"/>
          <p:cNvSpPr/>
          <p:nvPr/>
        </p:nvSpPr>
        <p:spPr>
          <a:xfrm>
            <a:off x="381000" y="1676400"/>
            <a:ext cx="8610600" cy="3539430"/>
          </a:xfrm>
          <a:prstGeom prst="rect">
            <a:avLst/>
          </a:prstGeom>
        </p:spPr>
        <p:txBody>
          <a:bodyPr wrap="square">
            <a:spAutoFit/>
          </a:bodyPr>
          <a:lstStyle/>
          <a:p>
            <a:pPr marL="514350" indent="-514350">
              <a:buFont typeface="Wingdings" pitchFamily="2" charset="2"/>
              <a:buChar char="ü"/>
            </a:pPr>
            <a:r>
              <a:rPr lang="en-IN" sz="2800" dirty="0" smtClean="0">
                <a:latin typeface="Times New Roman" panose="02020603050405020304" pitchFamily="18" charset="0"/>
                <a:ea typeface="Calibri" panose="020F0502020204030204" pitchFamily="34" charset="0"/>
                <a:cs typeface="Times New Roman" panose="02020603050405020304" pitchFamily="18" charset="0"/>
              </a:rPr>
              <a:t>Individual is treated as a part of the community/society, when  he/she conforms to dominant culture and norms and downplays own uniqueness .</a:t>
            </a:r>
          </a:p>
          <a:p>
            <a:pPr marL="514350" indent="-514350">
              <a:buFont typeface="Wingdings" pitchFamily="2" charset="2"/>
              <a:buChar char="ü"/>
            </a:pPr>
            <a:endParaRPr lang="en-IN"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Font typeface="Wingdings" pitchFamily="2" charset="2"/>
              <a:buChar char="ü"/>
            </a:pPr>
            <a:r>
              <a:rPr lang="en-IN" sz="2800" dirty="0" smtClean="0">
                <a:latin typeface="Times New Roman" panose="02020603050405020304" pitchFamily="18" charset="0"/>
                <a:ea typeface="Calibri" panose="020F0502020204030204" pitchFamily="34" charset="0"/>
                <a:cs typeface="Times New Roman" panose="02020603050405020304" pitchFamily="18" charset="0"/>
              </a:rPr>
              <a:t>‘ When people are expected to act a certain way’ </a:t>
            </a:r>
          </a:p>
          <a:p>
            <a:pPr marL="514350" indent="-514350">
              <a:buFont typeface="Wingdings" pitchFamily="2" charset="2"/>
              <a:buChar char="ü"/>
            </a:pPr>
            <a:endParaRPr lang="en-IN"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Font typeface="Wingdings" pitchFamily="2" charset="2"/>
              <a:buChar char="ü"/>
            </a:pPr>
            <a:r>
              <a:rPr lang="en-IN" sz="2800" dirty="0" smtClean="0">
                <a:latin typeface="Times New Roman" panose="02020603050405020304" pitchFamily="18" charset="0"/>
                <a:ea typeface="Calibri" panose="020F0502020204030204" pitchFamily="34" charset="0"/>
                <a:cs typeface="Times New Roman" panose="02020603050405020304" pitchFamily="18" charset="0"/>
              </a:rPr>
              <a:t>Is it making members of an ethnic minority or immigrant group </a:t>
            </a:r>
            <a:r>
              <a:rPr lang="en-IN" sz="2800" dirty="0" err="1" smtClean="0">
                <a:latin typeface="Times New Roman" panose="02020603050405020304" pitchFamily="18" charset="0"/>
                <a:ea typeface="Calibri" panose="020F0502020204030204" pitchFamily="34" charset="0"/>
                <a:cs typeface="Times New Roman" panose="02020603050405020304" pitchFamily="18" charset="0"/>
              </a:rPr>
              <a:t>etc</a:t>
            </a:r>
            <a:r>
              <a:rPr lang="en-IN" sz="2800" dirty="0" smtClean="0">
                <a:latin typeface="Times New Roman" panose="02020603050405020304" pitchFamily="18" charset="0"/>
                <a:ea typeface="Calibri" panose="020F0502020204030204" pitchFamily="34" charset="0"/>
                <a:cs typeface="Times New Roman" panose="02020603050405020304" pitchFamily="18" charset="0"/>
              </a:rPr>
              <a:t> part of the majority community?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4000" dirty="0" smtClean="0">
                <a:solidFill>
                  <a:schemeClr val="tx1"/>
                </a:solidFill>
                <a:latin typeface="Times New Roman" pitchFamily="18" charset="0"/>
                <a:cs typeface="Times New Roman" pitchFamily="18" charset="0"/>
              </a:rPr>
              <a:t>Accommodation…….</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389120"/>
          </a:xfrm>
        </p:spPr>
        <p:txBody>
          <a:bodyPr/>
          <a:lstStyle/>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Preventing and removing barriers that impedes the disadvantaged from participating fully in an environment in a way that is responsive to their own unique circumstances. </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2400" b="1" dirty="0" smtClean="0">
                <a:solidFill>
                  <a:srgbClr val="000000"/>
                </a:solidFill>
                <a:latin typeface="Times New Roman" panose="02020603050405020304" pitchFamily="18" charset="0"/>
                <a:cs typeface="Times New Roman" panose="02020603050405020304" pitchFamily="18" charset="0"/>
              </a:rPr>
              <a:t>Accommodation - dignity, individualization and promoting inclusive design </a:t>
            </a:r>
            <a:endParaRPr lang="en-US" sz="2400" b="1" dirty="0"/>
          </a:p>
        </p:txBody>
      </p:sp>
      <p:sp>
        <p:nvSpPr>
          <p:cNvPr id="3" name="Content Placeholder 2"/>
          <p:cNvSpPr>
            <a:spLocks noGrp="1"/>
          </p:cNvSpPr>
          <p:nvPr>
            <p:ph idx="1"/>
          </p:nvPr>
        </p:nvSpPr>
        <p:spPr>
          <a:xfrm>
            <a:off x="457200" y="1600200"/>
            <a:ext cx="8229600" cy="4389120"/>
          </a:xfrm>
        </p:spPr>
        <p:txBody>
          <a:bodyPr>
            <a:normAutofit fontScale="70000" lnSpcReduction="20000"/>
          </a:bodyPr>
          <a:lstStyle/>
          <a:p>
            <a:pPr marL="342900" indent="-342900" algn="just">
              <a:buFont typeface="Wingdings" panose="05000000000000000000" pitchFamily="2" charset="2"/>
              <a:buChar char="Ø"/>
            </a:pPr>
            <a:r>
              <a:rPr lang="en-US" sz="3100" dirty="0" smtClean="0">
                <a:solidFill>
                  <a:srgbClr val="000000"/>
                </a:solidFill>
                <a:latin typeface="Times New Roman" pitchFamily="18" charset="0"/>
                <a:cs typeface="Times New Roman" pitchFamily="18" charset="0"/>
              </a:rPr>
              <a:t>Human dignity encompasses individual self-respect and self-worth. It is concerned with physical and psychological integrity and empowerment. It is harmed when individuals are marginalized, stigmatized, ignored or devalued.</a:t>
            </a:r>
          </a:p>
          <a:p>
            <a:pPr marL="342900" indent="-342900" algn="just" fontAlgn="base">
              <a:buFont typeface="Wingdings" panose="05000000000000000000" pitchFamily="2" charset="2"/>
              <a:buChar char="Ø"/>
            </a:pPr>
            <a:endParaRPr lang="en-US" sz="3100" dirty="0" smtClean="0">
              <a:solidFill>
                <a:srgbClr val="000000"/>
              </a:solidFill>
              <a:latin typeface="Times New Roman" pitchFamily="18" charset="0"/>
              <a:cs typeface="Times New Roman" pitchFamily="18" charset="0"/>
            </a:endParaRPr>
          </a:p>
          <a:p>
            <a:pPr marL="342900" indent="-342900" algn="just" fontAlgn="base">
              <a:buFont typeface="Wingdings" panose="05000000000000000000" pitchFamily="2" charset="2"/>
              <a:buChar char="Ø"/>
            </a:pPr>
            <a:r>
              <a:rPr lang="en-US" sz="3100" dirty="0" smtClean="0">
                <a:solidFill>
                  <a:srgbClr val="000000"/>
                </a:solidFill>
                <a:latin typeface="Times New Roman" pitchFamily="18" charset="0"/>
                <a:cs typeface="Times New Roman" pitchFamily="18" charset="0"/>
              </a:rPr>
              <a:t>Blanket approaches that rely solely on categories, labels and generalizations are not acceptable..</a:t>
            </a:r>
          </a:p>
          <a:p>
            <a:pPr marL="342900" indent="-342900" algn="just" fontAlgn="base">
              <a:buFont typeface="Wingdings" panose="05000000000000000000" pitchFamily="2" charset="2"/>
              <a:buChar char="Ø"/>
            </a:pPr>
            <a:endParaRPr lang="en-US" sz="3100" dirty="0" smtClean="0">
              <a:solidFill>
                <a:srgbClr val="000000"/>
              </a:solidFill>
              <a:latin typeface="Times New Roman" pitchFamily="18" charset="0"/>
              <a:cs typeface="Times New Roman" pitchFamily="18" charset="0"/>
            </a:endParaRPr>
          </a:p>
          <a:p>
            <a:pPr marL="342900" indent="-342900" algn="just" fontAlgn="base">
              <a:buFont typeface="Wingdings" panose="05000000000000000000" pitchFamily="2" charset="2"/>
              <a:buChar char="Ø"/>
            </a:pPr>
            <a:r>
              <a:rPr lang="en-US" sz="3100" dirty="0" smtClean="0">
                <a:solidFill>
                  <a:srgbClr val="000000"/>
                </a:solidFill>
                <a:latin typeface="Times New Roman" pitchFamily="18" charset="0"/>
                <a:cs typeface="Times New Roman" pitchFamily="18" charset="0"/>
              </a:rPr>
              <a:t>To ensure that communities/disadvantaged sections have equal access to resources, policies and services, the ‘providers’ in the society have an obligation to be aware of differences when making design choices to avoid creating barriers. This approach is referred to as “inclusive design” or “universal design.”</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793A1-3E1C-4211-83E8-F0E5A72B0E5C}"/>
              </a:ext>
            </a:extLst>
          </p:cNvPr>
          <p:cNvSpPr txBox="1"/>
          <p:nvPr/>
        </p:nvSpPr>
        <p:spPr>
          <a:xfrm>
            <a:off x="76200" y="268069"/>
            <a:ext cx="9067799" cy="646331"/>
          </a:xfrm>
          <a:prstGeom prst="rect">
            <a:avLst/>
          </a:prstGeom>
          <a:noFill/>
        </p:spPr>
        <p:txBody>
          <a:bodyPr wrap="square" rtlCol="0">
            <a:spAutoFit/>
          </a:bodyPr>
          <a:lstStyle/>
          <a:p>
            <a:pPr algn="ctr"/>
            <a:r>
              <a:rPr lang="en-US" sz="2800" b="1" dirty="0" smtClean="0">
                <a:solidFill>
                  <a:srgbClr val="000000"/>
                </a:solidFill>
                <a:latin typeface="Times New Roman" panose="02020603050405020304" pitchFamily="18" charset="0"/>
                <a:cs typeface="Times New Roman" panose="02020603050405020304" pitchFamily="18" charset="0"/>
              </a:rPr>
              <a:t>What should be  the Larger </a:t>
            </a:r>
            <a:r>
              <a:rPr lang="en-US" sz="2800" b="1" dirty="0">
                <a:solidFill>
                  <a:srgbClr val="000000"/>
                </a:solidFill>
                <a:latin typeface="Times New Roman" panose="02020603050405020304" pitchFamily="18" charset="0"/>
                <a:cs typeface="Times New Roman" panose="02020603050405020304" pitchFamily="18" charset="0"/>
              </a:rPr>
              <a:t>G</a:t>
            </a:r>
            <a:r>
              <a:rPr lang="en-US" sz="2800" b="1" dirty="0" smtClean="0">
                <a:solidFill>
                  <a:srgbClr val="000000"/>
                </a:solidFill>
                <a:latin typeface="Times New Roman" panose="02020603050405020304" pitchFamily="18" charset="0"/>
                <a:cs typeface="Times New Roman" panose="02020603050405020304" pitchFamily="18" charset="0"/>
              </a:rPr>
              <a:t>oal in a society </a:t>
            </a:r>
            <a:r>
              <a:rPr lang="en-US" sz="3600" b="1" dirty="0" smtClean="0">
                <a:solidFill>
                  <a:srgbClr val="00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B4AA3C1C-51DB-4FE4-BA7E-8B67FA6FF2EB}"/>
              </a:ext>
            </a:extLst>
          </p:cNvPr>
          <p:cNvSpPr txBox="1"/>
          <p:nvPr/>
        </p:nvSpPr>
        <p:spPr>
          <a:xfrm>
            <a:off x="0" y="1077516"/>
            <a:ext cx="4572000" cy="6771084"/>
          </a:xfrm>
          <a:prstGeom prst="rect">
            <a:avLst/>
          </a:prstGeom>
          <a:noFill/>
        </p:spPr>
        <p:txBody>
          <a:bodyPr wrap="square" rtlCol="0">
            <a:spAutoFit/>
          </a:bodyPr>
          <a:lstStyle/>
          <a:p>
            <a:endParaRPr lang="en-US" dirty="0" smtClean="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000" dirty="0" smtClean="0">
                <a:latin typeface="Times New Roman" panose="02020603050405020304" pitchFamily="18" charset="0"/>
                <a:cs typeface="Times New Roman" panose="02020603050405020304" pitchFamily="18" charset="0"/>
              </a:rPr>
              <a:t>Absence </a:t>
            </a:r>
            <a:r>
              <a:rPr lang="en-US" sz="2000" dirty="0">
                <a:latin typeface="Times New Roman" panose="02020603050405020304" pitchFamily="18" charset="0"/>
                <a:cs typeface="Times New Roman" panose="02020603050405020304" pitchFamily="18" charset="0"/>
              </a:rPr>
              <a:t>of fractures or divisions within society and the ability to manage such divisions. </a:t>
            </a:r>
            <a:endParaRPr lang="en-US" sz="2000" dirty="0" smtClean="0">
              <a:latin typeface="Times New Roman" panose="02020603050405020304" pitchFamily="18" charset="0"/>
              <a:cs typeface="Times New Roman" panose="02020603050405020304" pitchFamily="18" charset="0"/>
            </a:endParaRPr>
          </a:p>
          <a:p>
            <a:pPr algn="just">
              <a:buFont typeface="Wingdings" pitchFamily="2" charset="2"/>
              <a:buChar char="ü"/>
            </a:pPr>
            <a:endParaRPr lang="en-US" sz="2000" dirty="0" smtClean="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cohesive society creates a sense of belongingness, promotes trust, fights exclusion and marginalization and offers its members the opportunity of upward mobility. </a:t>
            </a:r>
          </a:p>
          <a:p>
            <a:pPr algn="just">
              <a:buFont typeface="Wingdings" pitchFamily="2" charset="2"/>
              <a:buChar char="ü"/>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000" b="0" i="0" dirty="0">
                <a:solidFill>
                  <a:srgbClr val="000000"/>
                </a:solidFill>
                <a:effectLst/>
                <a:latin typeface="Times New Roman" panose="02020603050405020304" pitchFamily="18" charset="0"/>
                <a:cs typeface="Times New Roman" panose="02020603050405020304" pitchFamily="18" charset="0"/>
              </a:rPr>
              <a:t>Such societies are not necessarily demographically homogenous. </a:t>
            </a:r>
            <a:endParaRPr lang="en-US" sz="2000" b="0" i="0" dirty="0" smtClean="0">
              <a:solidFill>
                <a:srgbClr val="000000"/>
              </a:solidFill>
              <a:effectLst/>
              <a:latin typeface="Times New Roman" panose="02020603050405020304" pitchFamily="18" charset="0"/>
              <a:cs typeface="Times New Roman" panose="02020603050405020304" pitchFamily="18" charset="0"/>
            </a:endParaRPr>
          </a:p>
          <a:p>
            <a:pPr algn="just">
              <a:buFont typeface="Wingdings" pitchFamily="2" charset="2"/>
              <a:buChar char="ü"/>
            </a:pPr>
            <a:endParaRPr lang="en-US" sz="2000" dirty="0" smtClean="0">
              <a:solidFill>
                <a:srgbClr val="000000"/>
              </a:solidFill>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000" b="0" i="0" dirty="0" smtClean="0">
                <a:solidFill>
                  <a:srgbClr val="000000"/>
                </a:solidFill>
                <a:effectLst/>
                <a:latin typeface="Times New Roman" panose="02020603050405020304" pitchFamily="18" charset="0"/>
                <a:cs typeface="Times New Roman" panose="02020603050405020304" pitchFamily="18" charset="0"/>
              </a:rPr>
              <a:t>Rather</a:t>
            </a:r>
            <a:r>
              <a:rPr lang="en-US" sz="2000" b="0" i="0" dirty="0">
                <a:solidFill>
                  <a:srgbClr val="000000"/>
                </a:solidFill>
                <a:effectLst/>
                <a:latin typeface="Times New Roman" panose="02020603050405020304" pitchFamily="18" charset="0"/>
                <a:cs typeface="Times New Roman" panose="02020603050405020304" pitchFamily="18" charset="0"/>
              </a:rPr>
              <a:t>, by respecting diversity, they harness the potential residing in their societal diversity (in terms of ideas, opinions, skills, etc</a:t>
            </a:r>
            <a:r>
              <a:rPr lang="en-US" sz="2000" b="0" i="0" dirty="0" smtClean="0">
                <a:solidFill>
                  <a:srgbClr val="000000"/>
                </a:solidFill>
                <a:effectLst/>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r>
              <a:rPr lang="en-US" sz="2800" b="0" i="0" dirty="0">
                <a:solidFill>
                  <a:srgbClr val="000000"/>
                </a:solidFill>
                <a:effectLst/>
                <a:latin typeface="Times New Roman" panose="02020603050405020304" pitchFamily="18" charset="0"/>
                <a:cs typeface="Times New Roman" panose="02020603050405020304" pitchFamily="18" charset="0"/>
              </a:rPr>
              <a:t> </a:t>
            </a:r>
          </a:p>
          <a:p>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5" name="Picture 2" descr="What is Social Inclusion Project?">
            <a:extLst>
              <a:ext uri="{FF2B5EF4-FFF2-40B4-BE49-F238E27FC236}">
                <a16:creationId xmlns:a16="http://schemas.microsoft.com/office/drawing/2014/main" xmlns="" id="{82C45F3E-773C-465B-BE97-B7178AD5866B}"/>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2705" t="14170" r="23143" b="28222"/>
          <a:stretch/>
        </p:blipFill>
        <p:spPr bwMode="auto">
          <a:xfrm>
            <a:off x="4599213" y="914400"/>
            <a:ext cx="4572000" cy="5257800"/>
          </a:xfrm>
          <a:prstGeom prst="triangle">
            <a:avLst>
              <a:gd name="adj" fmla="val 51256"/>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7448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D54A98-C8AE-4D43-AE12-24BD6B0FE7E1}"/>
              </a:ext>
            </a:extLst>
          </p:cNvPr>
          <p:cNvSpPr txBox="1"/>
          <p:nvPr/>
        </p:nvSpPr>
        <p:spPr>
          <a:xfrm>
            <a:off x="838200" y="76200"/>
            <a:ext cx="7467600" cy="1446550"/>
          </a:xfrm>
          <a:prstGeom prst="rect">
            <a:avLst/>
          </a:prstGeom>
          <a:noFill/>
        </p:spPr>
        <p:txBody>
          <a:bodyPr wrap="square" rtlCol="0">
            <a:spAutoFit/>
          </a:bodyPr>
          <a:lstStyle/>
          <a:p>
            <a:endParaRPr lang="en-US" sz="2400"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How </a:t>
            </a:r>
            <a:r>
              <a:rPr lang="en-US" sz="2800" b="1" dirty="0">
                <a:latin typeface="Times New Roman" panose="02020603050405020304" pitchFamily="18" charset="0"/>
                <a:cs typeface="Times New Roman" panose="02020603050405020304" pitchFamily="18" charset="0"/>
              </a:rPr>
              <a:t>to make </a:t>
            </a:r>
            <a:r>
              <a:rPr lang="en-US" sz="2800" b="1" dirty="0" smtClean="0">
                <a:latin typeface="Times New Roman" panose="02020603050405020304" pitchFamily="18" charset="0"/>
                <a:cs typeface="Times New Roman" panose="02020603050405020304" pitchFamily="18" charset="0"/>
              </a:rPr>
              <a:t>social </a:t>
            </a:r>
            <a:r>
              <a:rPr lang="en-US" sz="2800" b="1" dirty="0">
                <a:latin typeface="Times New Roman" panose="02020603050405020304" pitchFamily="18" charset="0"/>
                <a:cs typeface="Times New Roman" panose="02020603050405020304" pitchFamily="18" charset="0"/>
              </a:rPr>
              <a:t>inclusion </a:t>
            </a:r>
            <a:r>
              <a:rPr lang="en-US" sz="2800" b="1" dirty="0" smtClean="0">
                <a:latin typeface="Times New Roman" panose="02020603050405020304" pitchFamily="18" charset="0"/>
                <a:cs typeface="Times New Roman" panose="02020603050405020304" pitchFamily="18" charset="0"/>
              </a:rPr>
              <a:t>operational ?</a:t>
            </a:r>
            <a:endParaRPr lang="en-US" sz="2800" b="1" dirty="0">
              <a:latin typeface="Times New Roman" panose="02020603050405020304" pitchFamily="18" charset="0"/>
              <a:cs typeface="Times New Roman" panose="02020603050405020304" pitchFamily="18" charset="0"/>
            </a:endParaRPr>
          </a:p>
          <a:p>
            <a:endParaRPr lang="en-IN" sz="3600" dirty="0"/>
          </a:p>
        </p:txBody>
      </p:sp>
      <p:sp>
        <p:nvSpPr>
          <p:cNvPr id="4" name="Rectangle 3"/>
          <p:cNvSpPr/>
          <p:nvPr/>
        </p:nvSpPr>
        <p:spPr>
          <a:xfrm>
            <a:off x="228600" y="1753612"/>
            <a:ext cx="8686800" cy="3046988"/>
          </a:xfrm>
          <a:prstGeom prst="rect">
            <a:avLst/>
          </a:prstGeom>
        </p:spPr>
        <p:txBody>
          <a:bodyPr wrap="square">
            <a:spAutoFit/>
          </a:bodyPr>
          <a:lstStyle/>
          <a:p>
            <a:pPr marL="457200" indent="-45720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This requires a paradigm shift so as to recognize the dignity, value and importance of each person, not only as an ethical norm and moral imperative, but also as a legal principle, a societal goal, and ultimately, practice. </a:t>
            </a:r>
          </a:p>
          <a:p>
            <a:pPr marL="457200" indent="-457200" algn="just">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“No human being should be condemned to endure a brief or miserable life as a result of his or her class, country, religious affiliation, ethnic background or gender”</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48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9600"/>
          </a:xfrm>
        </p:spPr>
        <p:txBody>
          <a:bodyPr>
            <a:noAutofit/>
          </a:bodyPr>
          <a:lstStyle/>
          <a:p>
            <a:pPr algn="ctr"/>
            <a:r>
              <a:rPr lang="en-US" sz="3200" b="1" dirty="0" smtClean="0">
                <a:solidFill>
                  <a:schemeClr val="tx1"/>
                </a:solidFill>
                <a:latin typeface="Times New Roman" pitchFamily="18" charset="0"/>
                <a:cs typeface="Times New Roman" pitchFamily="18" charset="0"/>
              </a:rPr>
              <a:t>How can all-inclusive participation be ensured?</a:t>
            </a:r>
            <a:endParaRPr lang="en-US"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447800"/>
            <a:ext cx="8458200" cy="5181600"/>
          </a:xfrm>
        </p:spPr>
        <p:txBody>
          <a:bodyPr>
            <a:normAutofit/>
          </a:bodyPr>
          <a:lstStyle/>
          <a:p>
            <a:pPr marL="457200" indent="-457200"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There must be universal access to public infrastructure and facilities. </a:t>
            </a:r>
          </a:p>
          <a:p>
            <a:pPr marL="457200" indent="-457200"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Access alone does not necessarily ensure use of public facilities. </a:t>
            </a:r>
          </a:p>
          <a:p>
            <a:pPr marL="457200" indent="-457200"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Unequal relations within communities and households may inhibit the use of facilities by vulnerable groups.</a:t>
            </a:r>
          </a:p>
          <a:p>
            <a:pPr marL="457200" indent="-457200"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 Addressing the unequal power relations is therefore a necessary step to increase participation.</a:t>
            </a:r>
          </a:p>
          <a:p>
            <a:pPr marL="457200" indent="-457200"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Equal access to public information -mass media can be used as an effective tool to educate and enlighten members of society.</a:t>
            </a:r>
            <a:endParaRPr lang="en-IN" sz="2800" dirty="0" smtClean="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200" b="1" dirty="0" smtClean="0">
                <a:solidFill>
                  <a:schemeClr val="tx1"/>
                </a:solidFill>
                <a:latin typeface="Times New Roman" pitchFamily="18" charset="0"/>
                <a:cs typeface="Times New Roman" pitchFamily="18" charset="0"/>
              </a:rPr>
              <a:t>Critical Dimensions of Inclusio</a:t>
            </a:r>
            <a:r>
              <a:rPr lang="en-US" sz="3600" b="1" dirty="0" smtClean="0">
                <a:solidFill>
                  <a:schemeClr val="tx1"/>
                </a:solidFill>
                <a:latin typeface="Times New Roman" pitchFamily="18" charset="0"/>
                <a:cs typeface="Times New Roman" pitchFamily="18" charset="0"/>
              </a:rPr>
              <a:t>n…..</a:t>
            </a:r>
            <a:endParaRPr lang="en-US" sz="36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389120"/>
          </a:xfrm>
        </p:spPr>
        <p:txBody>
          <a:bodyPr/>
          <a:lstStyle/>
          <a:p>
            <a:pPr algn="just">
              <a:buFont typeface="Wingdings" pitchFamily="2" charset="2"/>
              <a:buChar char="ü"/>
            </a:pPr>
            <a:r>
              <a:rPr lang="en-US" sz="2800" b="1" dirty="0" smtClean="0">
                <a:latin typeface="Times New Roman" pitchFamily="18" charset="0"/>
                <a:cs typeface="Times New Roman" pitchFamily="18" charset="0"/>
              </a:rPr>
              <a:t>Equity</a:t>
            </a:r>
            <a:r>
              <a:rPr lang="en-US" sz="2800" dirty="0" smtClean="0">
                <a:latin typeface="Times New Roman" pitchFamily="18" charset="0"/>
                <a:cs typeface="Times New Roman" pitchFamily="18" charset="0"/>
              </a:rPr>
              <a:t> -  How the resources are allocated and utilized will significantly affect the orientation of a society?</a:t>
            </a:r>
          </a:p>
          <a:p>
            <a:pPr lvl="1" algn="just">
              <a:buFont typeface="Wingdings" pitchFamily="2" charset="2"/>
              <a:buChar char="ü"/>
            </a:pPr>
            <a:r>
              <a:rPr lang="en-US" dirty="0" smtClean="0">
                <a:latin typeface="Times New Roman" pitchFamily="18" charset="0"/>
                <a:cs typeface="Times New Roman" pitchFamily="18" charset="0"/>
              </a:rPr>
              <a:t> It could either lead towards a more integrated, inclusive society, or an exclusive, polarized, and disintegrated one.</a:t>
            </a:r>
          </a:p>
          <a:p>
            <a:pPr algn="just">
              <a:buFont typeface="Wingdings" pitchFamily="2" charset="2"/>
              <a:buChar char="ü"/>
            </a:pPr>
            <a:endParaRPr lang="en-US" dirty="0" smtClean="0">
              <a:latin typeface="Times New Roman" pitchFamily="18" charset="0"/>
              <a:cs typeface="Times New Roman" pitchFamily="18" charset="0"/>
            </a:endParaRPr>
          </a:p>
          <a:p>
            <a:pPr algn="just">
              <a:buFont typeface="Wingdings" pitchFamily="2" charset="2"/>
              <a:buChar char="ü"/>
            </a:pPr>
            <a:r>
              <a:rPr lang="en-US" b="1" dirty="0" smtClean="0">
                <a:latin typeface="Times New Roman" pitchFamily="18" charset="0"/>
                <a:cs typeface="Times New Roman" pitchFamily="18" charset="0"/>
              </a:rPr>
              <a:t>Diversity</a:t>
            </a:r>
            <a:r>
              <a:rPr lang="en-US" dirty="0" smtClean="0">
                <a:latin typeface="Times New Roman" pitchFamily="18" charset="0"/>
                <a:cs typeface="Times New Roman" pitchFamily="18" charset="0"/>
              </a:rPr>
              <a:t> - </a:t>
            </a:r>
            <a:r>
              <a:rPr lang="en-US" sz="2800" dirty="0" smtClean="0">
                <a:latin typeface="Times New Roman" pitchFamily="18" charset="0"/>
                <a:cs typeface="Times New Roman" pitchFamily="18" charset="0"/>
              </a:rPr>
              <a:t>By celebrating diversity, there is a recognition and affirmation of the differences between and among members of society.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 </a:t>
            </a:r>
            <a:r>
              <a:rPr lang="en-US" sz="3600" dirty="0" smtClean="0">
                <a:solidFill>
                  <a:schemeClr val="tx1"/>
                </a:solidFill>
                <a:latin typeface="Times New Roman" pitchFamily="18" charset="0"/>
                <a:cs typeface="Times New Roman" pitchFamily="18" charset="0"/>
              </a:rPr>
              <a:t>Pledge Human Dignity for all….</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447800"/>
            <a:ext cx="8001000" cy="4389120"/>
          </a:xfrm>
        </p:spPr>
        <p:txBody>
          <a:bodyPr>
            <a:normAutofit lnSpcReduction="10000"/>
          </a:bodyPr>
          <a:lstStyle/>
          <a:p>
            <a:endParaRPr lang="en-US"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November 26</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 Constitution Day </a:t>
            </a:r>
            <a:r>
              <a:rPr lang="en-US" sz="2800" i="1"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Samvidhan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Diwas</a:t>
            </a:r>
            <a:r>
              <a:rPr lang="en-US" sz="2800" i="1" dirty="0" smtClean="0">
                <a:latin typeface="Times New Roman" pitchFamily="18" charset="0"/>
                <a:cs typeface="Times New Roman" pitchFamily="18" charset="0"/>
              </a:rPr>
              <a:t>)</a:t>
            </a:r>
          </a:p>
          <a:p>
            <a:endParaRPr lang="en-US" sz="2800"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December 3</a:t>
            </a:r>
            <a:r>
              <a:rPr lang="en-US" sz="2800" baseline="30000" dirty="0" smtClean="0">
                <a:latin typeface="Times New Roman" pitchFamily="18" charset="0"/>
                <a:cs typeface="Times New Roman" pitchFamily="18" charset="0"/>
              </a:rPr>
              <a:t>rd</a:t>
            </a:r>
            <a:r>
              <a:rPr lang="en-US" sz="2800" dirty="0" smtClean="0">
                <a:latin typeface="Times New Roman" pitchFamily="18" charset="0"/>
                <a:cs typeface="Times New Roman" pitchFamily="18" charset="0"/>
              </a:rPr>
              <a:t> – World Disability Day</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December 6</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 </a:t>
            </a:r>
            <a:r>
              <a:rPr lang="en-US" sz="2800" i="1" dirty="0" err="1" smtClean="0">
                <a:latin typeface="Times New Roman" pitchFamily="18" charset="0"/>
                <a:cs typeface="Times New Roman" pitchFamily="18" charset="0"/>
              </a:rPr>
              <a:t>Mahaparinirvan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Diwas</a:t>
            </a:r>
            <a:endParaRPr lang="en-US" sz="2800" i="1"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December 10</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 Human Rights Day</a:t>
            </a:r>
          </a:p>
          <a:p>
            <a:pPr>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dirty="0" err="1" smtClean="0">
                <a:solidFill>
                  <a:schemeClr val="tx1"/>
                </a:solidFill>
                <a:latin typeface="Times New Roman" pitchFamily="18" charset="0"/>
                <a:cs typeface="Times New Roman" pitchFamily="18" charset="0"/>
              </a:rPr>
              <a:t>Contd</a:t>
            </a:r>
            <a:r>
              <a:rPr lang="en-US" sz="3600" dirty="0" smtClean="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389120"/>
          </a:xfrm>
        </p:spPr>
        <p:txBody>
          <a:bodyPr/>
          <a:lstStyle/>
          <a:p>
            <a:pPr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Strong civil society is fundamental for active participation and making public policies and institutions accountable </a:t>
            </a:r>
          </a:p>
          <a:p>
            <a:pPr algn="just">
              <a:buFont typeface="Wingdings" pitchFamily="2" charset="2"/>
              <a:buChar char="ü"/>
            </a:pPr>
            <a:endParaRPr lang="en-US" sz="2800" dirty="0" smtClean="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Effective leadership</a:t>
            </a:r>
          </a:p>
          <a:p>
            <a:pPr algn="just">
              <a:buNone/>
            </a:pPr>
            <a:endParaRPr lang="en-US" sz="2800" dirty="0" smtClean="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Create positive narratives of an inclusive society of the future, and enable each member of society to share, understand and contribute to those narratives.</a:t>
            </a:r>
          </a:p>
          <a:p>
            <a:pPr algn="just"/>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AP BrandVoice: Fostering An Inclusive Culture Is A Business Imperative,  Not A Trend">
            <a:extLst>
              <a:ext uri="{FF2B5EF4-FFF2-40B4-BE49-F238E27FC236}">
                <a16:creationId xmlns:a16="http://schemas.microsoft.com/office/drawing/2014/main" xmlns="" id="{6B9B6D7B-58FE-4070-B4C4-C47D7583FA8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600200"/>
            <a:ext cx="8153400" cy="461443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5E4F8318-3AD9-46B7-932C-F9ADA3A67582}"/>
              </a:ext>
            </a:extLst>
          </p:cNvPr>
          <p:cNvSpPr txBox="1"/>
          <p:nvPr/>
        </p:nvSpPr>
        <p:spPr>
          <a:xfrm>
            <a:off x="457200" y="619780"/>
            <a:ext cx="8307092" cy="523220"/>
          </a:xfrm>
          <a:prstGeom prst="rect">
            <a:avLst/>
          </a:prstGeom>
          <a:noFill/>
        </p:spPr>
        <p:txBody>
          <a:bodyPr wrap="square">
            <a:spAutoFit/>
          </a:bodyPr>
          <a:lstStyle/>
          <a:p>
            <a:pPr marL="342900" indent="-342900" algn="ctr"/>
            <a:r>
              <a:rPr lang="en-US" sz="2800" b="0" i="0" dirty="0" smtClean="0">
                <a:solidFill>
                  <a:srgbClr val="212529"/>
                </a:solidFill>
                <a:effectLst/>
                <a:latin typeface="Times New Roman" panose="02020603050405020304" pitchFamily="18" charset="0"/>
                <a:cs typeface="Times New Roman" panose="02020603050405020304" pitchFamily="18" charset="0"/>
              </a:rPr>
              <a:t> </a:t>
            </a:r>
            <a:r>
              <a:rPr lang="en-US" sz="2800" b="1" i="0" dirty="0" smtClean="0">
                <a:effectLst/>
                <a:latin typeface="Times New Roman" panose="02020603050405020304" pitchFamily="18" charset="0"/>
                <a:cs typeface="Times New Roman" panose="02020603050405020304" pitchFamily="18" charset="0"/>
              </a:rPr>
              <a:t>Interlinking </a:t>
            </a:r>
            <a:r>
              <a:rPr lang="en-US" sz="2800" b="1" i="0" dirty="0">
                <a:effectLst/>
                <a:latin typeface="Times New Roman" panose="02020603050405020304" pitchFamily="18" charset="0"/>
                <a:cs typeface="Times New Roman" panose="02020603050405020304" pitchFamily="18" charset="0"/>
              </a:rPr>
              <a:t>and connecting </a:t>
            </a:r>
            <a:r>
              <a:rPr lang="en-US" sz="2800" b="1" i="0" dirty="0" smtClean="0">
                <a:effectLst/>
                <a:latin typeface="Times New Roman" panose="02020603050405020304" pitchFamily="18" charset="0"/>
                <a:cs typeface="Times New Roman" panose="02020603050405020304" pitchFamily="18" charset="0"/>
              </a:rPr>
              <a:t> </a:t>
            </a:r>
            <a:r>
              <a:rPr lang="en-US" sz="2800" b="1" i="0" dirty="0">
                <a:effectLst/>
                <a:latin typeface="Times New Roman" panose="02020603050405020304" pitchFamily="18" charset="0"/>
                <a:cs typeface="Times New Roman" panose="02020603050405020304" pitchFamily="18" charset="0"/>
              </a:rPr>
              <a:t>three </a:t>
            </a:r>
            <a:r>
              <a:rPr lang="en-US" sz="2800" b="1" i="0" dirty="0" smtClean="0">
                <a:effectLst/>
                <a:latin typeface="Times New Roman" panose="02020603050405020304" pitchFamily="18" charset="0"/>
                <a:cs typeface="Times New Roman" panose="02020603050405020304" pitchFamily="18" charset="0"/>
              </a:rPr>
              <a:t>aspects</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42350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2800" b="1" dirty="0" err="1" smtClean="0">
                <a:solidFill>
                  <a:schemeClr val="tx1"/>
                </a:solidFill>
                <a:latin typeface="Times New Roman" panose="02020603050405020304" pitchFamily="18" charset="0"/>
                <a:cs typeface="Times New Roman" panose="02020603050405020304" pitchFamily="18" charset="0"/>
              </a:rPr>
              <a:t>Goran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Therborn</a:t>
            </a:r>
            <a:r>
              <a:rPr lang="en-US" sz="2800" b="1" dirty="0" smtClean="0">
                <a:solidFill>
                  <a:schemeClr val="tx1"/>
                </a:solidFill>
                <a:latin typeface="Times New Roman" panose="02020603050405020304" pitchFamily="18" charset="0"/>
                <a:cs typeface="Times New Roman" panose="02020603050405020304" pitchFamily="18" charset="0"/>
              </a:rPr>
              <a:t> (2007) - five categories of inclusion</a:t>
            </a:r>
            <a:endParaRPr lang="en-US" sz="2800" b="1" dirty="0">
              <a:solidFill>
                <a:schemeClr val="tx1"/>
              </a:solidFill>
            </a:endParaRPr>
          </a:p>
        </p:txBody>
      </p:sp>
      <p:sp>
        <p:nvSpPr>
          <p:cNvPr id="3" name="Content Placeholder 2"/>
          <p:cNvSpPr>
            <a:spLocks noGrp="1"/>
          </p:cNvSpPr>
          <p:nvPr>
            <p:ph idx="1"/>
          </p:nvPr>
        </p:nvSpPr>
        <p:spPr>
          <a:xfrm>
            <a:off x="457200" y="1447800"/>
            <a:ext cx="8229600" cy="3962400"/>
          </a:xfrm>
        </p:spPr>
        <p:txBody>
          <a:bodyPr/>
          <a:lstStyle/>
          <a:p>
            <a:pPr>
              <a:buFont typeface="Wingdings" pitchFamily="2" charset="2"/>
              <a:buChar char="ü"/>
            </a:pPr>
            <a:endParaRPr lang="en-IN" sz="2800" dirty="0" smtClean="0">
              <a:latin typeface="Times New Roman" panose="02020603050405020304" pitchFamily="18" charset="0"/>
              <a:cs typeface="Times New Roman" panose="02020603050405020304" pitchFamily="18" charset="0"/>
            </a:endParaRPr>
          </a:p>
          <a:p>
            <a:pPr>
              <a:buFont typeface="Wingdings" pitchFamily="2" charset="2"/>
              <a:buChar char="ü"/>
            </a:pPr>
            <a:r>
              <a:rPr lang="en-IN" sz="3600" dirty="0" smtClean="0">
                <a:latin typeface="Times New Roman" panose="02020603050405020304" pitchFamily="18" charset="0"/>
                <a:cs typeface="Times New Roman" panose="02020603050405020304" pitchFamily="18" charset="0"/>
              </a:rPr>
              <a:t>Visibility</a:t>
            </a:r>
          </a:p>
          <a:p>
            <a:pPr>
              <a:buFont typeface="Wingdings" pitchFamily="2" charset="2"/>
              <a:buChar char="ü"/>
            </a:pPr>
            <a:r>
              <a:rPr lang="en-IN" sz="3600" dirty="0" smtClean="0">
                <a:latin typeface="Times New Roman" panose="02020603050405020304" pitchFamily="18" charset="0"/>
                <a:cs typeface="Times New Roman" panose="02020603050405020304" pitchFamily="18" charset="0"/>
              </a:rPr>
              <a:t>Consideration</a:t>
            </a:r>
          </a:p>
          <a:p>
            <a:pPr>
              <a:buFont typeface="Wingdings" pitchFamily="2" charset="2"/>
              <a:buChar char="ü"/>
            </a:pPr>
            <a:r>
              <a:rPr lang="en-IN" sz="3600" dirty="0" smtClean="0">
                <a:latin typeface="Times New Roman" panose="02020603050405020304" pitchFamily="18" charset="0"/>
                <a:cs typeface="Times New Roman" panose="02020603050405020304" pitchFamily="18" charset="0"/>
              </a:rPr>
              <a:t>Access to Social Interactions</a:t>
            </a:r>
          </a:p>
          <a:p>
            <a:pPr>
              <a:buFont typeface="Wingdings" pitchFamily="2" charset="2"/>
              <a:buChar char="ü"/>
            </a:pPr>
            <a:r>
              <a:rPr lang="en-IN" sz="3600" dirty="0" smtClean="0">
                <a:latin typeface="Times New Roman" panose="02020603050405020304" pitchFamily="18" charset="0"/>
                <a:cs typeface="Times New Roman" panose="02020603050405020304" pitchFamily="18" charset="0"/>
              </a:rPr>
              <a:t>Rights</a:t>
            </a:r>
          </a:p>
          <a:p>
            <a:pPr>
              <a:buFont typeface="Wingdings" pitchFamily="2" charset="2"/>
              <a:buChar char="ü"/>
            </a:pPr>
            <a:r>
              <a:rPr lang="en-IN" sz="3600" dirty="0" smtClean="0">
                <a:latin typeface="Times New Roman" panose="02020603050405020304" pitchFamily="18" charset="0"/>
                <a:cs typeface="Times New Roman" panose="02020603050405020304" pitchFamily="18" charset="0"/>
              </a:rPr>
              <a:t>Resources to fully participate in a society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18A4EFC-FF26-4C73-B3C1-FAF090781527}"/>
              </a:ext>
            </a:extLst>
          </p:cNvPr>
          <p:cNvSpPr txBox="1"/>
          <p:nvPr/>
        </p:nvSpPr>
        <p:spPr>
          <a:xfrm>
            <a:off x="304801" y="609600"/>
            <a:ext cx="8382000" cy="107721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DR. B.R. AMBEDKARS VIEWS ON SOCIAL INCLUSION </a:t>
            </a:r>
            <a:endParaRPr lang="en-IN" sz="3200" dirty="0">
              <a:latin typeface="Times New Roman" panose="02020603050405020304" pitchFamily="18" charset="0"/>
              <a:cs typeface="Times New Roman" panose="02020603050405020304" pitchFamily="18" charset="0"/>
            </a:endParaRPr>
          </a:p>
        </p:txBody>
      </p:sp>
      <p:pic>
        <p:nvPicPr>
          <p:cNvPr id="2050" name="Picture 2" descr="Looking back, 2019: The year Ambedkar became a universal rallying point for  dissent">
            <a:extLst>
              <a:ext uri="{FF2B5EF4-FFF2-40B4-BE49-F238E27FC236}">
                <a16:creationId xmlns:a16="http://schemas.microsoft.com/office/drawing/2014/main" xmlns="" id="{56DF5CE2-5C98-491A-83A8-0F300029402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2362200"/>
            <a:ext cx="5257800" cy="3488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5534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sz="4000" b="1" dirty="0" err="1" smtClean="0">
                <a:latin typeface="Times New Roman" panose="02020603050405020304" pitchFamily="18" charset="0"/>
                <a:cs typeface="Times New Roman" panose="02020603050405020304" pitchFamily="18" charset="0"/>
              </a:rPr>
              <a:t>Ambedkar’s</a:t>
            </a:r>
            <a:r>
              <a:rPr lang="en-US" sz="4000" b="1" dirty="0" smtClean="0">
                <a:latin typeface="Times New Roman" panose="02020603050405020304" pitchFamily="18" charset="0"/>
                <a:cs typeface="Times New Roman" panose="02020603050405020304" pitchFamily="18" charset="0"/>
              </a:rPr>
              <a:t> view on social inclusion</a:t>
            </a:r>
            <a:endParaRPr lang="en-US" sz="4000" dirty="0"/>
          </a:p>
        </p:txBody>
      </p:sp>
      <p:sp>
        <p:nvSpPr>
          <p:cNvPr id="3" name="Content Placeholder 2"/>
          <p:cNvSpPr>
            <a:spLocks noGrp="1"/>
          </p:cNvSpPr>
          <p:nvPr>
            <p:ph idx="1"/>
          </p:nvPr>
        </p:nvSpPr>
        <p:spPr>
          <a:xfrm>
            <a:off x="457200" y="1600200"/>
            <a:ext cx="8305800" cy="4724400"/>
          </a:xfrm>
        </p:spPr>
        <p:txBody>
          <a:bodyPr>
            <a:normAutofit lnSpcReduction="10000"/>
          </a:bodyPr>
          <a:lstStyle/>
          <a:p>
            <a:pPr marL="342900" indent="-342900" algn="just">
              <a:buFont typeface="Wingdings" panose="05000000000000000000" pitchFamily="2" charset="2"/>
              <a:buChar char="Ø"/>
            </a:pPr>
            <a:r>
              <a:rPr lang="en-US" sz="2400" dirty="0" smtClean="0">
                <a:solidFill>
                  <a:srgbClr val="3E3E3E"/>
                </a:solidFill>
                <a:latin typeface="Times New Roman" panose="02020603050405020304" pitchFamily="18" charset="0"/>
                <a:cs typeface="Times New Roman" panose="02020603050405020304" pitchFamily="18" charset="0"/>
              </a:rPr>
              <a:t>Envisioned a society that would be educated, capable and progressive.</a:t>
            </a:r>
          </a:p>
          <a:p>
            <a:pPr marL="342900" indent="-342900" algn="just">
              <a:buNone/>
            </a:pPr>
            <a:endParaRPr lang="en-US" sz="2400" dirty="0" smtClean="0">
              <a:solidFill>
                <a:srgbClr val="3E3E3E"/>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smtClean="0">
                <a:solidFill>
                  <a:srgbClr val="3E3E3E"/>
                </a:solidFill>
                <a:latin typeface="Times New Roman" panose="02020603050405020304" pitchFamily="18" charset="0"/>
                <a:cs typeface="Times New Roman" panose="02020603050405020304" pitchFamily="18" charset="0"/>
              </a:rPr>
              <a:t>As India’s first law minister and as a social reformer post-Independence, he propagated concepts like….</a:t>
            </a:r>
          </a:p>
          <a:p>
            <a:pPr marL="342900" indent="-342900" algn="just">
              <a:buFont typeface="Wingdings" panose="05000000000000000000" pitchFamily="2" charset="2"/>
              <a:buChar char="Ø"/>
            </a:pPr>
            <a:endParaRPr lang="en-US" sz="2400" dirty="0" smtClean="0">
              <a:solidFill>
                <a:srgbClr val="3E3E3E"/>
              </a:solidFill>
              <a:latin typeface="Times New Roman" panose="02020603050405020304" pitchFamily="18" charset="0"/>
              <a:cs typeface="Times New Roman" panose="02020603050405020304" pitchFamily="18" charset="0"/>
            </a:endParaRPr>
          </a:p>
          <a:p>
            <a:pPr lvl="1" algn="just">
              <a:buFont typeface="Wingdings" pitchFamily="2" charset="2"/>
              <a:buChar char="ü"/>
            </a:pPr>
            <a:r>
              <a:rPr lang="en-US" sz="2200" dirty="0" smtClean="0">
                <a:solidFill>
                  <a:srgbClr val="3E3E3E"/>
                </a:solidFill>
                <a:latin typeface="Times New Roman" panose="02020603050405020304" pitchFamily="18" charset="0"/>
                <a:cs typeface="Times New Roman" panose="02020603050405020304" pitchFamily="18" charset="0"/>
              </a:rPr>
              <a:t>   equal pay for equal work, </a:t>
            </a:r>
          </a:p>
          <a:p>
            <a:pPr lvl="1" algn="just">
              <a:buFont typeface="Wingdings" pitchFamily="2" charset="2"/>
              <a:buChar char="ü"/>
            </a:pPr>
            <a:r>
              <a:rPr lang="en-US" sz="2200" dirty="0" smtClean="0">
                <a:solidFill>
                  <a:srgbClr val="3E3E3E"/>
                </a:solidFill>
                <a:latin typeface="Times New Roman" panose="02020603050405020304" pitchFamily="18" charset="0"/>
                <a:cs typeface="Times New Roman" panose="02020603050405020304" pitchFamily="18" charset="0"/>
              </a:rPr>
              <a:t>    maternity benefits and above all, </a:t>
            </a:r>
          </a:p>
          <a:p>
            <a:pPr lvl="1" algn="just">
              <a:buFont typeface="Wingdings" pitchFamily="2" charset="2"/>
              <a:buChar char="ü"/>
            </a:pPr>
            <a:r>
              <a:rPr lang="en-US" sz="2200" dirty="0" smtClean="0">
                <a:solidFill>
                  <a:srgbClr val="3E3E3E"/>
                </a:solidFill>
                <a:latin typeface="Times New Roman" panose="02020603050405020304" pitchFamily="18" charset="0"/>
                <a:cs typeface="Times New Roman" panose="02020603050405020304" pitchFamily="18" charset="0"/>
              </a:rPr>
              <a:t>   voting rights to all Indians, including women. </a:t>
            </a:r>
          </a:p>
          <a:p>
            <a:pPr lvl="1" algn="just">
              <a:buNone/>
            </a:pPr>
            <a:endParaRPr lang="en-US" sz="2200" dirty="0" smtClean="0">
              <a:solidFill>
                <a:srgbClr val="3E3E3E"/>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smtClean="0">
                <a:solidFill>
                  <a:srgbClr val="3E3E3E"/>
                </a:solidFill>
                <a:latin typeface="Times New Roman" panose="02020603050405020304" pitchFamily="18" charset="0"/>
                <a:cs typeface="Times New Roman" panose="02020603050405020304" pitchFamily="18" charset="0"/>
              </a:rPr>
              <a:t>His views shaped the discourse on how India should march towards an egalitarian and casteless society.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xmlns="" id="{E0D0E9AA-A08E-4AD4-A78F-4C6FB7208444}"/>
              </a:ext>
            </a:extLst>
          </p:cNvPr>
          <p:cNvGraphicFramePr>
            <a:graphicFrameLocks noGrp="1"/>
          </p:cNvGraphicFramePr>
          <p:nvPr>
            <p:extLst>
              <p:ext uri="{D42A27DB-BD31-4B8C-83A1-F6EECF244321}">
                <p14:modId xmlns="" xmlns:p14="http://schemas.microsoft.com/office/powerpoint/2010/main" val="2381907751"/>
              </p:ext>
            </p:extLst>
          </p:nvPr>
        </p:nvGraphicFramePr>
        <p:xfrm>
          <a:off x="152400" y="990600"/>
          <a:ext cx="8991600" cy="5715000"/>
        </p:xfrm>
        <a:graphic>
          <a:graphicData uri="http://schemas.openxmlformats.org/drawingml/2006/table">
            <a:tbl>
              <a:tblPr firstRow="1" bandRow="1">
                <a:tableStyleId>{5C22544A-7EE6-4342-B048-85BDC9FD1C3A}</a:tableStyleId>
              </a:tblPr>
              <a:tblGrid>
                <a:gridCol w="2023110">
                  <a:extLst>
                    <a:ext uri="{9D8B030D-6E8A-4147-A177-3AD203B41FA5}">
                      <a16:colId xmlns:a16="http://schemas.microsoft.com/office/drawing/2014/main" xmlns="" val="3936584578"/>
                    </a:ext>
                  </a:extLst>
                </a:gridCol>
                <a:gridCol w="2354580">
                  <a:extLst>
                    <a:ext uri="{9D8B030D-6E8A-4147-A177-3AD203B41FA5}">
                      <a16:colId xmlns:a16="http://schemas.microsoft.com/office/drawing/2014/main" xmlns="" val="3499400109"/>
                    </a:ext>
                  </a:extLst>
                </a:gridCol>
                <a:gridCol w="4613910">
                  <a:extLst>
                    <a:ext uri="{9D8B030D-6E8A-4147-A177-3AD203B41FA5}">
                      <a16:colId xmlns:a16="http://schemas.microsoft.com/office/drawing/2014/main" xmlns="" val="3317699664"/>
                    </a:ext>
                  </a:extLst>
                </a:gridCol>
              </a:tblGrid>
              <a:tr h="671454">
                <a:tc>
                  <a:txBody>
                    <a:bodyPr/>
                    <a:lstStyle/>
                    <a:p>
                      <a:pPr algn="ctr"/>
                      <a:r>
                        <a:rPr lang="en-IN" sz="1800" dirty="0">
                          <a:latin typeface="Times New Roman" panose="02020603050405020304" pitchFamily="18" charset="0"/>
                          <a:cs typeface="Times New Roman" panose="02020603050405020304" pitchFamily="18" charset="0"/>
                        </a:rPr>
                        <a:t>Goals</a:t>
                      </a:r>
                    </a:p>
                  </a:txBody>
                  <a:tcPr marL="68580" marR="68580"/>
                </a:tc>
                <a:tc>
                  <a:txBody>
                    <a:bodyPr/>
                    <a:lstStyle/>
                    <a:p>
                      <a:pPr algn="ctr"/>
                      <a:r>
                        <a:rPr lang="en-IN" sz="1800" dirty="0">
                          <a:latin typeface="Times New Roman" panose="02020603050405020304" pitchFamily="18" charset="0"/>
                          <a:cs typeface="Times New Roman" panose="02020603050405020304" pitchFamily="18" charset="0"/>
                        </a:rPr>
                        <a:t>Mechanisms</a:t>
                      </a:r>
                    </a:p>
                  </a:txBody>
                  <a:tcPr marL="68580" marR="68580"/>
                </a:tc>
                <a:tc>
                  <a:txBody>
                    <a:bodyPr/>
                    <a:lstStyle/>
                    <a:p>
                      <a:pPr algn="ctr"/>
                      <a:r>
                        <a:rPr lang="en-IN" sz="1800" dirty="0">
                          <a:latin typeface="Times New Roman" panose="02020603050405020304" pitchFamily="18" charset="0"/>
                          <a:cs typeface="Times New Roman" panose="02020603050405020304" pitchFamily="18" charset="0"/>
                        </a:rPr>
                        <a:t>Policies </a:t>
                      </a:r>
                    </a:p>
                  </a:txBody>
                  <a:tcPr marL="68580" marR="68580"/>
                </a:tc>
                <a:extLst>
                  <a:ext uri="{0D108BD9-81ED-4DB2-BD59-A6C34878D82A}">
                    <a16:rowId xmlns:a16="http://schemas.microsoft.com/office/drawing/2014/main" xmlns="" val="1759416503"/>
                  </a:ext>
                </a:extLst>
              </a:tr>
              <a:tr h="1395175">
                <a:tc>
                  <a:txBody>
                    <a:bodyPr/>
                    <a:lstStyle/>
                    <a:p>
                      <a:pPr algn="ctr"/>
                      <a:r>
                        <a:rPr lang="en-IN" sz="1800" dirty="0">
                          <a:latin typeface="Times New Roman" panose="02020603050405020304" pitchFamily="18" charset="0"/>
                          <a:cs typeface="Times New Roman" panose="02020603050405020304" pitchFamily="18" charset="0"/>
                        </a:rPr>
                        <a:t>Freedom</a:t>
                      </a:r>
                    </a:p>
                  </a:txBody>
                  <a:tcPr marL="68580" marR="68580"/>
                </a:tc>
                <a:tc>
                  <a:txBody>
                    <a:bodyPr/>
                    <a:lstStyle/>
                    <a:p>
                      <a:pPr algn="ctr"/>
                      <a:r>
                        <a:rPr lang="en-IN" sz="1800" dirty="0">
                          <a:latin typeface="Times New Roman" panose="02020603050405020304" pitchFamily="18" charset="0"/>
                          <a:cs typeface="Times New Roman" panose="02020603050405020304" pitchFamily="18" charset="0"/>
                        </a:rPr>
                        <a:t>Capability</a:t>
                      </a:r>
                    </a:p>
                  </a:txBody>
                  <a:tcPr marL="68580" marR="68580"/>
                </a:tc>
                <a:tc>
                  <a:txBody>
                    <a:bodyPr/>
                    <a:lstStyle/>
                    <a:p>
                      <a:pPr algn="ctr"/>
                      <a:r>
                        <a:rPr lang="en-US" sz="1800" dirty="0">
                          <a:latin typeface="Times New Roman" panose="02020603050405020304" pitchFamily="18" charset="0"/>
                          <a:cs typeface="Times New Roman" panose="02020603050405020304" pitchFamily="18" charset="0"/>
                        </a:rPr>
                        <a:t>Equal opportunity, anti-discrimination Social investment: education, health &amp; sanitation Mobility: transportation and communications access </a:t>
                      </a:r>
                      <a:endParaRPr lang="en-IN" sz="1800" dirty="0">
                        <a:latin typeface="Times New Roman" panose="02020603050405020304" pitchFamily="18" charset="0"/>
                        <a:cs typeface="Times New Roman" panose="02020603050405020304" pitchFamily="18" charset="0"/>
                      </a:endParaRPr>
                    </a:p>
                  </a:txBody>
                  <a:tcPr marL="68580" marR="68580"/>
                </a:tc>
                <a:extLst>
                  <a:ext uri="{0D108BD9-81ED-4DB2-BD59-A6C34878D82A}">
                    <a16:rowId xmlns:a16="http://schemas.microsoft.com/office/drawing/2014/main" xmlns="" val="4139250501"/>
                  </a:ext>
                </a:extLst>
              </a:tr>
              <a:tr h="770831">
                <a:tc>
                  <a:txBody>
                    <a:bodyPr/>
                    <a:lstStyle/>
                    <a:p>
                      <a:pPr algn="ctr"/>
                      <a:r>
                        <a:rPr lang="en-IN" sz="1800" dirty="0">
                          <a:latin typeface="Times New Roman" panose="02020603050405020304" pitchFamily="18" charset="0"/>
                          <a:cs typeface="Times New Roman" panose="02020603050405020304" pitchFamily="18" charset="0"/>
                        </a:rPr>
                        <a:t>Equality </a:t>
                      </a:r>
                    </a:p>
                  </a:txBody>
                  <a:tcPr marL="68580" marR="68580"/>
                </a:tc>
                <a:tc>
                  <a:txBody>
                    <a:bodyPr/>
                    <a:lstStyle/>
                    <a:p>
                      <a:pPr algn="ctr"/>
                      <a:r>
                        <a:rPr lang="en-IN" sz="1800" dirty="0">
                          <a:latin typeface="Times New Roman" panose="02020603050405020304" pitchFamily="18" charset="0"/>
                          <a:cs typeface="Times New Roman" panose="02020603050405020304" pitchFamily="18" charset="0"/>
                        </a:rPr>
                        <a:t>Distributive Justice</a:t>
                      </a:r>
                    </a:p>
                  </a:txBody>
                  <a:tcPr marL="68580" marR="68580"/>
                </a:tc>
                <a:tc>
                  <a:txBody>
                    <a:bodyPr/>
                    <a:lstStyle/>
                    <a:p>
                      <a:pPr algn="ctr"/>
                      <a:r>
                        <a:rPr lang="en-US" sz="1800" dirty="0">
                          <a:latin typeface="Times New Roman" panose="02020603050405020304" pitchFamily="18" charset="0"/>
                          <a:cs typeface="Times New Roman" panose="02020603050405020304" pitchFamily="18" charset="0"/>
                        </a:rPr>
                        <a:t>Group or place specific anti-poverty programs, minimum </a:t>
                      </a:r>
                      <a:r>
                        <a:rPr lang="en-US" sz="1800" dirty="0" smtClean="0">
                          <a:latin typeface="Times New Roman" panose="02020603050405020304" pitchFamily="18" charset="0"/>
                          <a:cs typeface="Times New Roman" panose="02020603050405020304" pitchFamily="18" charset="0"/>
                        </a:rPr>
                        <a:t>income, </a:t>
                      </a:r>
                      <a:r>
                        <a:rPr lang="en-US" sz="1800" dirty="0">
                          <a:latin typeface="Times New Roman" panose="02020603050405020304" pitchFamily="18" charset="0"/>
                          <a:cs typeface="Times New Roman" panose="02020603050405020304" pitchFamily="18" charset="0"/>
                        </a:rPr>
                        <a:t>land reforms</a:t>
                      </a:r>
                      <a:endParaRPr lang="en-IN" sz="1800" dirty="0">
                        <a:latin typeface="Times New Roman" panose="02020603050405020304" pitchFamily="18" charset="0"/>
                        <a:cs typeface="Times New Roman" panose="02020603050405020304" pitchFamily="18" charset="0"/>
                      </a:endParaRPr>
                    </a:p>
                  </a:txBody>
                  <a:tcPr marL="68580" marR="68580"/>
                </a:tc>
                <a:extLst>
                  <a:ext uri="{0D108BD9-81ED-4DB2-BD59-A6C34878D82A}">
                    <a16:rowId xmlns:a16="http://schemas.microsoft.com/office/drawing/2014/main" xmlns="" val="322807269"/>
                  </a:ext>
                </a:extLst>
              </a:tr>
              <a:tr h="1482365">
                <a:tc>
                  <a:txBody>
                    <a:bodyPr/>
                    <a:lstStyle/>
                    <a:p>
                      <a:pPr algn="ctr"/>
                      <a:r>
                        <a:rPr lang="en-IN" sz="1800" dirty="0">
                          <a:latin typeface="Times New Roman" panose="02020603050405020304" pitchFamily="18" charset="0"/>
                          <a:cs typeface="Times New Roman" panose="02020603050405020304" pitchFamily="18" charset="0"/>
                        </a:rPr>
                        <a:t>Democracy </a:t>
                      </a:r>
                    </a:p>
                  </a:txBody>
                  <a:tcPr marL="68580" marR="68580"/>
                </a:tc>
                <a:tc>
                  <a:txBody>
                    <a:bodyPr/>
                    <a:lstStyle/>
                    <a:p>
                      <a:pPr algn="ctr"/>
                      <a:r>
                        <a:rPr lang="en-IN" sz="1800" dirty="0">
                          <a:latin typeface="Times New Roman" panose="02020603050405020304" pitchFamily="18" charset="0"/>
                          <a:cs typeface="Times New Roman" panose="02020603050405020304" pitchFamily="18" charset="0"/>
                        </a:rPr>
                        <a:t>Participation</a:t>
                      </a:r>
                    </a:p>
                  </a:txBody>
                  <a:tcPr marL="68580" marR="68580"/>
                </a:tc>
                <a:tc>
                  <a:txBody>
                    <a:bodyPr/>
                    <a:lstStyle/>
                    <a:p>
                      <a:pPr algn="ctr"/>
                      <a:r>
                        <a:rPr lang="en-US" sz="1800" dirty="0">
                          <a:latin typeface="Times New Roman" panose="02020603050405020304" pitchFamily="18" charset="0"/>
                          <a:cs typeface="Times New Roman" panose="02020603050405020304" pitchFamily="18" charset="0"/>
                        </a:rPr>
                        <a:t>Financial inclusion, seats in boardrooms, public-private partnerships, legislatures; Participatory budgeting, participation in research, access to public space; desegregation and mainstreaming</a:t>
                      </a:r>
                      <a:endParaRPr lang="en-IN" sz="1800" dirty="0">
                        <a:latin typeface="Times New Roman" panose="02020603050405020304" pitchFamily="18" charset="0"/>
                        <a:cs typeface="Times New Roman" panose="02020603050405020304" pitchFamily="18" charset="0"/>
                      </a:endParaRPr>
                    </a:p>
                  </a:txBody>
                  <a:tcPr marL="68580" marR="68580"/>
                </a:tc>
                <a:extLst>
                  <a:ext uri="{0D108BD9-81ED-4DB2-BD59-A6C34878D82A}">
                    <a16:rowId xmlns:a16="http://schemas.microsoft.com/office/drawing/2014/main" xmlns="" val="128394783"/>
                  </a:ext>
                </a:extLst>
              </a:tr>
              <a:tr h="1395175">
                <a:tc>
                  <a:txBody>
                    <a:bodyPr/>
                    <a:lstStyle/>
                    <a:p>
                      <a:pPr algn="ctr"/>
                      <a:r>
                        <a:rPr lang="en-IN" sz="1800" dirty="0">
                          <a:latin typeface="Times New Roman" panose="02020603050405020304" pitchFamily="18" charset="0"/>
                          <a:cs typeface="Times New Roman" panose="02020603050405020304" pitchFamily="18" charset="0"/>
                        </a:rPr>
                        <a:t>Recognition</a:t>
                      </a:r>
                    </a:p>
                  </a:txBody>
                  <a:tcPr marL="68580" marR="68580"/>
                </a:tc>
                <a:tc>
                  <a:txBody>
                    <a:bodyPr/>
                    <a:lstStyle/>
                    <a:p>
                      <a:pPr algn="ctr"/>
                      <a:r>
                        <a:rPr lang="en-IN" sz="1800" dirty="0">
                          <a:latin typeface="Times New Roman" panose="02020603050405020304" pitchFamily="18" charset="0"/>
                          <a:cs typeface="Times New Roman" panose="02020603050405020304" pitchFamily="18" charset="0"/>
                        </a:rPr>
                        <a:t>Human Rights</a:t>
                      </a:r>
                    </a:p>
                  </a:txBody>
                  <a:tcPr marL="68580" marR="68580"/>
                </a:tc>
                <a:tc>
                  <a:txBody>
                    <a:bodyPr/>
                    <a:lstStyle/>
                    <a:p>
                      <a:pPr algn="ctr"/>
                      <a:r>
                        <a:rPr lang="en-US" sz="1800" dirty="0">
                          <a:latin typeface="Times New Roman" panose="02020603050405020304" pitchFamily="18" charset="0"/>
                          <a:cs typeface="Times New Roman" panose="02020603050405020304" pitchFamily="18" charset="0"/>
                        </a:rPr>
                        <a:t>Sovereignty, federalism, Celebrations, memorials, reconciliation commissions, penalties for hate crimes, multiculturalism/multilingualism </a:t>
                      </a:r>
                      <a:endParaRPr lang="en-IN" sz="1800" dirty="0">
                        <a:latin typeface="Times New Roman" panose="02020603050405020304" pitchFamily="18" charset="0"/>
                        <a:cs typeface="Times New Roman" panose="02020603050405020304" pitchFamily="18" charset="0"/>
                      </a:endParaRPr>
                    </a:p>
                  </a:txBody>
                  <a:tcPr marL="68580" marR="68580"/>
                </a:tc>
                <a:extLst>
                  <a:ext uri="{0D108BD9-81ED-4DB2-BD59-A6C34878D82A}">
                    <a16:rowId xmlns:a16="http://schemas.microsoft.com/office/drawing/2014/main" xmlns="" val="588261754"/>
                  </a:ext>
                </a:extLst>
              </a:tr>
            </a:tbl>
          </a:graphicData>
        </a:graphic>
      </p:graphicFrame>
      <p:sp>
        <p:nvSpPr>
          <p:cNvPr id="7" name="TextBox 6">
            <a:extLst>
              <a:ext uri="{FF2B5EF4-FFF2-40B4-BE49-F238E27FC236}">
                <a16:creationId xmlns:a16="http://schemas.microsoft.com/office/drawing/2014/main" xmlns="" id="{73209A05-9D2C-4CE5-BC8E-B620D2CB6540}"/>
              </a:ext>
            </a:extLst>
          </p:cNvPr>
          <p:cNvSpPr txBox="1"/>
          <p:nvPr/>
        </p:nvSpPr>
        <p:spPr>
          <a:xfrm>
            <a:off x="538566" y="452735"/>
            <a:ext cx="84582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Goals and Mechanisms that help in creating Inclusive policies </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56376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0"/>
          </a:xfrm>
        </p:spPr>
        <p:txBody>
          <a:bodyPr>
            <a:normAutofit fontScale="90000"/>
          </a:bodyPr>
          <a:lstStyle/>
          <a:p>
            <a:r>
              <a:rPr lang="en-US" dirty="0" smtClean="0">
                <a:solidFill>
                  <a:schemeClr val="tx1"/>
                </a:solidFill>
              </a:rPr>
              <a:t>   </a:t>
            </a:r>
            <a:r>
              <a:rPr lang="en-US" sz="2700" b="1" dirty="0" smtClean="0">
                <a:solidFill>
                  <a:schemeClr val="tx1"/>
                </a:solidFill>
                <a:latin typeface="Times New Roman" pitchFamily="18" charset="0"/>
                <a:cs typeface="Times New Roman" pitchFamily="18" charset="0"/>
              </a:rPr>
              <a:t>Strength lies in Differences not in Similarities – Stephen </a:t>
            </a:r>
            <a:r>
              <a:rPr lang="en-US" sz="2700" b="1" dirty="0" err="1" smtClean="0">
                <a:solidFill>
                  <a:schemeClr val="tx1"/>
                </a:solidFill>
                <a:latin typeface="Times New Roman" pitchFamily="18" charset="0"/>
                <a:cs typeface="Times New Roman" pitchFamily="18" charset="0"/>
              </a:rPr>
              <a:t>R.Covey</a:t>
            </a:r>
            <a:endParaRPr lang="en-US" sz="2700" b="1" dirty="0">
              <a:solidFill>
                <a:schemeClr val="tx1"/>
              </a:solidFill>
              <a:latin typeface="Times New Roman" pitchFamily="18" charset="0"/>
              <a:cs typeface="Times New Roman" pitchFamily="18" charset="0"/>
            </a:endParaRPr>
          </a:p>
        </p:txBody>
      </p:sp>
      <p:pic>
        <p:nvPicPr>
          <p:cNvPr id="4" name="Content Placeholder 3" descr="Social Inclusion and the Way Forward"/>
          <p:cNvPicPr>
            <a:picLocks noGrp="1"/>
          </p:cNvPicPr>
          <p:nvPr>
            <p:ph idx="1"/>
          </p:nvPr>
        </p:nvPicPr>
        <p:blipFill>
          <a:blip r:embed="rId2" cstate="print"/>
          <a:srcRect/>
          <a:stretch>
            <a:fillRect/>
          </a:stretch>
        </p:blipFill>
        <p:spPr bwMode="auto">
          <a:xfrm>
            <a:off x="4800600" y="2514600"/>
            <a:ext cx="3962400" cy="2667000"/>
          </a:xfrm>
          <a:prstGeom prst="rect">
            <a:avLst/>
          </a:prstGeom>
          <a:noFill/>
          <a:ln w="9525">
            <a:noFill/>
            <a:miter lim="800000"/>
            <a:headEnd/>
            <a:tailEnd/>
          </a:ln>
        </p:spPr>
      </p:pic>
      <p:pic>
        <p:nvPicPr>
          <p:cNvPr id="5" name="Picture 4" descr="Why 'trickle down' approaches to the social inclusion of minorities are  unlikely to produce real change | EUROPP"/>
          <p:cNvPicPr/>
          <p:nvPr/>
        </p:nvPicPr>
        <p:blipFill>
          <a:blip r:embed="rId3" cstate="print"/>
          <a:srcRect/>
          <a:stretch>
            <a:fillRect/>
          </a:stretch>
        </p:blipFill>
        <p:spPr bwMode="auto">
          <a:xfrm>
            <a:off x="76200" y="2362200"/>
            <a:ext cx="4953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43712"/>
          </a:xfrm>
        </p:spPr>
        <p:txBody>
          <a:bodyPr>
            <a:normAutofit/>
          </a:bodyPr>
          <a:lstStyle/>
          <a:p>
            <a:r>
              <a:rPr lang="en-US" sz="3600" dirty="0" smtClean="0">
                <a:solidFill>
                  <a:schemeClr val="tx1"/>
                </a:solidFill>
                <a:latin typeface="Times New Roman" pitchFamily="18" charset="0"/>
                <a:cs typeface="Times New Roman" pitchFamily="18" charset="0"/>
              </a:rPr>
              <a:t>Towards Inclusion …………….</a:t>
            </a:r>
            <a:endParaRPr lang="en-US" sz="3600" dirty="0">
              <a:solidFill>
                <a:schemeClr val="tx1"/>
              </a:solidFill>
              <a:latin typeface="Times New Roman" pitchFamily="18" charset="0"/>
              <a:cs typeface="Times New Roman" pitchFamily="18" charset="0"/>
            </a:endParaRPr>
          </a:p>
        </p:txBody>
      </p:sp>
      <p:pic>
        <p:nvPicPr>
          <p:cNvPr id="4" name="Content Placeholder 3" descr="in conversations as complex as ones about diversity + identity, definitions  clarify, for … | Equality and diversity, Inclusive education, Diversity in  the classroom"/>
          <p:cNvPicPr>
            <a:picLocks noGrp="1"/>
          </p:cNvPicPr>
          <p:nvPr>
            <p:ph idx="1"/>
          </p:nvPr>
        </p:nvPicPr>
        <p:blipFill>
          <a:blip r:embed="rId2" cstate="print"/>
          <a:srcRect/>
          <a:stretch>
            <a:fillRect/>
          </a:stretch>
        </p:blipFill>
        <p:spPr bwMode="auto">
          <a:xfrm>
            <a:off x="1828800" y="1371600"/>
            <a:ext cx="5410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7700" y="2018933"/>
            <a:ext cx="2819400" cy="2629267"/>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53100" y="2224772"/>
            <a:ext cx="2895600" cy="2499628"/>
          </a:xfrm>
          <a:prstGeom prst="rect">
            <a:avLst/>
          </a:prstGeom>
        </p:spPr>
      </p:pic>
      <p:sp>
        <p:nvSpPr>
          <p:cNvPr id="4" name="TextBox 3"/>
          <p:cNvSpPr txBox="1"/>
          <p:nvPr/>
        </p:nvSpPr>
        <p:spPr>
          <a:xfrm>
            <a:off x="1143000" y="4800600"/>
            <a:ext cx="1828800" cy="369332"/>
          </a:xfrm>
          <a:prstGeom prst="rect">
            <a:avLst/>
          </a:prstGeom>
          <a:noFill/>
        </p:spPr>
        <p:txBody>
          <a:bodyPr wrap="square" rtlCol="0">
            <a:spAutoFit/>
          </a:bodyPr>
          <a:lstStyle/>
          <a:p>
            <a:pPr algn="ctr"/>
            <a:r>
              <a:rPr lang="en-IN" dirty="0" smtClean="0">
                <a:latin typeface="Times New Roman" panose="02020603050405020304" pitchFamily="18" charset="0"/>
                <a:cs typeface="Times New Roman" panose="02020603050405020304" pitchFamily="18" charset="0"/>
              </a:rPr>
              <a:t>Melting Pot</a:t>
            </a:r>
            <a:endParaRPr lang="en-IN"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096000" y="4800600"/>
            <a:ext cx="2209800" cy="369332"/>
          </a:xfrm>
          <a:prstGeom prst="rect">
            <a:avLst/>
          </a:prstGeom>
          <a:noFill/>
        </p:spPr>
        <p:txBody>
          <a:bodyPr wrap="square" rtlCol="0">
            <a:spAutoFit/>
          </a:bodyPr>
          <a:lstStyle/>
          <a:p>
            <a:pPr algn="ctr"/>
            <a:r>
              <a:rPr lang="en-IN" dirty="0" smtClean="0">
                <a:latin typeface="Times New Roman" panose="02020603050405020304" pitchFamily="18" charset="0"/>
                <a:cs typeface="Times New Roman" panose="02020603050405020304" pitchFamily="18" charset="0"/>
              </a:rPr>
              <a:t>Salad Bowl</a:t>
            </a:r>
            <a:endParaRPr lang="en-IN"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371600" y="685800"/>
            <a:ext cx="6781800"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Melting Pot or Salad Bowl?</a:t>
            </a:r>
          </a:p>
          <a:p>
            <a:pPr algn="ctr"/>
            <a:r>
              <a:rPr lang="en-US" sz="2400" dirty="0" smtClean="0">
                <a:latin typeface="Times New Roman" panose="02020603050405020304" pitchFamily="18" charset="0"/>
                <a:cs typeface="Times New Roman" panose="02020603050405020304" pitchFamily="18" charset="0"/>
              </a:rPr>
              <a:t>Learn </a:t>
            </a:r>
            <a:r>
              <a:rPr lang="en-US" sz="2400" dirty="0">
                <a:latin typeface="Times New Roman" panose="02020603050405020304" pitchFamily="18" charset="0"/>
                <a:cs typeface="Times New Roman" panose="02020603050405020304" pitchFamily="18" charset="0"/>
              </a:rPr>
              <a:t>to live together in the best possible </a:t>
            </a:r>
            <a:r>
              <a:rPr lang="en-US" sz="2400" dirty="0" smtClean="0">
                <a:latin typeface="Times New Roman" panose="02020603050405020304" pitchFamily="18" charset="0"/>
                <a:cs typeface="Times New Roman" panose="02020603050405020304" pitchFamily="18" charset="0"/>
              </a:rPr>
              <a:t>way…….</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39163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dirty="0" smtClean="0">
                <a:latin typeface="Times New Roman" pitchFamily="18" charset="0"/>
                <a:cs typeface="Times New Roman" pitchFamily="18" charset="0"/>
              </a:rPr>
              <a:t>Some questions……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389120"/>
          </a:xfrm>
        </p:spPr>
        <p:txBody>
          <a:bodyPr>
            <a:normAutofit lnSpcReduction="10000"/>
          </a:bodyPr>
          <a:lstStyle/>
          <a:p>
            <a:pPr marL="571500" indent="-571500"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What should be the terms of participation for individuals and groups in society?</a:t>
            </a:r>
          </a:p>
          <a:p>
            <a:pPr marL="571500" indent="-571500"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How to enhance opportunities, access to resources, voice and respect for rights, for people in society??</a:t>
            </a:r>
          </a:p>
          <a:p>
            <a:pPr marL="571500" indent="-571500"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How and why are people being left out of the processes that make up society? </a:t>
            </a:r>
          </a:p>
          <a:p>
            <a:pPr marL="571500" indent="-571500"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Whom does it affect the most?</a:t>
            </a:r>
          </a:p>
          <a:p>
            <a:pPr marL="571500" indent="-571500" algn="just">
              <a:buFont typeface="Wingdings" pitchFamily="2" charset="2"/>
              <a:buChar char="ü"/>
            </a:pPr>
            <a:r>
              <a:rPr lang="en-US" sz="2800" dirty="0" smtClean="0">
                <a:latin typeface="Times New Roman" panose="02020603050405020304" pitchFamily="18" charset="0"/>
                <a:cs typeface="Times New Roman" panose="02020603050405020304" pitchFamily="18" charset="0"/>
              </a:rPr>
              <a:t>What are the economic, social and political environments in which the problem is most apparent</a:t>
            </a:r>
            <a:r>
              <a:rPr lang="en-US" sz="1800" dirty="0" smtClean="0">
                <a:latin typeface="Times New Roman" panose="02020603050405020304" pitchFamily="18" charset="0"/>
                <a:cs typeface="Times New Roman" panose="02020603050405020304" pitchFamily="18" charset="0"/>
              </a:rPr>
              <a:t>? </a:t>
            </a:r>
            <a:endParaRPr lang="en-IN" sz="1800" dirty="0" smtClean="0">
              <a:latin typeface="Times New Roman" panose="02020603050405020304" pitchFamily="18" charset="0"/>
              <a:cs typeface="Times New Roman" panose="02020603050405020304" pitchFamily="18"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  </a:t>
            </a:r>
            <a:r>
              <a:rPr lang="en-US" sz="3200" dirty="0" smtClean="0">
                <a:solidFill>
                  <a:schemeClr val="tx1"/>
                </a:solidFill>
                <a:latin typeface="Times New Roman" pitchFamily="18" charset="0"/>
                <a:cs typeface="Times New Roman" pitchFamily="18" charset="0"/>
              </a:rPr>
              <a:t>Defining Social Inclusion…</a:t>
            </a:r>
            <a:endParaRPr lang="en-US"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389120"/>
          </a:xfrm>
        </p:spPr>
        <p:txBody>
          <a:bodyPr/>
          <a:lstStyle/>
          <a:p>
            <a:pPr algn="just">
              <a:buFont typeface="Wingdings" pitchFamily="2" charset="2"/>
              <a:buChar char="Ø"/>
            </a:pPr>
            <a:r>
              <a:rPr lang="en-US" sz="2800" dirty="0" smtClean="0">
                <a:latin typeface="Times New Roman" panose="02020603050405020304" pitchFamily="18" charset="0"/>
                <a:cs typeface="Times New Roman" panose="02020603050405020304" pitchFamily="18" charset="0"/>
              </a:rPr>
              <a:t>A multi-dimensional process …..</a:t>
            </a:r>
          </a:p>
          <a:p>
            <a:pPr algn="just">
              <a:buFont typeface="Wingdings" pitchFamily="2" charset="2"/>
              <a:buChar char="Ø"/>
            </a:pPr>
            <a:endParaRPr lang="en-US" sz="28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800" dirty="0" smtClean="0">
                <a:latin typeface="Times New Roman" panose="02020603050405020304" pitchFamily="18" charset="0"/>
                <a:cs typeface="Times New Roman" panose="02020603050405020304" pitchFamily="18" charset="0"/>
              </a:rPr>
              <a:t>Creating conditions which enable full and active participation of every member of the society in all aspects of life, including civic, social, economic, and political activities, as well as participation in decision-making processes.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conomic growth and Social Inclusion | by Mitti Ke Rang | Medium"/>
          <p:cNvPicPr>
            <a:picLocks noGrp="1"/>
          </p:cNvPicPr>
          <p:nvPr>
            <p:ph idx="1"/>
          </p:nvPr>
        </p:nvPicPr>
        <p:blipFill>
          <a:blip r:embed="rId2" cstate="print"/>
          <a:srcRect/>
          <a:stretch>
            <a:fillRect/>
          </a:stretch>
        </p:blipFill>
        <p:spPr bwMode="auto">
          <a:xfrm>
            <a:off x="76200" y="932498"/>
            <a:ext cx="4953000" cy="5029200"/>
          </a:xfrm>
          <a:prstGeom prst="rect">
            <a:avLst/>
          </a:prstGeom>
          <a:noFill/>
          <a:ln w="9525">
            <a:noFill/>
            <a:miter lim="800000"/>
            <a:headEnd/>
            <a:tailEnd/>
          </a:ln>
        </p:spPr>
      </p:pic>
      <p:sp>
        <p:nvSpPr>
          <p:cNvPr id="5" name="TextBox 4"/>
          <p:cNvSpPr txBox="1"/>
          <p:nvPr/>
        </p:nvSpPr>
        <p:spPr>
          <a:xfrm>
            <a:off x="5029200" y="0"/>
            <a:ext cx="4114800" cy="3447098"/>
          </a:xfrm>
          <a:prstGeom prst="rect">
            <a:avLst/>
          </a:prstGeom>
          <a:noFill/>
        </p:spPr>
        <p:txBody>
          <a:bodyPr wrap="square" rtlCol="0">
            <a:spAutoFit/>
          </a:bodyPr>
          <a:lstStyle/>
          <a:p>
            <a:pPr marL="514350" indent="-514350"/>
            <a:r>
              <a:rPr lang="en-US" b="1" dirty="0" smtClean="0">
                <a:latin typeface="Times New Roman" panose="02020603050405020304" pitchFamily="18" charset="0"/>
                <a:cs typeface="Times New Roman" panose="02020603050405020304" pitchFamily="18" charset="0"/>
              </a:rPr>
              <a:t> Provide Access to…..</a:t>
            </a:r>
          </a:p>
          <a:p>
            <a:pPr marL="514350" indent="-514350"/>
            <a:r>
              <a:rPr lang="en-US" b="1"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514350" indent="-514350">
              <a:buFont typeface="Wingdings" pitchFamily="2" charset="2"/>
              <a:buChar char="ü"/>
            </a:pPr>
            <a:r>
              <a:rPr lang="en-US" dirty="0" smtClean="0">
                <a:latin typeface="Times New Roman" panose="02020603050405020304" pitchFamily="18" charset="0"/>
                <a:cs typeface="Times New Roman" panose="02020603050405020304" pitchFamily="18" charset="0"/>
              </a:rPr>
              <a:t>Clean and safe places for living, work and recreation</a:t>
            </a:r>
          </a:p>
          <a:p>
            <a:pPr marL="514350" indent="-514350">
              <a:buFont typeface="Wingdings" pitchFamily="2" charset="2"/>
              <a:buChar char="ü"/>
            </a:pPr>
            <a:r>
              <a:rPr lang="en-US" dirty="0" smtClean="0">
                <a:latin typeface="Times New Roman" panose="02020603050405020304" pitchFamily="18" charset="0"/>
                <a:cs typeface="Times New Roman" panose="02020603050405020304" pitchFamily="18" charset="0"/>
              </a:rPr>
              <a:t>Information and communication </a:t>
            </a:r>
          </a:p>
          <a:p>
            <a:pPr marL="514350" indent="-514350">
              <a:buFont typeface="Wingdings" pitchFamily="2" charset="2"/>
              <a:buChar char="ü"/>
            </a:pPr>
            <a:r>
              <a:rPr lang="en-US" dirty="0" smtClean="0">
                <a:latin typeface="Times New Roman" panose="02020603050405020304" pitchFamily="18" charset="0"/>
                <a:cs typeface="Times New Roman" panose="02020603050405020304" pitchFamily="18" charset="0"/>
              </a:rPr>
              <a:t>Public spaces </a:t>
            </a:r>
          </a:p>
          <a:p>
            <a:pPr marL="514350" indent="-514350">
              <a:buFont typeface="Wingdings" pitchFamily="2" charset="2"/>
              <a:buChar char="ü"/>
            </a:pPr>
            <a:r>
              <a:rPr lang="en-US" dirty="0" smtClean="0">
                <a:latin typeface="Times New Roman" panose="02020603050405020304" pitchFamily="18" charset="0"/>
                <a:cs typeface="Times New Roman" panose="02020603050405020304" pitchFamily="18" charset="0"/>
              </a:rPr>
              <a:t>Resources</a:t>
            </a:r>
          </a:p>
          <a:p>
            <a:pPr marL="514350" indent="-514350">
              <a:buFont typeface="Wingdings" pitchFamily="2" charset="2"/>
              <a:buChar char="ü"/>
            </a:pPr>
            <a:r>
              <a:rPr lang="en-US" dirty="0" smtClean="0">
                <a:latin typeface="Times New Roman" panose="02020603050405020304" pitchFamily="18" charset="0"/>
                <a:cs typeface="Times New Roman" panose="02020603050405020304" pitchFamily="18" charset="0"/>
              </a:rPr>
              <a:t>Basic services, including education, health care, clean water and sanitation </a:t>
            </a:r>
          </a:p>
          <a:p>
            <a:pPr marL="514350" indent="-514350">
              <a:buFont typeface="Wingdings" pitchFamily="2" charset="2"/>
              <a:buChar char="ü"/>
            </a:pPr>
            <a:r>
              <a:rPr lang="en-US" dirty="0" smtClean="0">
                <a:latin typeface="Times New Roman" panose="02020603050405020304" pitchFamily="18" charset="0"/>
                <a:cs typeface="Times New Roman" panose="02020603050405020304" pitchFamily="18" charset="0"/>
              </a:rPr>
              <a:t>Transportation</a:t>
            </a:r>
          </a:p>
          <a:p>
            <a:pPr>
              <a:buFont typeface="Wingdings" pitchFamily="2" charset="2"/>
              <a:buChar char="Ø"/>
            </a:pPr>
            <a:endParaRPr lang="en-US" sz="2000" dirty="0"/>
          </a:p>
        </p:txBody>
      </p:sp>
      <p:sp>
        <p:nvSpPr>
          <p:cNvPr id="6" name="TextBox 5"/>
          <p:cNvSpPr txBox="1"/>
          <p:nvPr/>
        </p:nvSpPr>
        <p:spPr>
          <a:xfrm>
            <a:off x="5029200" y="3393281"/>
            <a:ext cx="4114800" cy="3693319"/>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Ensuring……</a:t>
            </a:r>
            <a:r>
              <a:rPr lang="en-US" dirty="0" smtClean="0"/>
              <a:t> </a:t>
            </a:r>
          </a:p>
          <a:p>
            <a:pPr marL="285750" indent="-285750">
              <a:buFont typeface="Wingdings" pitchFamily="2" charset="2"/>
              <a:buChar char="ü"/>
            </a:pPr>
            <a:r>
              <a:rPr lang="en-US" dirty="0" smtClean="0">
                <a:latin typeface="Times New Roman" panose="02020603050405020304" pitchFamily="18" charset="0"/>
                <a:cs typeface="Times New Roman" panose="02020603050405020304" pitchFamily="18" charset="0"/>
              </a:rPr>
              <a:t>Transparent and accountable decision-making processes </a:t>
            </a:r>
          </a:p>
          <a:p>
            <a:pPr marL="285750" indent="-285750">
              <a:buFont typeface="Wingdings" pitchFamily="2" charset="2"/>
              <a:buChar char="ü"/>
            </a:pPr>
            <a:r>
              <a:rPr lang="en-US" dirty="0" smtClean="0">
                <a:latin typeface="Times New Roman" panose="02020603050405020304" pitchFamily="18" charset="0"/>
                <a:cs typeface="Times New Roman" panose="02020603050405020304" pitchFamily="18" charset="0"/>
              </a:rPr>
              <a:t> Adequate income and employment opportunities</a:t>
            </a:r>
          </a:p>
          <a:p>
            <a:pPr marL="285750" indent="-285750">
              <a:buFont typeface="Wingdings" pitchFamily="2" charset="2"/>
              <a:buChar char="ü"/>
            </a:pPr>
            <a:r>
              <a:rPr lang="en-US" dirty="0" smtClean="0">
                <a:latin typeface="Times New Roman" panose="02020603050405020304" pitchFamily="18" charset="0"/>
                <a:cs typeface="Times New Roman" panose="02020603050405020304" pitchFamily="18" charset="0"/>
              </a:rPr>
              <a:t> Affirmation of human rights </a:t>
            </a:r>
          </a:p>
          <a:p>
            <a:pPr marL="285750" indent="-285750">
              <a:buFont typeface="Wingdings" pitchFamily="2" charset="2"/>
              <a:buChar char="ü"/>
            </a:pPr>
            <a:r>
              <a:rPr lang="en-US" dirty="0" smtClean="0">
                <a:latin typeface="Times New Roman" panose="02020603050405020304" pitchFamily="18" charset="0"/>
                <a:cs typeface="Times New Roman" panose="02020603050405020304" pitchFamily="18" charset="0"/>
              </a:rPr>
              <a:t> Opportunity for personal development </a:t>
            </a:r>
          </a:p>
          <a:p>
            <a:pPr marL="285750" indent="-285750">
              <a:buFont typeface="Wingdings" pitchFamily="2" charset="2"/>
              <a:buChar char="ü"/>
            </a:pPr>
            <a:r>
              <a:rPr lang="en-US" dirty="0" smtClean="0">
                <a:latin typeface="Times New Roman" panose="02020603050405020304" pitchFamily="18" charset="0"/>
                <a:cs typeface="Times New Roman" panose="02020603050405020304" pitchFamily="18" charset="0"/>
              </a:rPr>
              <a:t>  Respect for diversity</a:t>
            </a:r>
          </a:p>
          <a:p>
            <a:pPr marL="285750" indent="-285750">
              <a:buFont typeface="Wingdings" pitchFamily="2" charset="2"/>
              <a:buChar char="ü"/>
            </a:pPr>
            <a:r>
              <a:rPr lang="en-US" dirty="0" smtClean="0">
                <a:latin typeface="Times New Roman" panose="02020603050405020304" pitchFamily="18" charset="0"/>
                <a:cs typeface="Times New Roman" panose="02020603050405020304" pitchFamily="18" charset="0"/>
              </a:rPr>
              <a:t> Freedom (of choice, religion, etc.) </a:t>
            </a:r>
          </a:p>
          <a:p>
            <a:pPr marL="285750" indent="-285750">
              <a:buFont typeface="Wingdings" pitchFamily="2" charset="2"/>
              <a:buChar char="ü"/>
            </a:pPr>
            <a:r>
              <a:rPr lang="en-US" dirty="0" smtClean="0">
                <a:latin typeface="Times New Roman" panose="02020603050405020304" pitchFamily="18" charset="0"/>
                <a:cs typeface="Times New Roman" panose="02020603050405020304" pitchFamily="18" charset="0"/>
              </a:rPr>
              <a:t> Participation in decision-making </a:t>
            </a:r>
          </a:p>
          <a:p>
            <a:pPr marL="285750" indent="-285750">
              <a:buFont typeface="Wingdings" pitchFamily="2" charset="2"/>
              <a:buChar char="ü"/>
            </a:pPr>
            <a:r>
              <a:rPr lang="en-US" dirty="0" smtClean="0">
                <a:latin typeface="Times New Roman" panose="02020603050405020304" pitchFamily="18" charset="0"/>
                <a:cs typeface="Times New Roman" panose="02020603050405020304" pitchFamily="18" charset="0"/>
              </a:rPr>
              <a:t> Social protection </a:t>
            </a:r>
          </a:p>
          <a:p>
            <a:pPr marL="285750" indent="-285750">
              <a:buFont typeface="Wingdings" pitchFamily="2" charset="2"/>
              <a:buChar char="ü"/>
            </a:pPr>
            <a:r>
              <a:rPr lang="en-US" dirty="0" smtClean="0">
                <a:latin typeface="Times New Roman" panose="02020603050405020304" pitchFamily="18" charset="0"/>
                <a:cs typeface="Times New Roman" panose="02020603050405020304" pitchFamily="18" charset="0"/>
              </a:rPr>
              <a:t> Solidarity</a:t>
            </a:r>
            <a:endParaRPr lang="en-IN" dirty="0" smtClean="0">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304800" y="209490"/>
            <a:ext cx="3962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Domains of Social Inclusion</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pPr algn="ctr"/>
            <a:r>
              <a:rPr lang="en-US" sz="3600" b="1" dirty="0" smtClean="0">
                <a:solidFill>
                  <a:schemeClr val="tx1"/>
                </a:solidFill>
                <a:latin typeface="Times New Roman" pitchFamily="18" charset="0"/>
                <a:cs typeface="Times New Roman" pitchFamily="18" charset="0"/>
              </a:rPr>
              <a:t>What is the challenge ?</a:t>
            </a:r>
            <a:endParaRPr lang="en-US" sz="36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935480"/>
            <a:ext cx="8534400" cy="4389120"/>
          </a:xfrm>
        </p:spPr>
        <p:txBody>
          <a:bodyPr/>
          <a:lstStyle/>
          <a:p>
            <a:pPr algn="just">
              <a:buFont typeface="Wingdings" pitchFamily="2" charset="2"/>
              <a:buChar char="Ø"/>
            </a:pPr>
            <a:r>
              <a:rPr lang="en-US" sz="2800" dirty="0" smtClean="0">
                <a:latin typeface="Times New Roman" panose="02020603050405020304" pitchFamily="18" charset="0"/>
                <a:cs typeface="Times New Roman" panose="02020603050405020304" pitchFamily="18" charset="0"/>
              </a:rPr>
              <a:t> How to  dissociate the concept of social inclusion from the utopian realm of a </a:t>
            </a:r>
            <a:r>
              <a:rPr lang="en-US" sz="2800" b="1" dirty="0" smtClean="0">
                <a:latin typeface="Times New Roman" panose="02020603050405020304" pitchFamily="18" charset="0"/>
                <a:cs typeface="Times New Roman" panose="02020603050405020304" pitchFamily="18" charset="0"/>
              </a:rPr>
              <a:t>“perfectly inclusive” </a:t>
            </a:r>
            <a:r>
              <a:rPr lang="en-US" sz="2800" dirty="0" smtClean="0">
                <a:latin typeface="Times New Roman" panose="02020603050405020304" pitchFamily="18" charset="0"/>
                <a:cs typeface="Times New Roman" panose="02020603050405020304" pitchFamily="18" charset="0"/>
              </a:rPr>
              <a:t>world vision?</a:t>
            </a:r>
          </a:p>
          <a:p>
            <a:pPr algn="just">
              <a:buFont typeface="Wingdings" pitchFamily="2" charset="2"/>
              <a:buChar char="Ø"/>
            </a:pPr>
            <a:endParaRPr lang="en-US" sz="28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800" dirty="0" smtClean="0">
                <a:latin typeface="Times New Roman" panose="02020603050405020304" pitchFamily="18" charset="0"/>
                <a:cs typeface="Times New Roman" panose="02020603050405020304" pitchFamily="18" charset="0"/>
              </a:rPr>
              <a:t> How  to redefine it as a practical tool used to promote an inspirational, yet realistic set of policy measures geared towards a </a:t>
            </a:r>
            <a:r>
              <a:rPr lang="en-US" sz="2800" b="1" dirty="0" smtClean="0">
                <a:latin typeface="Times New Roman" panose="02020603050405020304" pitchFamily="18" charset="0"/>
                <a:cs typeface="Times New Roman" panose="02020603050405020304" pitchFamily="18" charset="0"/>
              </a:rPr>
              <a:t>“society for all</a:t>
            </a:r>
            <a:r>
              <a:rPr lang="en-US" sz="2800" dirty="0" smtClean="0">
                <a:latin typeface="Times New Roman" panose="02020603050405020304" pitchFamily="18" charset="0"/>
                <a:cs typeface="Times New Roman" panose="02020603050405020304"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3600" b="1" dirty="0" smtClean="0">
                <a:solidFill>
                  <a:schemeClr val="tx1"/>
                </a:solidFill>
                <a:latin typeface="Times New Roman" pitchFamily="18" charset="0"/>
                <a:cs typeface="Times New Roman" pitchFamily="18" charset="0"/>
              </a:rPr>
              <a:t>Some related terms……</a:t>
            </a:r>
            <a:endParaRPr lang="en-US" sz="36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600200"/>
            <a:ext cx="8229600" cy="4389120"/>
          </a:xfrm>
        </p:spPr>
        <p:txBody>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Integration</a:t>
            </a:r>
          </a:p>
          <a:p>
            <a:r>
              <a:rPr lang="en-US" dirty="0" smtClean="0">
                <a:latin typeface="Times New Roman" pitchFamily="18" charset="0"/>
                <a:cs typeface="Times New Roman" pitchFamily="18" charset="0"/>
              </a:rPr>
              <a:t>Assimilation</a:t>
            </a:r>
          </a:p>
          <a:p>
            <a:r>
              <a:rPr lang="en-US" dirty="0" smtClean="0">
                <a:latin typeface="Times New Roman" pitchFamily="18" charset="0"/>
                <a:cs typeface="Times New Roman" pitchFamily="18" charset="0"/>
              </a:rPr>
              <a:t>Accommodation </a:t>
            </a:r>
          </a:p>
          <a:p>
            <a:r>
              <a:rPr lang="en-US" dirty="0" smtClean="0">
                <a:latin typeface="Times New Roman" pitchFamily="18" charset="0"/>
                <a:cs typeface="Times New Roman" pitchFamily="18" charset="0"/>
              </a:rPr>
              <a:t>Cohesion</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What are the interlinkages among these terms and how do they determine the nature of inclusion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pPr algn="ctr"/>
            <a:r>
              <a:rPr lang="en-US" sz="3200" dirty="0" smtClean="0">
                <a:solidFill>
                  <a:schemeClr val="tx1"/>
                </a:solidFill>
                <a:latin typeface="Times New Roman" pitchFamily="18" charset="0"/>
                <a:cs typeface="Times New Roman" pitchFamily="18" charset="0"/>
              </a:rPr>
              <a:t>Where are societies heading towards?</a:t>
            </a:r>
            <a:endParaRPr lang="en-US" sz="3200"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0415" y="1828800"/>
            <a:ext cx="8383170" cy="4191585"/>
          </a:xfrm>
          <a:prstGeom prst="rect">
            <a:avLst/>
          </a:prstGeom>
        </p:spPr>
      </p:pic>
      <p:sp>
        <p:nvSpPr>
          <p:cNvPr id="6" name="Content Placeholder 5"/>
          <p:cNvSpPr>
            <a:spLocks noGrp="1"/>
          </p:cNvSpPr>
          <p:nvPr>
            <p:ph idx="1"/>
          </p:nvPr>
        </p:nvSpPr>
        <p:spPr>
          <a:xfrm>
            <a:off x="457200" y="1295400"/>
            <a:ext cx="8229600" cy="5029200"/>
          </a:xfrm>
        </p:spPr>
        <p:txBody>
          <a:bodyPr/>
          <a:lstStyle/>
          <a:p>
            <a:pPr marL="0" indent="0">
              <a:buNone/>
            </a:pP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IN" sz="4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Integration</a:t>
            </a:r>
            <a:endParaRPr lang="en-US" sz="4000" dirty="0">
              <a:solidFill>
                <a:schemeClr val="tx1"/>
              </a:solidFill>
            </a:endParaRPr>
          </a:p>
        </p:txBody>
      </p:sp>
      <p:sp>
        <p:nvSpPr>
          <p:cNvPr id="3" name="Content Placeholder 2"/>
          <p:cNvSpPr>
            <a:spLocks noGrp="1"/>
          </p:cNvSpPr>
          <p:nvPr>
            <p:ph idx="1"/>
          </p:nvPr>
        </p:nvSpPr>
        <p:spPr>
          <a:xfrm>
            <a:off x="457200" y="1524000"/>
            <a:ext cx="8229600" cy="4800600"/>
          </a:xfrm>
        </p:spPr>
        <p:txBody>
          <a:bodyPr/>
          <a:lstStyle/>
          <a:p>
            <a:pPr algn="just">
              <a:buFont typeface="Wingdings" pitchFamily="2" charset="2"/>
              <a:buChar char="ü"/>
            </a:pPr>
            <a:r>
              <a:rPr lang="en-IN" sz="2800" dirty="0" smtClean="0">
                <a:latin typeface="Times New Roman" panose="02020603050405020304" pitchFamily="18" charset="0"/>
                <a:ea typeface="Times New Roman" panose="02020603050405020304" pitchFamily="18" charset="0"/>
                <a:cs typeface="Times New Roman" panose="02020603050405020304" pitchFamily="18" charset="0"/>
              </a:rPr>
              <a:t> Incorporation into society or an organisation of individuals of different groups</a:t>
            </a:r>
          </a:p>
          <a:p>
            <a:pPr algn="just">
              <a:buFont typeface="Wingdings" pitchFamily="2" charset="2"/>
              <a:buChar char="ü"/>
            </a:pPr>
            <a:r>
              <a:rPr lang="en-IN" sz="2800" spc="40" dirty="0" smtClean="0">
                <a:latin typeface="Times New Roman" panose="02020603050405020304" pitchFamily="18" charset="0"/>
                <a:ea typeface="Times New Roman" panose="02020603050405020304" pitchFamily="18" charset="0"/>
                <a:cs typeface="Times New Roman" panose="02020603050405020304" pitchFamily="18" charset="0"/>
              </a:rPr>
              <a:t>Creation of a group within the group </a:t>
            </a:r>
          </a:p>
          <a:p>
            <a:pPr algn="just">
              <a:buFont typeface="Wingdings" pitchFamily="2" charset="2"/>
              <a:buChar char="ü"/>
            </a:pPr>
            <a:r>
              <a:rPr lang="en-IN" sz="2800" spc="40" dirty="0" smtClean="0">
                <a:latin typeface="Times New Roman" panose="02020603050405020304" pitchFamily="18" charset="0"/>
                <a:ea typeface="Times New Roman" panose="02020603050405020304" pitchFamily="18" charset="0"/>
                <a:cs typeface="Times New Roman" panose="02020603050405020304" pitchFamily="18" charset="0"/>
              </a:rPr>
              <a:t>Integration does not require an effort to identify and change norms whereas inclusion requires changes </a:t>
            </a:r>
            <a:r>
              <a:rPr lang="en-IN" sz="28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gn="just">
              <a:buNone/>
            </a:pPr>
            <a:endParaRPr lang="en-IN"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buNone/>
            </a:pPr>
            <a:r>
              <a:rPr lang="en-IN" sz="2800" dirty="0" smtClean="0">
                <a:latin typeface="Times New Roman" panose="02020603050405020304" pitchFamily="18" charset="0"/>
                <a:ea typeface="Times New Roman" panose="02020603050405020304" pitchFamily="18" charset="0"/>
                <a:cs typeface="Times New Roman" panose="02020603050405020304" pitchFamily="18" charset="0"/>
              </a:rPr>
              <a:t>   Do policies in a society advance inclusion or integration?</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2084</TotalTime>
  <Words>1390</Words>
  <Application>Microsoft Office PowerPoint</Application>
  <PresentationFormat>On-screen Show (4:3)</PresentationFormat>
  <Paragraphs>173</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Social Inclusion – A Perspective</vt:lpstr>
      <vt:lpstr> Pledge Human Dignity for all….</vt:lpstr>
      <vt:lpstr>Some questions……</vt:lpstr>
      <vt:lpstr>  Defining Social Inclusion…</vt:lpstr>
      <vt:lpstr>Slide 5</vt:lpstr>
      <vt:lpstr>What is the challenge ?</vt:lpstr>
      <vt:lpstr>Some related terms……</vt:lpstr>
      <vt:lpstr>Where are societies heading towards?</vt:lpstr>
      <vt:lpstr>Integration</vt:lpstr>
      <vt:lpstr>Ex: Integrated Classroom….</vt:lpstr>
      <vt:lpstr>Inclusion…….</vt:lpstr>
      <vt:lpstr>What brings nearer to inclusive society ?</vt:lpstr>
      <vt:lpstr> Assimilation….</vt:lpstr>
      <vt:lpstr>Accommodation…….</vt:lpstr>
      <vt:lpstr>Accommodation - dignity, individualization and promoting inclusive design </vt:lpstr>
      <vt:lpstr>Slide 16</vt:lpstr>
      <vt:lpstr>Slide 17</vt:lpstr>
      <vt:lpstr>How can all-inclusive participation be ensured?</vt:lpstr>
      <vt:lpstr>Critical Dimensions of Inclusion…..</vt:lpstr>
      <vt:lpstr>Contd….</vt:lpstr>
      <vt:lpstr>Slide 21</vt:lpstr>
      <vt:lpstr>Goran Therborn (2007) - five categories of inclusion</vt:lpstr>
      <vt:lpstr>Slide 23</vt:lpstr>
      <vt:lpstr>Ambedkar’s view on social inclusion</vt:lpstr>
      <vt:lpstr>Slide 25</vt:lpstr>
      <vt:lpstr>   Strength lies in Differences not in Similarities – Stephen R.Covey</vt:lpstr>
      <vt:lpstr>Towards Inclusion …………….</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Sheela Reddy</dc:creator>
  <cp:lastModifiedBy>HP</cp:lastModifiedBy>
  <cp:revision>167</cp:revision>
  <dcterms:created xsi:type="dcterms:W3CDTF">2017-12-18T04:54:28Z</dcterms:created>
  <dcterms:modified xsi:type="dcterms:W3CDTF">2021-09-20T06:03:31Z</dcterms:modified>
</cp:coreProperties>
</file>