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81" r:id="rId6"/>
    <p:sldId id="259" r:id="rId7"/>
    <p:sldId id="264" r:id="rId8"/>
    <p:sldId id="263" r:id="rId9"/>
    <p:sldId id="260" r:id="rId10"/>
    <p:sldId id="265" r:id="rId11"/>
    <p:sldId id="266" r:id="rId12"/>
    <p:sldId id="280" r:id="rId13"/>
    <p:sldId id="261" r:id="rId14"/>
    <p:sldId id="282" r:id="rId15"/>
    <p:sldId id="267" r:id="rId16"/>
    <p:sldId id="268" r:id="rId17"/>
    <p:sldId id="269" r:id="rId18"/>
    <p:sldId id="271" r:id="rId19"/>
    <p:sldId id="272" r:id="rId20"/>
    <p:sldId id="273" r:id="rId21"/>
    <p:sldId id="274" r:id="rId22"/>
    <p:sldId id="275" r:id="rId23"/>
    <p:sldId id="276" r:id="rId24"/>
    <p:sldId id="277" r:id="rId25"/>
    <p:sldId id="278" r:id="rId26"/>
    <p:sldId id="279"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Organizational Citizenship Behavior</a:t>
            </a:r>
            <a:endParaRPr lang="en-US" dirty="0"/>
          </a:p>
        </p:txBody>
      </p:sp>
      <p:sp>
        <p:nvSpPr>
          <p:cNvPr id="3" name="Subtitle 2"/>
          <p:cNvSpPr>
            <a:spLocks noGrp="1"/>
          </p:cNvSpPr>
          <p:nvPr>
            <p:ph type="subTitle" idx="1"/>
          </p:nvPr>
        </p:nvSpPr>
        <p:spPr/>
        <p:txBody>
          <a:bodyPr/>
          <a:lstStyle/>
          <a:p>
            <a:r>
              <a:rPr lang="en-US" dirty="0" smtClean="0"/>
              <a:t>Dr. </a:t>
            </a:r>
            <a:r>
              <a:rPr lang="en-US" dirty="0" err="1" smtClean="0"/>
              <a:t>Neetu</a:t>
            </a:r>
            <a:r>
              <a:rPr lang="en-US" dirty="0" smtClean="0"/>
              <a:t> Jain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400800"/>
          </a:xfrm>
        </p:spPr>
        <p:txBody>
          <a:bodyPr>
            <a:normAutofit fontScale="70000" lnSpcReduction="20000"/>
          </a:bodyPr>
          <a:lstStyle/>
          <a:p>
            <a:pPr algn="just"/>
            <a:r>
              <a:rPr lang="en-US" sz="3600" dirty="0" smtClean="0"/>
              <a:t>Enhances productivity (helping new co-workers; helping colleagues meet deadlines) </a:t>
            </a:r>
          </a:p>
          <a:p>
            <a:pPr algn="just"/>
            <a:endParaRPr lang="en-US" sz="3600" dirty="0" smtClean="0"/>
          </a:p>
          <a:p>
            <a:pPr algn="just"/>
            <a:r>
              <a:rPr lang="en-US" sz="3600" dirty="0" smtClean="0"/>
              <a:t>Frees up resources (autonomous, cooperative employees give managers more time to clear their work)</a:t>
            </a:r>
          </a:p>
          <a:p>
            <a:pPr algn="just"/>
            <a:endParaRPr lang="en-US" sz="3600" dirty="0" smtClean="0"/>
          </a:p>
          <a:p>
            <a:pPr algn="just"/>
            <a:r>
              <a:rPr lang="en-US" sz="3600" dirty="0" smtClean="0"/>
              <a:t>Helpful </a:t>
            </a:r>
            <a:r>
              <a:rPr lang="en-US" sz="3600" dirty="0" err="1" smtClean="0"/>
              <a:t>behaviour</a:t>
            </a:r>
            <a:r>
              <a:rPr lang="en-US" sz="3600" dirty="0" smtClean="0"/>
              <a:t> facilitates cohesiveness (as part of group maintenance </a:t>
            </a:r>
            <a:r>
              <a:rPr lang="en-US" sz="3600" dirty="0" err="1" smtClean="0"/>
              <a:t>behaviour</a:t>
            </a:r>
            <a:r>
              <a:rPr lang="en-US" sz="3600" dirty="0" smtClean="0"/>
              <a:t>) </a:t>
            </a:r>
          </a:p>
          <a:p>
            <a:pPr algn="just"/>
            <a:endParaRPr lang="en-US" sz="3600" dirty="0" smtClean="0"/>
          </a:p>
          <a:p>
            <a:pPr algn="just"/>
            <a:r>
              <a:rPr lang="en-US" sz="3600" dirty="0" smtClean="0"/>
              <a:t>Helps attracting and retaining good employees (through creating and maintaining a friendly, supportive working environment and a sense of belonging) </a:t>
            </a:r>
          </a:p>
          <a:p>
            <a:pPr algn="just"/>
            <a:endParaRPr lang="en-US" sz="3600" dirty="0" smtClean="0"/>
          </a:p>
          <a:p>
            <a:pPr algn="just"/>
            <a:r>
              <a:rPr lang="en-US" sz="3600" dirty="0" smtClean="0"/>
              <a:t>Creates social capital (better communication and stronger networks facilitate accurate information transfer and improve efficiency)</a:t>
            </a:r>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Potential Negative Effects of OCB</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just"/>
            <a:r>
              <a:rPr lang="en-US" dirty="0" smtClean="0"/>
              <a:t>Although OCB has largely been considered a positive </a:t>
            </a:r>
            <a:r>
              <a:rPr lang="en-US" dirty="0" err="1" smtClean="0"/>
              <a:t>behaviour</a:t>
            </a:r>
            <a:r>
              <a:rPr lang="en-US" dirty="0" smtClean="0"/>
              <a:t> that benefits the organization, there are risks and costs associated with it.</a:t>
            </a:r>
          </a:p>
          <a:p>
            <a:pPr algn="just"/>
            <a:r>
              <a:rPr lang="en-US" dirty="0" smtClean="0"/>
              <a:t>A related concept is “compulsory citizenship </a:t>
            </a:r>
            <a:r>
              <a:rPr lang="en-US" dirty="0" err="1" smtClean="0"/>
              <a:t>behaviours</a:t>
            </a:r>
            <a:r>
              <a:rPr lang="en-US" dirty="0" smtClean="0"/>
              <a:t>,” in which managers expect and demand workers to do more than is listed in their formal job requirements.</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some cases, people use this type of citizenship behavior to improve their image or for ingratiation ,status enhancement and for getting higher performance evaluation ratings.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Dimensions of OCB</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It is difficult to delineate its dimensions or pinpoint its causes. Many different traits have been attributed to the drivers and predictors of OCB. The research has been grouped into two main themes that are helpful for </a:t>
            </a:r>
            <a:r>
              <a:rPr lang="en-US" dirty="0" err="1" smtClean="0"/>
              <a:t>analysing</a:t>
            </a:r>
            <a:r>
              <a:rPr lang="en-US" dirty="0" smtClean="0"/>
              <a:t> or promoting citizenship </a:t>
            </a:r>
            <a:r>
              <a:rPr lang="en-US" dirty="0" err="1" smtClean="0"/>
              <a:t>behaviours</a:t>
            </a:r>
            <a:r>
              <a:rPr lang="en-US" dirty="0" smtClean="0"/>
              <a:t>:</a:t>
            </a:r>
          </a:p>
          <a:p>
            <a:pPr algn="just"/>
            <a:endParaRPr lang="en-US" dirty="0" smtClean="0"/>
          </a:p>
          <a:p>
            <a:pPr algn="just">
              <a:buNone/>
            </a:pPr>
            <a:r>
              <a:rPr lang="en-US" dirty="0" err="1" smtClean="0"/>
              <a:t>i</a:t>
            </a:r>
            <a:r>
              <a:rPr lang="en-US" dirty="0" smtClean="0"/>
              <a:t>) Types of </a:t>
            </a:r>
            <a:r>
              <a:rPr lang="en-US" dirty="0" err="1" smtClean="0"/>
              <a:t>Behaviour</a:t>
            </a:r>
            <a:endParaRPr lang="en-US" dirty="0" smtClean="0"/>
          </a:p>
          <a:p>
            <a:pPr algn="just">
              <a:buNone/>
            </a:pPr>
            <a:r>
              <a:rPr lang="en-US" dirty="0" smtClean="0"/>
              <a:t>ii) Beneficiary of the OCB</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OCB</a:t>
            </a:r>
            <a:endParaRPr lang="en-US" dirty="0"/>
          </a:p>
        </p:txBody>
      </p:sp>
      <p:sp>
        <p:nvSpPr>
          <p:cNvPr id="3" name="Content Placeholder 2"/>
          <p:cNvSpPr>
            <a:spLocks noGrp="1"/>
          </p:cNvSpPr>
          <p:nvPr>
            <p:ph idx="1"/>
          </p:nvPr>
        </p:nvSpPr>
        <p:spPr/>
        <p:txBody>
          <a:bodyPr/>
          <a:lstStyle/>
          <a:p>
            <a:r>
              <a:rPr lang="en-US" dirty="0" smtClean="0"/>
              <a:t>There are various ways the employees can show organizational citizenship, but there are five agreed upon types and principles that employees can exemplify when engaging in OCB.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t>
            </a:r>
            <a:r>
              <a:rPr lang="en-US" dirty="0" err="1" smtClean="0"/>
              <a:t>Behaviour</a:t>
            </a:r>
            <a:endParaRPr lang="en-US" dirty="0"/>
          </a:p>
        </p:txBody>
      </p:sp>
      <p:sp>
        <p:nvSpPr>
          <p:cNvPr id="3" name="Content Placeholder 2"/>
          <p:cNvSpPr>
            <a:spLocks noGrp="1"/>
          </p:cNvSpPr>
          <p:nvPr>
            <p:ph idx="1"/>
          </p:nvPr>
        </p:nvSpPr>
        <p:spPr/>
        <p:txBody>
          <a:bodyPr>
            <a:normAutofit fontScale="92500" lnSpcReduction="10000"/>
          </a:bodyPr>
          <a:lstStyle/>
          <a:p>
            <a:pPr algn="just">
              <a:buNone/>
            </a:pPr>
            <a:r>
              <a:rPr lang="en-US" dirty="0" smtClean="0"/>
              <a:t>   Understanding the types of </a:t>
            </a:r>
            <a:r>
              <a:rPr lang="en-US" dirty="0" err="1" smtClean="0"/>
              <a:t>behaviour</a:t>
            </a:r>
            <a:r>
              <a:rPr lang="en-US" dirty="0" smtClean="0"/>
              <a:t> that fall under OCB is a useful way to identify and encourage them in employees. </a:t>
            </a:r>
            <a:r>
              <a:rPr lang="en-US" dirty="0" err="1" smtClean="0"/>
              <a:t>Podaskoff</a:t>
            </a:r>
            <a:r>
              <a:rPr lang="en-US" dirty="0" smtClean="0"/>
              <a:t> et al. (2000) condensed more than 30 types of citizenship </a:t>
            </a:r>
            <a:r>
              <a:rPr lang="en-US" dirty="0" err="1" smtClean="0"/>
              <a:t>behaviour</a:t>
            </a:r>
            <a:r>
              <a:rPr lang="en-US" dirty="0" smtClean="0"/>
              <a:t> found in the literature into 7: </a:t>
            </a:r>
          </a:p>
          <a:p>
            <a:pPr algn="just"/>
            <a:r>
              <a:rPr lang="en-US" dirty="0" smtClean="0"/>
              <a:t>(</a:t>
            </a:r>
            <a:r>
              <a:rPr lang="en-US" dirty="0" err="1" smtClean="0"/>
              <a:t>i</a:t>
            </a:r>
            <a:r>
              <a:rPr lang="en-US" dirty="0" smtClean="0"/>
              <a:t>) helping </a:t>
            </a:r>
            <a:r>
              <a:rPr lang="en-US" dirty="0" err="1" smtClean="0"/>
              <a:t>behaviours</a:t>
            </a:r>
            <a:r>
              <a:rPr lang="en-US" dirty="0" smtClean="0"/>
              <a:t>, (ii) sportsmanship, (iii) organizational loyalty, (iv) organizational compliance, (v) individual initiative, (vi) civic virtue, and (vii) self-development.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Beneficiary of the OCB</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There is OCB that benefits individuals (OCBI) and OCB that benefits the organization as a whole (OCBO). OCBI is related to individual dispositions such as empathy, while OCBO is related to organizational context.</a:t>
            </a:r>
          </a:p>
          <a:p>
            <a:pPr algn="just"/>
            <a:r>
              <a:rPr lang="en-US" dirty="0" smtClean="0"/>
              <a:t> Thus, a manager aiming to enable </a:t>
            </a:r>
            <a:r>
              <a:rPr lang="en-US" dirty="0" err="1" smtClean="0"/>
              <a:t>behaviours</a:t>
            </a:r>
            <a:r>
              <a:rPr lang="en-US" dirty="0" smtClean="0"/>
              <a:t> that benefit the organization would need to consider what structures facilitate them, whereas recruitment procedures might take into account traits related to individual OCBs.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Individuals OCB</a:t>
            </a:r>
            <a:endParaRPr lang="en-US" dirty="0"/>
          </a:p>
        </p:txBody>
      </p:sp>
      <p:sp>
        <p:nvSpPr>
          <p:cNvPr id="3" name="Content Placeholder 2"/>
          <p:cNvSpPr>
            <a:spLocks noGrp="1"/>
          </p:cNvSpPr>
          <p:nvPr>
            <p:ph idx="1"/>
          </p:nvPr>
        </p:nvSpPr>
        <p:spPr>
          <a:xfrm>
            <a:off x="304800" y="1600200"/>
            <a:ext cx="8610600" cy="5410200"/>
          </a:xfrm>
        </p:spPr>
        <p:txBody>
          <a:bodyPr>
            <a:normAutofit fontScale="85000" lnSpcReduction="20000"/>
          </a:bodyPr>
          <a:lstStyle/>
          <a:p>
            <a:pPr algn="just"/>
            <a:r>
              <a:rPr lang="en-US" dirty="0" smtClean="0"/>
              <a:t>Individuals’ OCB can be affected by their predispositions as well as their adaptation to perceived benefits from this type of </a:t>
            </a:r>
            <a:r>
              <a:rPr lang="en-US" dirty="0" err="1" smtClean="0"/>
              <a:t>behaviour</a:t>
            </a:r>
            <a:r>
              <a:rPr lang="en-US" dirty="0" smtClean="0"/>
              <a:t>. </a:t>
            </a:r>
          </a:p>
          <a:p>
            <a:pPr algn="just"/>
            <a:r>
              <a:rPr lang="en-US" dirty="0" smtClean="0"/>
              <a:t>Because two people exhibit the same form of OCB, there is no indication that it stems from the same motivation.</a:t>
            </a:r>
          </a:p>
          <a:p>
            <a:pPr algn="just"/>
            <a:r>
              <a:rPr lang="en-US" dirty="0" smtClean="0"/>
              <a:t> Thus, of two people exhibiting courtesy, one may be motivated by image management, and another by concern for the quality of the work climate.</a:t>
            </a:r>
          </a:p>
          <a:p>
            <a:pPr algn="just"/>
            <a:endParaRPr lang="en-US" dirty="0" smtClean="0"/>
          </a:p>
          <a:p>
            <a:pPr algn="just"/>
            <a:r>
              <a:rPr lang="en-US" dirty="0" smtClean="0"/>
              <a:t> Similarly, a single OCB may serve more than one motive: one person may work extra hours from desires both to contribute to an excellent result, and to gain attention in hopes of promotion, the extra hours scoring benefits both to the individual’s status and the quality of the organization’s work.</a:t>
            </a:r>
          </a:p>
          <a:p>
            <a:pPr algn="just"/>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Altruism</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Altruism is defined as the desire to help or otherwise assist another individual, while not expecting a reward in compensation for that assistance. </a:t>
            </a:r>
          </a:p>
          <a:p>
            <a:pPr algn="just"/>
            <a:r>
              <a:rPr lang="en-US" dirty="0" smtClean="0"/>
              <a:t>A common example outside of a business setting would be someone who drives a neighbor to work when their car has broken down, while not expecting gas money or favors in compensation. </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r>
              <a:rPr lang="en-US" dirty="0" smtClean="0"/>
              <a:t>In a business setting, altruistic behavior is generally related to the work or project that the business group is working on. </a:t>
            </a:r>
          </a:p>
          <a:p>
            <a:pPr algn="just"/>
            <a:r>
              <a:rPr lang="en-US" dirty="0" smtClean="0"/>
              <a:t>Someone exhibiting altruistic behavior in a group setting might volunteer to work on certain special projects, voluntarily helping or assisting other employees with their work or with other tasks, and volunteering to do additional work in order to help other employees reduce their work load. </a:t>
            </a:r>
          </a:p>
          <a:p>
            <a:pPr algn="just"/>
            <a:r>
              <a:rPr lang="en-US" dirty="0" smtClean="0"/>
              <a:t>Altruism in the workplace leads to productivity and effectiveness because it encourages good employee relations; it can also reduce the stress load on other employees, which will in turn increase productivity.</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Defining OCB</a:t>
            </a:r>
          </a:p>
          <a:p>
            <a:r>
              <a:rPr lang="en-US" dirty="0" smtClean="0"/>
              <a:t>Examples of OCB</a:t>
            </a:r>
          </a:p>
          <a:p>
            <a:r>
              <a:rPr lang="en-US" dirty="0" smtClean="0"/>
              <a:t>Benefits of OCB</a:t>
            </a:r>
          </a:p>
          <a:p>
            <a:r>
              <a:rPr lang="en-US" dirty="0" smtClean="0"/>
              <a:t>Dimensions of OCB</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Courtesy</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Courtesy is defined as behavior which is polite and considerate towards other people. Courtesy outside of a workplace setting includes behavior such as asking how someone's morning has been or asking after the welfare of a neighbor's child.</a:t>
            </a:r>
          </a:p>
          <a:p>
            <a:pPr algn="just"/>
            <a:r>
              <a:rPr lang="en-US" dirty="0" smtClean="0"/>
              <a:t> In a business context, courtesy is usually exhibited through behaviors such as inquiring about personal subjects that a coworker has previously brought up, asking if a coworker is having any trouble with a certain work related project, and informing coworkers about prior commitments.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Courtesy not only encourages positive social interactions between employees, which improve the work environment, but they can reduce any potential stress that might occur from employees who do not have the courtesy to inform their coworkers about issues such as upcoming absences from work—and so on.</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Sportsmanship</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Sportsmanship is defined as exhibiting no negative behavior when something does not go as planned--or when something is being perceived as annoying, difficult, frustrating or otherwise negative. Outside of a business context, sportsmanship is most commonly associated with sports and games--poor sportsmanship, for example, might occur when a player  argues when their team loses a game.</a:t>
            </a:r>
          </a:p>
          <a:p>
            <a:pPr algn="just"/>
            <a:r>
              <a:rPr lang="en-US" dirty="0" smtClean="0"/>
              <a:t> In the context of business, good sportsmanship is usually related to potential complaints about work or workloads in addition to negativity surrounding work-related surprises. </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For example: Imagine an employee who submits his proposal to his superior may be expecting it to be well-received and accepted but it is rejected, and the employee displays good sportsmanship by not complaining about the situation to other coworkers or individuals who may report their behavior to others working for the business. </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Conscientiousness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 Conscientiousness is defined as behavior that suggests a reasonable level of self-control and discipline, which extends beyond the minimum requirements expected in that situation. </a:t>
            </a:r>
          </a:p>
          <a:p>
            <a:pPr algn="just"/>
            <a:endParaRPr lang="en-US" dirty="0" smtClean="0"/>
          </a:p>
          <a:p>
            <a:pPr algn="just"/>
            <a:r>
              <a:rPr lang="en-US" dirty="0" smtClean="0"/>
              <a:t>In the context of a business setting, conscientiousness is observed when an employee not only meets their employer’s requirements—such as coming to work on time and completing assignments on time—but exceeds them.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Civic virtue</a:t>
            </a:r>
            <a:endParaRPr lang="en-US" dirty="0"/>
          </a:p>
        </p:txBody>
      </p:sp>
      <p:sp>
        <p:nvSpPr>
          <p:cNvPr id="3" name="Content Placeholder 2"/>
          <p:cNvSpPr>
            <a:spLocks noGrp="1"/>
          </p:cNvSpPr>
          <p:nvPr>
            <p:ph idx="1"/>
          </p:nvPr>
        </p:nvSpPr>
        <p:spPr>
          <a:xfrm>
            <a:off x="0" y="1600200"/>
            <a:ext cx="9144000" cy="5257800"/>
          </a:xfrm>
        </p:spPr>
        <p:txBody>
          <a:bodyPr>
            <a:normAutofit fontScale="62500" lnSpcReduction="20000"/>
          </a:bodyPr>
          <a:lstStyle/>
          <a:p>
            <a:pPr algn="just"/>
            <a:r>
              <a:rPr lang="en-US" dirty="0" smtClean="0"/>
              <a:t>Civic virtue is defined as behavior which exhibits how well a person represents an organization with which they are associated, and how well that person supports their organization outside of an official capacity. </a:t>
            </a:r>
          </a:p>
          <a:p>
            <a:pPr algn="just"/>
            <a:endParaRPr lang="en-US" dirty="0" smtClean="0"/>
          </a:p>
          <a:p>
            <a:pPr algn="just"/>
            <a:r>
              <a:rPr lang="en-US" dirty="0" smtClean="0"/>
              <a:t>For example, how well someone represents their business and how they may support that business are all examples of someone's civic virtue. </a:t>
            </a:r>
          </a:p>
          <a:p>
            <a:pPr algn="just"/>
            <a:endParaRPr lang="en-US" dirty="0" smtClean="0"/>
          </a:p>
          <a:p>
            <a:pPr algn="just"/>
            <a:r>
              <a:rPr lang="en-US" dirty="0" smtClean="0"/>
              <a:t>Examples of civic virtue in a business setting include speaking positively about the business to friends, family and acquaintances; signing up for business events, such as charity walking events or fundraiser parties; and generally supporting the business by always representing the business to the best of their ability even when they are not working. </a:t>
            </a:r>
          </a:p>
          <a:p>
            <a:pPr algn="just"/>
            <a:endParaRPr lang="en-US" dirty="0" smtClean="0"/>
          </a:p>
          <a:p>
            <a:pPr algn="just"/>
            <a:r>
              <a:rPr lang="en-US" dirty="0" smtClean="0"/>
              <a:t>Civic virtue encourages a sense of community, which has been shown to be linked to job performance and job satisfaction in employees. Employees who feel a stronger connection with their place of employment are more likely to be productive and effective workers, when compared to those who do not share a sense of community.</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Increasing OCB</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pPr algn="just"/>
            <a:r>
              <a:rPr lang="en-US" dirty="0" smtClean="0"/>
              <a:t>“The more employees feel that they participate in decision-making, the more they feel supported by their immediate supervisor, which is accompanied by exhibiting more organizational citizenship </a:t>
            </a:r>
            <a:r>
              <a:rPr lang="en-US" dirty="0" err="1" smtClean="0"/>
              <a:t>behaviours</a:t>
            </a:r>
            <a:r>
              <a:rPr lang="en-US" dirty="0" smtClean="0"/>
              <a:t>.</a:t>
            </a:r>
          </a:p>
          <a:p>
            <a:pPr algn="just">
              <a:buNone/>
            </a:pPr>
            <a:endParaRPr lang="en-US" dirty="0" smtClean="0"/>
          </a:p>
          <a:p>
            <a:pPr algn="just"/>
            <a:r>
              <a:rPr lang="en-US" dirty="0" smtClean="0"/>
              <a:t>Accordingly, enhancing organizational commitment does not seem to be the most effective method to increase citizenship </a:t>
            </a:r>
            <a:r>
              <a:rPr lang="en-US" dirty="0" err="1" smtClean="0"/>
              <a:t>behaviour</a:t>
            </a:r>
            <a:r>
              <a:rPr lang="en-US" dirty="0" smtClean="0"/>
              <a:t> among employees. A more promising way to accomplish this goal is to increase satisfaction with, and trust in, the supervisor”</a:t>
            </a:r>
          </a:p>
          <a:p>
            <a:pPr algn="just"/>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63562"/>
          </a:xfrm>
        </p:spPr>
        <p:txBody>
          <a:bodyPr>
            <a:normAutofit fontScale="90000"/>
          </a:bodyPr>
          <a:lstStyle/>
          <a:p>
            <a:r>
              <a:rPr lang="en-US" dirty="0" smtClean="0"/>
              <a:t>Understanding OCB</a:t>
            </a:r>
            <a:endParaRPr lang="en-US" dirty="0"/>
          </a:p>
        </p:txBody>
      </p:sp>
      <p:sp>
        <p:nvSpPr>
          <p:cNvPr id="3" name="Content Placeholder 2"/>
          <p:cNvSpPr>
            <a:spLocks noGrp="1"/>
          </p:cNvSpPr>
          <p:nvPr>
            <p:ph idx="1"/>
          </p:nvPr>
        </p:nvSpPr>
        <p:spPr>
          <a:xfrm>
            <a:off x="457200" y="762000"/>
            <a:ext cx="8229600" cy="5867400"/>
          </a:xfrm>
        </p:spPr>
        <p:txBody>
          <a:bodyPr>
            <a:normAutofit fontScale="85000" lnSpcReduction="20000"/>
          </a:bodyPr>
          <a:lstStyle/>
          <a:p>
            <a:pPr algn="just"/>
            <a:r>
              <a:rPr lang="en-US" dirty="0" err="1" smtClean="0"/>
              <a:t>Organisational</a:t>
            </a:r>
            <a:r>
              <a:rPr lang="en-US" dirty="0" smtClean="0"/>
              <a:t> citizenship </a:t>
            </a:r>
            <a:r>
              <a:rPr lang="en-US" dirty="0" err="1" smtClean="0"/>
              <a:t>behaviour</a:t>
            </a:r>
            <a:r>
              <a:rPr lang="en-US" dirty="0" smtClean="0"/>
              <a:t> (OCB) is an evolving concept concerning how and why people contribute positively to their </a:t>
            </a:r>
            <a:r>
              <a:rPr lang="en-US" dirty="0" err="1" smtClean="0"/>
              <a:t>organisations</a:t>
            </a:r>
            <a:r>
              <a:rPr lang="en-US" dirty="0" smtClean="0"/>
              <a:t> beyond defined work roles; a concept that has rapidly expanded in recent years. Denis Organ is considered as father of OCB. He extended upon Katz’s (1964) original work on OCB. </a:t>
            </a:r>
          </a:p>
          <a:p>
            <a:pPr algn="just">
              <a:buNone/>
            </a:pPr>
            <a:endParaRPr lang="en-US" dirty="0" smtClean="0"/>
          </a:p>
          <a:p>
            <a:pPr algn="just">
              <a:buNone/>
            </a:pPr>
            <a:endParaRPr lang="en-US" dirty="0" smtClean="0"/>
          </a:p>
          <a:p>
            <a:pPr algn="just">
              <a:buNone/>
            </a:pPr>
            <a:endParaRPr lang="en-US" dirty="0" smtClean="0"/>
          </a:p>
          <a:p>
            <a:pPr algn="just"/>
            <a:r>
              <a:rPr lang="en-US" dirty="0" smtClean="0"/>
              <a:t>In 1988, Organ wrote the formative definition that OCB is “individual </a:t>
            </a:r>
            <a:r>
              <a:rPr lang="en-US" dirty="0" err="1" smtClean="0"/>
              <a:t>behaviour</a:t>
            </a:r>
            <a:r>
              <a:rPr lang="en-US" dirty="0" smtClean="0"/>
              <a:t> that is discretionary, not explicitly recognized by the formal reward system, and that in the aggregate promotes the effective functioning of the organization.”</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r>
              <a:rPr lang="en-US" dirty="0" smtClean="0"/>
              <a:t>Organizational citizenship </a:t>
            </a:r>
            <a:r>
              <a:rPr lang="en-US" dirty="0" err="1" smtClean="0"/>
              <a:t>behaviours</a:t>
            </a:r>
            <a:r>
              <a:rPr lang="en-US" dirty="0" smtClean="0"/>
              <a:t> (OCBs) are individual, discretionary actions by employees that are outside their formal job description.</a:t>
            </a:r>
          </a:p>
          <a:p>
            <a:pPr algn="just"/>
            <a:r>
              <a:rPr lang="en-US" dirty="0" smtClean="0"/>
              <a:t>Employees who feel organizational citizenship will “go the extra mile” out of personal motivation.</a:t>
            </a:r>
          </a:p>
          <a:p>
            <a:pPr algn="just"/>
            <a:r>
              <a:rPr lang="en-US" dirty="0" smtClean="0"/>
              <a:t>OCBs are extra role and pro social </a:t>
            </a:r>
            <a:r>
              <a:rPr lang="en-US" dirty="0" err="1" smtClean="0"/>
              <a:t>behaviour</a:t>
            </a:r>
            <a:r>
              <a:rPr lang="en-US" dirty="0" smtClean="0"/>
              <a:t>.</a:t>
            </a:r>
          </a:p>
          <a:p>
            <a:pPr lvl="0" algn="just"/>
            <a:r>
              <a:rPr lang="en-US" dirty="0" smtClean="0"/>
              <a:t>Expecting or </a:t>
            </a:r>
            <a:r>
              <a:rPr lang="en-US" dirty="0" err="1" smtClean="0"/>
              <a:t>formalising</a:t>
            </a:r>
            <a:r>
              <a:rPr lang="en-US" dirty="0" smtClean="0"/>
              <a:t> this </a:t>
            </a:r>
            <a:r>
              <a:rPr lang="en-US" dirty="0" err="1" smtClean="0"/>
              <a:t>behaviour</a:t>
            </a:r>
            <a:r>
              <a:rPr lang="en-US" dirty="0" smtClean="0"/>
              <a:t> can lead to an unhealthy work/life balance; but letting it go </a:t>
            </a:r>
            <a:r>
              <a:rPr lang="en-US" dirty="0" err="1" smtClean="0"/>
              <a:t>unrecognised</a:t>
            </a:r>
            <a:r>
              <a:rPr lang="en-US" dirty="0" smtClean="0"/>
              <a:t> may diminish motivation.</a:t>
            </a:r>
          </a:p>
          <a:p>
            <a:pPr lvl="0" algn="just"/>
            <a:r>
              <a:rPr lang="en-US" b="1" dirty="0" smtClean="0"/>
              <a:t>Organizational citizenship behavior</a:t>
            </a:r>
            <a:r>
              <a:rPr lang="en-US" dirty="0" smtClean="0"/>
              <a:t> deals with the actions and behaviors that are not required by workers. They are not critical to the job, but benefit the team and encourage even greater organizational functioning and efficiency.</a:t>
            </a:r>
          </a:p>
          <a:p>
            <a:pPr algn="just"/>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They look at their job as more than just a paycheck and strive to do all they can to make their work environment run smoothly;</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What are the personal traits and organizational conditions that encourage individuals to contribute beyond their formal job requirements? </a:t>
            </a:r>
          </a:p>
          <a:p>
            <a:pPr algn="just"/>
            <a:r>
              <a:rPr lang="en-US" dirty="0" smtClean="0"/>
              <a:t>What compels someone to help a colleague’s fund raising efforts or bring in snacks for the office?</a:t>
            </a:r>
          </a:p>
          <a:p>
            <a:pPr algn="just"/>
            <a:r>
              <a:rPr lang="en-US" dirty="0" smtClean="0"/>
              <a:t>Why workers make decisions regarding discretionary effort and the decision to go “above and beyond.”</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Voluntary nature of OCB</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If someone is following a prescribed role or fulfilling formal job duties, this is not a demonstration of OCB. Such </a:t>
            </a:r>
            <a:r>
              <a:rPr lang="en-US" dirty="0" err="1" smtClean="0"/>
              <a:t>behaviour</a:t>
            </a:r>
            <a:r>
              <a:rPr lang="en-US" dirty="0" smtClean="0"/>
              <a:t> should be outside the individual’s formal role within the organization, therefore not formally rewarded.</a:t>
            </a:r>
          </a:p>
          <a:p>
            <a:pPr algn="just"/>
            <a:endParaRPr lang="en-US" dirty="0" smtClean="0"/>
          </a:p>
          <a:p>
            <a:pPr algn="just"/>
            <a:r>
              <a:rPr lang="en-US" dirty="0" smtClean="0"/>
              <a:t> Nevertheless, if an individual demonstrates OCB, it could leave a positive impression on supervisors that would ultimately lead to workplace benefits, such as increased pay or a promotion (Organ, 1988).</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OCB</a:t>
            </a:r>
            <a:endParaRPr lang="en-US" dirty="0"/>
          </a:p>
        </p:txBody>
      </p:sp>
      <p:sp>
        <p:nvSpPr>
          <p:cNvPr id="3" name="Content Placeholder 2"/>
          <p:cNvSpPr>
            <a:spLocks noGrp="1"/>
          </p:cNvSpPr>
          <p:nvPr>
            <p:ph idx="1"/>
          </p:nvPr>
        </p:nvSpPr>
        <p:spPr/>
        <p:txBody>
          <a:bodyPr>
            <a:normAutofit fontScale="92500" lnSpcReduction="10000"/>
          </a:bodyPr>
          <a:lstStyle/>
          <a:p>
            <a:pPr algn="just">
              <a:buNone/>
            </a:pPr>
            <a:r>
              <a:rPr lang="en-US" dirty="0" smtClean="0"/>
              <a:t>   Examples of OCBs towards co-workers are:</a:t>
            </a:r>
          </a:p>
          <a:p>
            <a:pPr algn="just"/>
            <a:r>
              <a:rPr lang="en-US" dirty="0" smtClean="0"/>
              <a:t>Giving lifts home, suggesting ways to improve a colleague’s work, or even loading paper into the communal printer. </a:t>
            </a:r>
          </a:p>
          <a:p>
            <a:pPr algn="just">
              <a:buNone/>
            </a:pPr>
            <a:endParaRPr lang="en-US" dirty="0" smtClean="0"/>
          </a:p>
          <a:p>
            <a:pPr algn="just">
              <a:buNone/>
            </a:pPr>
            <a:r>
              <a:rPr lang="en-US" dirty="0" smtClean="0"/>
              <a:t>    OCBs directed towards the organization are:</a:t>
            </a:r>
          </a:p>
          <a:p>
            <a:pPr algn="just"/>
            <a:r>
              <a:rPr lang="en-US" dirty="0" smtClean="0"/>
              <a:t> Helping to recruit appropriate people to specific tasks, making suggestions to improve the workplace facilities, or doing unpaid overtime.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OCB</a:t>
            </a:r>
            <a:endParaRPr lang="en-US" dirty="0"/>
          </a:p>
        </p:txBody>
      </p:sp>
      <p:sp>
        <p:nvSpPr>
          <p:cNvPr id="3" name="Content Placeholder 2"/>
          <p:cNvSpPr>
            <a:spLocks noGrp="1"/>
          </p:cNvSpPr>
          <p:nvPr>
            <p:ph idx="1"/>
          </p:nvPr>
        </p:nvSpPr>
        <p:spPr/>
        <p:txBody>
          <a:bodyPr>
            <a:normAutofit/>
          </a:bodyPr>
          <a:lstStyle/>
          <a:p>
            <a:pPr algn="just"/>
            <a:r>
              <a:rPr lang="en-US" dirty="0" smtClean="0"/>
              <a:t>Positive OCBs reduce the need for supervision, improve workplace morale, reduce attrition and turnover and thereby result in cost- saving.</a:t>
            </a:r>
          </a:p>
          <a:p>
            <a:pPr lvl="0" algn="just"/>
            <a:r>
              <a:rPr lang="en-US" dirty="0" smtClean="0"/>
              <a:t>Employees who are willing and happy to go beyond formal job requirements will help organizations cope with change and unpredictable circumstances.</a:t>
            </a:r>
          </a:p>
          <a:p>
            <a:pPr>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3461</TotalTime>
  <Words>1784</Words>
  <Application>Microsoft Office PowerPoint</Application>
  <PresentationFormat>On-screen Show (4:3)</PresentationFormat>
  <Paragraphs>97</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Organizational Citizenship Behavior</vt:lpstr>
      <vt:lpstr>Agenda</vt:lpstr>
      <vt:lpstr>Understanding OCB</vt:lpstr>
      <vt:lpstr>Slide 4</vt:lpstr>
      <vt:lpstr>Slide 5</vt:lpstr>
      <vt:lpstr>Slide 6</vt:lpstr>
      <vt:lpstr>Voluntary nature of OCB</vt:lpstr>
      <vt:lpstr>Examples of OCB</vt:lpstr>
      <vt:lpstr>Benefits of OCB</vt:lpstr>
      <vt:lpstr>Slide 10</vt:lpstr>
      <vt:lpstr>Potential Negative Effects of OCB </vt:lpstr>
      <vt:lpstr>Slide 12</vt:lpstr>
      <vt:lpstr>Dimensions of OCB</vt:lpstr>
      <vt:lpstr>Types of OCB</vt:lpstr>
      <vt:lpstr>Types of Behaviour</vt:lpstr>
      <vt:lpstr>Beneficiary of the OCB</vt:lpstr>
      <vt:lpstr>Individuals OCB</vt:lpstr>
      <vt:lpstr>Altruism</vt:lpstr>
      <vt:lpstr>Slide 19</vt:lpstr>
      <vt:lpstr>Courtesy</vt:lpstr>
      <vt:lpstr>Slide 21</vt:lpstr>
      <vt:lpstr>Sportsmanship</vt:lpstr>
      <vt:lpstr>Slide 23</vt:lpstr>
      <vt:lpstr>Conscientiousness</vt:lpstr>
      <vt:lpstr>Civic virtue</vt:lpstr>
      <vt:lpstr>Increasing OCB</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Organizational Citizenship Behavior</dc:title>
  <dc:creator>HP</dc:creator>
  <cp:lastModifiedBy>HP</cp:lastModifiedBy>
  <cp:revision>146</cp:revision>
  <dcterms:created xsi:type="dcterms:W3CDTF">2006-08-16T00:00:00Z</dcterms:created>
  <dcterms:modified xsi:type="dcterms:W3CDTF">2020-09-08T08:35:13Z</dcterms:modified>
</cp:coreProperties>
</file>