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6C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6C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6C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82119"/>
            <a:ext cx="7560005" cy="43638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982119"/>
            <a:ext cx="7560005" cy="7727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0846" y="1705654"/>
            <a:ext cx="5701156" cy="6902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6C000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8.png"/><Relationship Id="rId5" Type="http://schemas.openxmlformats.org/officeDocument/2006/relationships/image" Target="../media/image9.jpg"/><Relationship Id="rId6" Type="http://schemas.openxmlformats.org/officeDocument/2006/relationships/hyperlink" Target="http://www.livemint.com/opinion/quick-edit/an-eye-on-fake-news-11591814803266.html" TargetMode="Externa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10.png"/><Relationship Id="rId5" Type="http://schemas.openxmlformats.org/officeDocument/2006/relationships/image" Target="../media/image11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eity.gov.in/content/acts-policies" TargetMode="External"/><Relationship Id="rId3" Type="http://schemas.openxmlformats.org/officeDocument/2006/relationships/hyperlink" Target="http://www.youtube.com/watch?v=cQYACLLAPOw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7160" y="1931129"/>
            <a:ext cx="3674745" cy="27476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R="11430">
              <a:lnSpc>
                <a:spcPct val="100000"/>
              </a:lnSpc>
              <a:spcBef>
                <a:spcPts val="120"/>
              </a:spcBef>
            </a:pPr>
            <a:r>
              <a:rPr dirty="0" sz="1250" spc="10">
                <a:solidFill>
                  <a:srgbClr val="0070C0"/>
                </a:solidFill>
                <a:latin typeface="Arial Black"/>
                <a:cs typeface="Arial Black"/>
              </a:rPr>
              <a:t>Stream</a:t>
            </a:r>
            <a:r>
              <a:rPr dirty="0" sz="1250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250" spc="15">
                <a:solidFill>
                  <a:srgbClr val="0070C0"/>
                </a:solidFill>
                <a:latin typeface="Arial Black"/>
                <a:cs typeface="Arial Black"/>
              </a:rPr>
              <a:t>Name</a:t>
            </a:r>
            <a:endParaRPr sz="1250">
              <a:latin typeface="Arial Black"/>
              <a:cs typeface="Arial Black"/>
            </a:endParaRPr>
          </a:p>
          <a:p>
            <a:pPr algn="ctr" marR="17145">
              <a:lnSpc>
                <a:spcPct val="100000"/>
              </a:lnSpc>
              <a:spcBef>
                <a:spcPts val="35"/>
              </a:spcBef>
            </a:pPr>
            <a:r>
              <a:rPr dirty="0" sz="1000" b="1">
                <a:latin typeface="Calibri"/>
                <a:cs typeface="Calibri"/>
              </a:rPr>
              <a:t>Policy </a:t>
            </a:r>
            <a:r>
              <a:rPr dirty="0" sz="1000" spc="5" b="1">
                <a:latin typeface="Calibri"/>
                <a:cs typeface="Calibri"/>
              </a:rPr>
              <a:t>and </a:t>
            </a:r>
            <a:r>
              <a:rPr dirty="0" sz="1000" b="1">
                <a:latin typeface="Calibri"/>
                <a:cs typeface="Calibri"/>
              </a:rPr>
              <a:t>Regulatory </a:t>
            </a:r>
            <a:r>
              <a:rPr dirty="0" sz="1000" spc="5" b="1">
                <a:latin typeface="Calibri"/>
                <a:cs typeface="Calibri"/>
              </a:rPr>
              <a:t>Framework </a:t>
            </a:r>
            <a:r>
              <a:rPr dirty="0" sz="1000" b="1">
                <a:latin typeface="Calibri"/>
                <a:cs typeface="Calibri"/>
              </a:rPr>
              <a:t>for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b="1">
                <a:latin typeface="Calibri"/>
                <a:cs typeface="Calibri"/>
              </a:rPr>
              <a:t>GovTech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Calibri"/>
              <a:cs typeface="Calibri"/>
            </a:endParaRPr>
          </a:p>
          <a:p>
            <a:pPr algn="ctr" marR="31750">
              <a:lnSpc>
                <a:spcPct val="100000"/>
              </a:lnSpc>
            </a:pPr>
            <a:r>
              <a:rPr dirty="0" sz="1150" spc="-10" b="1">
                <a:solidFill>
                  <a:srgbClr val="C00000"/>
                </a:solidFill>
                <a:latin typeface="Calibri"/>
                <a:cs typeface="Calibri"/>
              </a:rPr>
              <a:t>Session Number:</a:t>
            </a:r>
            <a:r>
              <a:rPr dirty="0" sz="1150" spc="-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150" spc="-10" b="1">
                <a:solidFill>
                  <a:srgbClr val="C00000"/>
                </a:solidFill>
                <a:latin typeface="Calibri"/>
                <a:cs typeface="Calibri"/>
              </a:rPr>
              <a:t>10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Calibri"/>
              <a:cs typeface="Calibri"/>
            </a:endParaRPr>
          </a:p>
          <a:p>
            <a:pPr algn="ctr" marL="10795">
              <a:lnSpc>
                <a:spcPts val="1475"/>
              </a:lnSpc>
              <a:spcBef>
                <a:spcPts val="5"/>
              </a:spcBef>
            </a:pPr>
            <a:r>
              <a:rPr dirty="0" sz="1250" spc="5">
                <a:solidFill>
                  <a:srgbClr val="0070C0"/>
                </a:solidFill>
                <a:latin typeface="Arial Black"/>
                <a:cs typeface="Arial Black"/>
              </a:rPr>
              <a:t>Session</a:t>
            </a:r>
            <a:r>
              <a:rPr dirty="0" sz="1250">
                <a:solidFill>
                  <a:srgbClr val="0070C0"/>
                </a:solidFill>
                <a:latin typeface="Arial Black"/>
                <a:cs typeface="Arial Black"/>
              </a:rPr>
              <a:t> </a:t>
            </a:r>
            <a:r>
              <a:rPr dirty="0" sz="1250" spc="5">
                <a:solidFill>
                  <a:srgbClr val="0070C0"/>
                </a:solidFill>
                <a:latin typeface="Arial Black"/>
                <a:cs typeface="Arial Black"/>
              </a:rPr>
              <a:t>Topic</a:t>
            </a:r>
            <a:r>
              <a:rPr dirty="0" sz="1250" spc="5">
                <a:latin typeface="Arial Black"/>
                <a:cs typeface="Arial Black"/>
              </a:rPr>
              <a:t>:</a:t>
            </a:r>
            <a:endParaRPr sz="1250">
              <a:latin typeface="Arial Black"/>
              <a:cs typeface="Arial Black"/>
            </a:endParaRPr>
          </a:p>
          <a:p>
            <a:pPr algn="ctr" marL="12700" marR="5080">
              <a:lnSpc>
                <a:spcPts val="2770"/>
              </a:lnSpc>
              <a:spcBef>
                <a:spcPts val="60"/>
              </a:spcBef>
            </a:pPr>
            <a:r>
              <a:rPr dirty="0" sz="2300" spc="-10" b="1">
                <a:latin typeface="Calibri"/>
                <a:cs typeface="Calibri"/>
              </a:rPr>
              <a:t>IT Act 2000 &amp; its </a:t>
            </a:r>
            <a:r>
              <a:rPr dirty="0" sz="2300" spc="-15" b="1">
                <a:latin typeface="Calibri"/>
                <a:cs typeface="Calibri"/>
              </a:rPr>
              <a:t>Amendments  </a:t>
            </a:r>
            <a:r>
              <a:rPr dirty="0" sz="2300" spc="-10" b="1">
                <a:latin typeface="Calibri"/>
                <a:cs typeface="Calibri"/>
              </a:rPr>
              <a:t>(2008 &amp; 2018)</a:t>
            </a:r>
            <a:endParaRPr sz="2300">
              <a:latin typeface="Calibri"/>
              <a:cs typeface="Calibri"/>
            </a:endParaRPr>
          </a:p>
          <a:p>
            <a:pPr marL="679450">
              <a:lnSpc>
                <a:spcPts val="1210"/>
              </a:lnSpc>
              <a:spcBef>
                <a:spcPts val="1645"/>
              </a:spcBef>
            </a:pPr>
            <a:r>
              <a:rPr dirty="0" sz="1150" spc="15">
                <a:solidFill>
                  <a:srgbClr val="0070C0"/>
                </a:solidFill>
                <a:latin typeface="Arial Black"/>
                <a:cs typeface="Arial Black"/>
              </a:rPr>
              <a:t>CHARRU MALHOTRA, </a:t>
            </a:r>
            <a:r>
              <a:rPr dirty="0" sz="750">
                <a:latin typeface="Arial Black"/>
                <a:cs typeface="Arial Black"/>
              </a:rPr>
              <a:t>Ph.D.</a:t>
            </a:r>
            <a:r>
              <a:rPr dirty="0" sz="750" spc="-5">
                <a:latin typeface="Arial Black"/>
                <a:cs typeface="Arial Black"/>
              </a:rPr>
              <a:t> </a:t>
            </a:r>
            <a:r>
              <a:rPr dirty="0" sz="750">
                <a:latin typeface="Arial Black"/>
                <a:cs typeface="Arial Black"/>
              </a:rPr>
              <a:t>(IIT-D)</a:t>
            </a:r>
            <a:endParaRPr sz="750">
              <a:latin typeface="Arial Black"/>
              <a:cs typeface="Arial Black"/>
            </a:endParaRPr>
          </a:p>
          <a:p>
            <a:pPr algn="ctr" marR="12065">
              <a:lnSpc>
                <a:spcPts val="850"/>
              </a:lnSpc>
            </a:pPr>
            <a:r>
              <a:rPr dirty="0" sz="850" spc="10" b="1">
                <a:latin typeface="Calibri"/>
                <a:cs typeface="Calibri"/>
              </a:rPr>
              <a:t>COORDINATOR </a:t>
            </a:r>
            <a:r>
              <a:rPr dirty="0" sz="850" spc="5" b="1">
                <a:latin typeface="Calibri"/>
                <a:cs typeface="Calibri"/>
              </a:rPr>
              <a:t>( </a:t>
            </a:r>
            <a:r>
              <a:rPr dirty="0" sz="850" spc="10" b="1">
                <a:latin typeface="Calibri"/>
                <a:cs typeface="Calibri"/>
              </a:rPr>
              <a:t>Centre of</a:t>
            </a:r>
            <a:r>
              <a:rPr dirty="0" sz="850" spc="-5" b="1">
                <a:latin typeface="Calibri"/>
                <a:cs typeface="Calibri"/>
              </a:rPr>
              <a:t> </a:t>
            </a:r>
            <a:r>
              <a:rPr dirty="0" sz="850" spc="5" b="1">
                <a:latin typeface="Calibri"/>
                <a:cs typeface="Calibri"/>
              </a:rPr>
              <a:t>e-Governance)</a:t>
            </a:r>
            <a:endParaRPr sz="850">
              <a:latin typeface="Calibri"/>
              <a:cs typeface="Calibri"/>
            </a:endParaRPr>
          </a:p>
          <a:p>
            <a:pPr algn="ctr" marL="803910" marR="818515">
              <a:lnSpc>
                <a:spcPct val="102899"/>
              </a:lnSpc>
            </a:pPr>
            <a:r>
              <a:rPr dirty="0" sz="850" spc="5" b="1">
                <a:latin typeface="Calibri"/>
                <a:cs typeface="Calibri"/>
              </a:rPr>
              <a:t>Associate Professor </a:t>
            </a:r>
            <a:r>
              <a:rPr dirty="0" sz="850" spc="10" b="1">
                <a:latin typeface="Calibri"/>
                <a:cs typeface="Calibri"/>
              </a:rPr>
              <a:t>(e-Governance and </a:t>
            </a:r>
            <a:r>
              <a:rPr dirty="0" sz="850" spc="5" b="1">
                <a:latin typeface="Calibri"/>
                <a:cs typeface="Calibri"/>
              </a:rPr>
              <a:t>ICT)  Indian Institute </a:t>
            </a:r>
            <a:r>
              <a:rPr dirty="0" sz="850" spc="10" b="1">
                <a:latin typeface="Calibri"/>
                <a:cs typeface="Calibri"/>
              </a:rPr>
              <a:t>of </a:t>
            </a:r>
            <a:r>
              <a:rPr dirty="0" sz="850" spc="5" b="1">
                <a:latin typeface="Calibri"/>
                <a:cs typeface="Calibri"/>
              </a:rPr>
              <a:t>Public Administration  </a:t>
            </a:r>
            <a:r>
              <a:rPr dirty="0" u="sng" sz="850" spc="5" b="1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</a:rPr>
              <a:t>charrumalhotra [at]gmail.com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34303" y="5084925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6" name="object 6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2994524" y="5981008"/>
            <a:ext cx="1353820" cy="4133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50" spc="-10">
                <a:solidFill>
                  <a:srgbClr val="6C0000"/>
                </a:solidFill>
                <a:latin typeface="Arial Black"/>
                <a:cs typeface="Arial Black"/>
              </a:rPr>
              <a:t>Agenda</a:t>
            </a:r>
            <a:endParaRPr sz="255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8058" y="6406221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Background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2381" y="6407410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01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95027" y="6310004"/>
            <a:ext cx="5702300" cy="3221990"/>
            <a:chOff x="1595027" y="6310004"/>
            <a:chExt cx="5702300" cy="3221990"/>
          </a:xfrm>
        </p:grpSpPr>
        <p:sp>
          <p:nvSpPr>
            <p:cNvPr id="12" name="object 12"/>
            <p:cNvSpPr/>
            <p:nvPr/>
          </p:nvSpPr>
          <p:spPr>
            <a:xfrm>
              <a:off x="4380593" y="6310004"/>
              <a:ext cx="2916195" cy="32217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509666" y="6439076"/>
              <a:ext cx="2532335" cy="283789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506635" y="6436046"/>
              <a:ext cx="2538730" cy="2844165"/>
            </a:xfrm>
            <a:custGeom>
              <a:avLst/>
              <a:gdLst/>
              <a:ahLst/>
              <a:cxnLst/>
              <a:rect l="l" t="t" r="r" b="b"/>
              <a:pathLst>
                <a:path w="2538729" h="2844165">
                  <a:moveTo>
                    <a:pt x="2538397" y="0"/>
                  </a:moveTo>
                  <a:lnTo>
                    <a:pt x="0" y="0"/>
                  </a:lnTo>
                  <a:lnTo>
                    <a:pt x="0" y="2843959"/>
                  </a:lnTo>
                  <a:lnTo>
                    <a:pt x="2538397" y="2843959"/>
                  </a:lnTo>
                  <a:lnTo>
                    <a:pt x="2538397" y="0"/>
                  </a:lnTo>
                  <a:close/>
                </a:path>
              </a:pathLst>
            </a:custGeom>
            <a:ln w="606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598058" y="7214876"/>
              <a:ext cx="2538095" cy="186055"/>
            </a:xfrm>
            <a:custGeom>
              <a:avLst/>
              <a:gdLst/>
              <a:ahLst/>
              <a:cxnLst/>
              <a:rect l="l" t="t" r="r" b="b"/>
              <a:pathLst>
                <a:path w="2538095" h="186054">
                  <a:moveTo>
                    <a:pt x="2537701" y="185673"/>
                  </a:moveTo>
                  <a:lnTo>
                    <a:pt x="0" y="185673"/>
                  </a:lnTo>
                  <a:lnTo>
                    <a:pt x="0" y="0"/>
                  </a:lnTo>
                  <a:lnTo>
                    <a:pt x="2537701" y="0"/>
                  </a:lnTo>
                  <a:lnTo>
                    <a:pt x="2537701" y="185673"/>
                  </a:lnTo>
                  <a:close/>
                </a:path>
              </a:pathLst>
            </a:custGeom>
            <a:solidFill>
              <a:srgbClr val="FDE4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598058" y="7214876"/>
              <a:ext cx="2538095" cy="186055"/>
            </a:xfrm>
            <a:custGeom>
              <a:avLst/>
              <a:gdLst/>
              <a:ahLst/>
              <a:cxnLst/>
              <a:rect l="l" t="t" r="r" b="b"/>
              <a:pathLst>
                <a:path w="2538095" h="186054">
                  <a:moveTo>
                    <a:pt x="2537701" y="0"/>
                  </a:moveTo>
                  <a:lnTo>
                    <a:pt x="0" y="0"/>
                  </a:lnTo>
                  <a:lnTo>
                    <a:pt x="0" y="185673"/>
                  </a:lnTo>
                  <a:lnTo>
                    <a:pt x="2537701" y="185673"/>
                  </a:lnTo>
                  <a:lnTo>
                    <a:pt x="2537701" y="0"/>
                  </a:lnTo>
                  <a:close/>
                </a:path>
              </a:pathLst>
            </a:custGeom>
            <a:ln w="606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1598058" y="6677148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5" b="1">
                <a:latin typeface="Arial"/>
                <a:cs typeface="Arial"/>
              </a:rPr>
              <a:t>IT </a:t>
            </a:r>
            <a:r>
              <a:rPr dirty="0" sz="1150" spc="-10" b="1">
                <a:latin typeface="Arial"/>
                <a:cs typeface="Arial"/>
              </a:rPr>
              <a:t>Act</a:t>
            </a:r>
            <a:r>
              <a:rPr dirty="0" sz="1150" spc="-5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2000</a:t>
            </a:r>
            <a:endParaRPr sz="11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22381" y="6678336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8058" y="6943949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Salient </a:t>
            </a:r>
            <a:r>
              <a:rPr dirty="0" sz="1150" spc="-5" b="1">
                <a:latin typeface="Arial"/>
                <a:cs typeface="Arial"/>
              </a:rPr>
              <a:t>features of the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Act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2381" y="6945138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00516" y="7113427"/>
            <a:ext cx="2186940" cy="2000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50" spc="-10" b="1">
                <a:latin typeface="Arial"/>
                <a:cs typeface="Arial"/>
              </a:rPr>
              <a:t>Statutory Bodies created out</a:t>
            </a:r>
            <a:r>
              <a:rPr dirty="0" sz="1150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of</a:t>
            </a:r>
            <a:endParaRPr sz="11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00516" y="7289194"/>
            <a:ext cx="423545" cy="2000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50" spc="-5" b="1">
                <a:latin typeface="Arial"/>
                <a:cs typeface="Arial"/>
              </a:rPr>
              <a:t>IT</a:t>
            </a:r>
            <a:r>
              <a:rPr dirty="0" sz="1150" spc="-114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Act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22381" y="7216064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98058" y="7494262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Objectives </a:t>
            </a:r>
            <a:r>
              <a:rPr dirty="0" sz="1150" spc="-5" b="1">
                <a:latin typeface="Arial"/>
                <a:cs typeface="Arial"/>
              </a:rPr>
              <a:t>of IT</a:t>
            </a:r>
            <a:r>
              <a:rPr dirty="0" sz="1150" spc="-5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Act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22381" y="7495451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98058" y="7765189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Computer Crimes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22381" y="7766377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98058" y="8031990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Due Diligence by</a:t>
            </a:r>
            <a:r>
              <a:rPr dirty="0" sz="1150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Intermediaries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22381" y="8033180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98058" y="8302917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5" b="1">
                <a:latin typeface="Arial"/>
                <a:cs typeface="Arial"/>
              </a:rPr>
              <a:t>IT </a:t>
            </a:r>
            <a:r>
              <a:rPr dirty="0" sz="1150" spc="-10" b="1">
                <a:latin typeface="Arial"/>
                <a:cs typeface="Arial"/>
              </a:rPr>
              <a:t>Act amendment</a:t>
            </a:r>
            <a:r>
              <a:rPr dirty="0" sz="1150" spc="-5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2008</a:t>
            </a:r>
            <a:endParaRPr sz="11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22381" y="8304105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98058" y="8594387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5" b="1">
                <a:latin typeface="Arial"/>
                <a:cs typeface="Arial"/>
              </a:rPr>
              <a:t>IT </a:t>
            </a:r>
            <a:r>
              <a:rPr dirty="0" sz="1150" spc="-10" b="1">
                <a:latin typeface="Arial"/>
                <a:cs typeface="Arial"/>
              </a:rPr>
              <a:t>Act amendment</a:t>
            </a:r>
            <a:r>
              <a:rPr dirty="0" sz="1150" spc="-5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2018</a:t>
            </a:r>
            <a:endParaRPr sz="11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22381" y="8595576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09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98058" y="8861188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Criticism </a:t>
            </a:r>
            <a:r>
              <a:rPr dirty="0" sz="1150" spc="-5" b="1">
                <a:latin typeface="Arial"/>
                <a:cs typeface="Arial"/>
              </a:rPr>
              <a:t>of IT </a:t>
            </a:r>
            <a:r>
              <a:rPr dirty="0" sz="1150" spc="-10" b="1">
                <a:latin typeface="Arial"/>
                <a:cs typeface="Arial"/>
              </a:rPr>
              <a:t>Act</a:t>
            </a:r>
            <a:r>
              <a:rPr dirty="0" sz="1150" spc="-55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2000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22381" y="8862378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98058" y="9132115"/>
            <a:ext cx="2538095" cy="186055"/>
          </a:xfrm>
          <a:prstGeom prst="rect">
            <a:avLst/>
          </a:prstGeom>
          <a:solidFill>
            <a:srgbClr val="FDE499"/>
          </a:solidFill>
          <a:ln w="6060">
            <a:solidFill>
              <a:srgbClr val="FFC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14935">
              <a:lnSpc>
                <a:spcPts val="1370"/>
              </a:lnSpc>
            </a:pPr>
            <a:r>
              <a:rPr dirty="0" sz="1150" spc="-10" b="1">
                <a:latin typeface="Arial"/>
                <a:cs typeface="Arial"/>
              </a:rPr>
              <a:t>Problems with </a:t>
            </a:r>
            <a:r>
              <a:rPr dirty="0" sz="1150" spc="-5" b="1">
                <a:latin typeface="Arial"/>
                <a:cs typeface="Arial"/>
              </a:rPr>
              <a:t>IT</a:t>
            </a:r>
            <a:r>
              <a:rPr dirty="0" sz="1150" spc="-50" b="1">
                <a:latin typeface="Arial"/>
                <a:cs typeface="Arial"/>
              </a:rPr>
              <a:t> </a:t>
            </a:r>
            <a:r>
              <a:rPr dirty="0" sz="1150" spc="-10" b="1">
                <a:latin typeface="Arial"/>
                <a:cs typeface="Arial"/>
              </a:rPr>
              <a:t>Act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22381" y="9133303"/>
            <a:ext cx="517525" cy="184785"/>
          </a:xfrm>
          <a:prstGeom prst="rect">
            <a:avLst/>
          </a:prstGeom>
          <a:solidFill>
            <a:srgbClr val="FDE49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455"/>
              </a:lnSpc>
            </a:pPr>
            <a:r>
              <a:rPr dirty="0" sz="1400" spc="-5" b="1">
                <a:latin typeface="Calibri"/>
                <a:cs typeface="Calibri"/>
              </a:rPr>
              <a:t>11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94505" y="9491682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934303" y="9448810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0148" y="1851117"/>
            <a:ext cx="6647815" cy="690245"/>
          </a:xfrm>
          <a:prstGeom prst="rect"/>
        </p:spPr>
        <p:txBody>
          <a:bodyPr wrap="square" lIns="0" tIns="51435" rIns="0" bIns="0" rtlCol="0" vert="horz">
            <a:spAutoFit/>
          </a:bodyPr>
          <a:lstStyle/>
          <a:p>
            <a:pPr marL="2938145" marR="5080" indent="-2926080">
              <a:lnSpc>
                <a:spcPts val="2480"/>
              </a:lnSpc>
              <a:spcBef>
                <a:spcPts val="405"/>
              </a:spcBef>
            </a:pPr>
            <a:r>
              <a:rPr dirty="0" spc="-10"/>
              <a:t>Information </a:t>
            </a:r>
            <a:r>
              <a:rPr dirty="0" spc="-15"/>
              <a:t>Technology (Amendment) </a:t>
            </a:r>
            <a:r>
              <a:rPr dirty="0" spc="-10"/>
              <a:t>Bill  </a:t>
            </a:r>
            <a:r>
              <a:rPr dirty="0" spc="-15"/>
              <a:t>2018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917" y="2705476"/>
            <a:ext cx="6240145" cy="15170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97155" indent="-8509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Ministry of </a:t>
            </a:r>
            <a:r>
              <a:rPr dirty="0" sz="1250">
                <a:latin typeface="Calibri"/>
                <a:cs typeface="Calibri"/>
              </a:rPr>
              <a:t>Electronics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Information Technology has </a:t>
            </a:r>
            <a:r>
              <a:rPr dirty="0" sz="1250" spc="10">
                <a:latin typeface="Calibri"/>
                <a:cs typeface="Calibri"/>
              </a:rPr>
              <a:t>amended </a:t>
            </a:r>
            <a:r>
              <a:rPr dirty="0" sz="1250" spc="5">
                <a:latin typeface="Calibri"/>
                <a:cs typeface="Calibri"/>
              </a:rPr>
              <a:t>the</a:t>
            </a:r>
            <a:r>
              <a:rPr dirty="0" sz="1250" spc="-3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Information</a:t>
            </a:r>
            <a:endParaRPr sz="1250">
              <a:latin typeface="Calibri"/>
              <a:cs typeface="Calibri"/>
            </a:endParaRPr>
          </a:p>
          <a:p>
            <a:pPr algn="just" marL="97155">
              <a:lnSpc>
                <a:spcPct val="100000"/>
              </a:lnSpc>
              <a:spcBef>
                <a:spcPts val="935"/>
              </a:spcBef>
            </a:pPr>
            <a:r>
              <a:rPr dirty="0" sz="1250" spc="5">
                <a:latin typeface="Calibri"/>
                <a:cs typeface="Calibri"/>
              </a:rPr>
              <a:t>Technology Act, 2000 (‘</a:t>
            </a:r>
            <a:r>
              <a:rPr dirty="0" sz="1250" spc="5" b="1">
                <a:latin typeface="Calibri"/>
                <a:cs typeface="Calibri"/>
              </a:rPr>
              <a:t>IT Act</a:t>
            </a:r>
            <a:r>
              <a:rPr dirty="0" sz="1250" spc="5">
                <a:latin typeface="Calibri"/>
                <a:cs typeface="Calibri"/>
              </a:rPr>
              <a:t>’) by way of the Information Technology (Amendment) </a:t>
            </a:r>
            <a:r>
              <a:rPr dirty="0" sz="1250">
                <a:latin typeface="Calibri"/>
                <a:cs typeface="Calibri"/>
              </a:rPr>
              <a:t>Bill,</a:t>
            </a:r>
            <a:r>
              <a:rPr dirty="0" sz="1250" spc="-3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2018</a:t>
            </a:r>
            <a:endParaRPr sz="1250">
              <a:latin typeface="Calibri"/>
              <a:cs typeface="Calibri"/>
            </a:endParaRPr>
          </a:p>
          <a:p>
            <a:pPr algn="just" marL="97155" marR="28575" indent="-85090">
              <a:lnSpc>
                <a:spcPct val="162300"/>
              </a:lnSpc>
              <a:spcBef>
                <a:spcPts val="47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IT </a:t>
            </a:r>
            <a:r>
              <a:rPr dirty="0" sz="1250">
                <a:latin typeface="Calibri"/>
                <a:cs typeface="Calibri"/>
              </a:rPr>
              <a:t>Bill </a:t>
            </a:r>
            <a:r>
              <a:rPr dirty="0" sz="1250" spc="5">
                <a:latin typeface="Calibri"/>
                <a:cs typeface="Calibri"/>
              </a:rPr>
              <a:t>was prepared in response to </a:t>
            </a:r>
            <a:r>
              <a:rPr dirty="0" sz="1250">
                <a:latin typeface="Calibri"/>
                <a:cs typeface="Calibri"/>
              </a:rPr>
              <a:t>certain </a:t>
            </a:r>
            <a:r>
              <a:rPr dirty="0" sz="1250" spc="5">
                <a:latin typeface="Calibri"/>
                <a:cs typeface="Calibri"/>
              </a:rPr>
              <a:t>recent online activities such as the Blue Whale  Challenge which induced several </a:t>
            </a:r>
            <a:r>
              <a:rPr dirty="0" sz="1250">
                <a:latin typeface="Calibri"/>
                <a:cs typeface="Calibri"/>
              </a:rPr>
              <a:t>individuals (primarily children) </a:t>
            </a:r>
            <a:r>
              <a:rPr dirty="0" sz="1250" spc="5">
                <a:latin typeface="Calibri"/>
                <a:cs typeface="Calibri"/>
              </a:rPr>
              <a:t>in India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across the world  to commit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self-harm.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19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778253" y="6166514"/>
            <a:ext cx="6105525" cy="198628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1637030" marR="659765" indent="-961390">
              <a:lnSpc>
                <a:spcPts val="2480"/>
              </a:lnSpc>
              <a:spcBef>
                <a:spcPts val="405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New Provisions </a:t>
            </a:r>
            <a:r>
              <a:rPr dirty="0" sz="2300" spc="-5">
                <a:solidFill>
                  <a:srgbClr val="6C0000"/>
                </a:solidFill>
                <a:latin typeface="Arial Black"/>
                <a:cs typeface="Arial Black"/>
              </a:rPr>
              <a:t>in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IT Act</a:t>
            </a:r>
            <a:r>
              <a:rPr dirty="0" sz="2300" spc="-7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after 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amendment, 2018</a:t>
            </a:r>
            <a:endParaRPr sz="23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700"/>
              </a:spcBef>
            </a:pPr>
            <a:r>
              <a:rPr dirty="0" sz="1250" spc="5">
                <a:latin typeface="Calibri"/>
                <a:cs typeface="Calibri"/>
              </a:rPr>
              <a:t>Following new </a:t>
            </a:r>
            <a:r>
              <a:rPr dirty="0" sz="1250">
                <a:latin typeface="Calibri"/>
                <a:cs typeface="Calibri"/>
              </a:rPr>
              <a:t>provisions </a:t>
            </a:r>
            <a:r>
              <a:rPr dirty="0" sz="1250" spc="5">
                <a:latin typeface="Calibri"/>
                <a:cs typeface="Calibri"/>
              </a:rPr>
              <a:t>in the IT Act after </a:t>
            </a:r>
            <a:r>
              <a:rPr dirty="0" sz="1250" spc="10">
                <a:latin typeface="Calibri"/>
                <a:cs typeface="Calibri"/>
              </a:rPr>
              <a:t>amendments </a:t>
            </a:r>
            <a:r>
              <a:rPr dirty="0" sz="1250" spc="5">
                <a:latin typeface="Calibri"/>
                <a:cs typeface="Calibri"/>
              </a:rPr>
              <a:t>in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2018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121285" marR="5080" indent="-85090">
              <a:lnSpc>
                <a:spcPts val="1380"/>
              </a:lnSpc>
              <a:spcBef>
                <a:spcPts val="905"/>
              </a:spcBef>
              <a:buFont typeface="Arial"/>
              <a:buChar char="•"/>
              <a:tabLst>
                <a:tab pos="158750" algn="l"/>
              </a:tabLst>
            </a:pPr>
            <a:r>
              <a:rPr dirty="0"/>
              <a:t>	</a:t>
            </a:r>
            <a:r>
              <a:rPr dirty="0" sz="1250" spc="5" b="1">
                <a:latin typeface="Calibri"/>
                <a:cs typeface="Calibri"/>
              </a:rPr>
              <a:t>Section </a:t>
            </a:r>
            <a:r>
              <a:rPr dirty="0" sz="1250" spc="10" b="1">
                <a:latin typeface="Calibri"/>
                <a:cs typeface="Calibri"/>
              </a:rPr>
              <a:t>67BA</a:t>
            </a:r>
            <a:r>
              <a:rPr dirty="0" sz="1250" spc="10">
                <a:latin typeface="Calibri"/>
                <a:cs typeface="Calibri"/>
              </a:rPr>
              <a:t>: </a:t>
            </a:r>
            <a:r>
              <a:rPr dirty="0" sz="1250" spc="5">
                <a:latin typeface="Calibri"/>
                <a:cs typeface="Calibri"/>
              </a:rPr>
              <a:t>Deals with penalty on publishing or </a:t>
            </a:r>
            <a:r>
              <a:rPr dirty="0" sz="1250">
                <a:latin typeface="Calibri"/>
                <a:cs typeface="Calibri"/>
              </a:rPr>
              <a:t>transmitting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material repugnant </a:t>
            </a:r>
            <a:r>
              <a:rPr dirty="0" sz="1250">
                <a:latin typeface="Calibri"/>
                <a:cs typeface="Calibri"/>
              </a:rPr>
              <a:t>to  cultural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ethos.</a:t>
            </a:r>
            <a:endParaRPr sz="1250">
              <a:latin typeface="Calibri"/>
              <a:cs typeface="Calibri"/>
            </a:endParaRPr>
          </a:p>
          <a:p>
            <a:pPr marL="121285" indent="-8509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121920" algn="l"/>
              </a:tabLst>
            </a:pPr>
            <a:r>
              <a:rPr dirty="0" sz="1250" spc="5" b="1">
                <a:latin typeface="Calibri"/>
                <a:cs typeface="Calibri"/>
              </a:rPr>
              <a:t>Section 67BB: </a:t>
            </a:r>
            <a:r>
              <a:rPr dirty="0" sz="1250" spc="5">
                <a:latin typeface="Calibri"/>
                <a:cs typeface="Calibri"/>
              </a:rPr>
              <a:t>Related with hosting of dangerous online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games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20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3912" y="1802629"/>
            <a:ext cx="5901690" cy="690245"/>
          </a:xfrm>
          <a:prstGeom prst="rect"/>
        </p:spPr>
        <p:txBody>
          <a:bodyPr wrap="square" lIns="0" tIns="51435" rIns="0" bIns="0" rtlCol="0" vert="horz">
            <a:spAutoFit/>
          </a:bodyPr>
          <a:lstStyle/>
          <a:p>
            <a:pPr marL="2347595" marR="5080" indent="-2335530">
              <a:lnSpc>
                <a:spcPts val="2480"/>
              </a:lnSpc>
              <a:spcBef>
                <a:spcPts val="405"/>
              </a:spcBef>
            </a:pPr>
            <a:r>
              <a:rPr dirty="0" spc="-10"/>
              <a:t>Special Provisions Relating to Online  Gaming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917" y="2681232"/>
            <a:ext cx="6205855" cy="1698625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7155" indent="-8509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 b="1">
                <a:latin typeface="Calibri"/>
                <a:cs typeface="Calibri"/>
              </a:rPr>
              <a:t>Section</a:t>
            </a:r>
            <a:r>
              <a:rPr dirty="0" sz="1250" spc="-5" b="1">
                <a:latin typeface="Calibri"/>
                <a:cs typeface="Calibri"/>
              </a:rPr>
              <a:t> </a:t>
            </a:r>
            <a:r>
              <a:rPr dirty="0" sz="1250" spc="5" b="1">
                <a:latin typeface="Calibri"/>
                <a:cs typeface="Calibri"/>
              </a:rPr>
              <a:t>79B:</a:t>
            </a:r>
            <a:endParaRPr sz="1250">
              <a:latin typeface="Calibri"/>
              <a:cs typeface="Calibri"/>
            </a:endParaRPr>
          </a:p>
          <a:p>
            <a:pPr lvl="1" marL="315595" marR="5080" indent="-85090">
              <a:lnSpc>
                <a:spcPct val="101800"/>
              </a:lnSpc>
              <a:spcBef>
                <a:spcPts val="240"/>
              </a:spcBef>
              <a:buFont typeface="Arial"/>
              <a:buChar char="•"/>
              <a:tabLst>
                <a:tab pos="316230" algn="l"/>
              </a:tabLst>
            </a:pPr>
            <a:r>
              <a:rPr dirty="0" sz="1250" spc="5">
                <a:latin typeface="Calibri"/>
                <a:cs typeface="Calibri"/>
              </a:rPr>
              <a:t>One new section was introduced in 2018 </a:t>
            </a:r>
            <a:r>
              <a:rPr dirty="0" sz="1250" spc="10">
                <a:latin typeface="Calibri"/>
                <a:cs typeface="Calibri"/>
              </a:rPr>
              <a:t>amendment, </a:t>
            </a:r>
            <a:r>
              <a:rPr dirty="0" sz="1250">
                <a:latin typeface="Calibri"/>
                <a:cs typeface="Calibri"/>
              </a:rPr>
              <a:t>it highlights </a:t>
            </a:r>
            <a:r>
              <a:rPr dirty="0" sz="1250" spc="5">
                <a:latin typeface="Calibri"/>
                <a:cs typeface="Calibri"/>
              </a:rPr>
              <a:t>the fact that </a:t>
            </a:r>
            <a:r>
              <a:rPr dirty="0" sz="1250">
                <a:latin typeface="Calibri"/>
                <a:cs typeface="Calibri"/>
              </a:rPr>
              <a:t>if </a:t>
            </a:r>
            <a:r>
              <a:rPr dirty="0" sz="1250" spc="10">
                <a:latin typeface="Calibri"/>
                <a:cs typeface="Calibri"/>
              </a:rPr>
              <a:t>anyone  </a:t>
            </a:r>
            <a:r>
              <a:rPr dirty="0" sz="1250" spc="5">
                <a:latin typeface="Calibri"/>
                <a:cs typeface="Calibri"/>
              </a:rPr>
              <a:t>that hosts online gaming resources or produces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storage media containing gaming  resources to be sold </a:t>
            </a:r>
            <a:r>
              <a:rPr dirty="0" sz="1250">
                <a:latin typeface="Calibri"/>
                <a:cs typeface="Calibri"/>
              </a:rPr>
              <a:t>offline, </a:t>
            </a:r>
            <a:r>
              <a:rPr dirty="0" sz="1250" spc="5">
                <a:latin typeface="Calibri"/>
                <a:cs typeface="Calibri"/>
              </a:rPr>
              <a:t>then he should ensure</a:t>
            </a:r>
            <a:r>
              <a:rPr dirty="0" sz="1250" spc="-4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that:</a:t>
            </a:r>
            <a:endParaRPr sz="1250">
              <a:latin typeface="Calibri"/>
              <a:cs typeface="Calibri"/>
            </a:endParaRPr>
          </a:p>
          <a:p>
            <a:pPr lvl="2" marL="533400" marR="187960" indent="-85090">
              <a:lnSpc>
                <a:spcPct val="101800"/>
              </a:lnSpc>
              <a:spcBef>
                <a:spcPts val="235"/>
              </a:spcBef>
              <a:buFont typeface="Arial"/>
              <a:buChar char="•"/>
              <a:tabLst>
                <a:tab pos="570865" algn="l"/>
              </a:tabLst>
            </a:pPr>
            <a:r>
              <a:rPr dirty="0"/>
              <a:t>	</a:t>
            </a:r>
            <a:r>
              <a:rPr dirty="0" sz="1250" spc="5">
                <a:latin typeface="Calibri"/>
                <a:cs typeface="Calibri"/>
              </a:rPr>
              <a:t>The game resource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categorized for use by appropriate </a:t>
            </a:r>
            <a:r>
              <a:rPr dirty="0" sz="1250" spc="10">
                <a:latin typeface="Calibri"/>
                <a:cs typeface="Calibri"/>
              </a:rPr>
              <a:t>age </a:t>
            </a:r>
            <a:r>
              <a:rPr dirty="0" sz="1250" spc="5">
                <a:latin typeface="Calibri"/>
                <a:cs typeface="Calibri"/>
              </a:rPr>
              <a:t>groups on the basis </a:t>
            </a:r>
            <a:r>
              <a:rPr dirty="0" sz="1250">
                <a:latin typeface="Calibri"/>
                <a:cs typeface="Calibri"/>
              </a:rPr>
              <a:t>of  </a:t>
            </a:r>
            <a:r>
              <a:rPr dirty="0" sz="1250" spc="5">
                <a:latin typeface="Calibri"/>
                <a:cs typeface="Calibri"/>
              </a:rPr>
              <a:t>content of the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game</a:t>
            </a:r>
            <a:endParaRPr sz="1250">
              <a:latin typeface="Calibri"/>
              <a:cs typeface="Calibri"/>
            </a:endParaRPr>
          </a:p>
          <a:p>
            <a:pPr lvl="2" marL="533400" marR="206375" indent="-85090">
              <a:lnSpc>
                <a:spcPct val="101800"/>
              </a:lnSpc>
              <a:spcBef>
                <a:spcPts val="240"/>
              </a:spcBef>
              <a:buFont typeface="Arial"/>
              <a:buChar char="•"/>
              <a:tabLst>
                <a:tab pos="534035" algn="l"/>
              </a:tabLst>
            </a:pPr>
            <a:r>
              <a:rPr dirty="0" sz="1250" spc="5">
                <a:latin typeface="Calibri"/>
                <a:cs typeface="Calibri"/>
              </a:rPr>
              <a:t>The game must contain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mechanism that warns users against the </a:t>
            </a:r>
            <a:r>
              <a:rPr dirty="0" sz="1250">
                <a:latin typeface="Calibri"/>
                <a:cs typeface="Calibri"/>
              </a:rPr>
              <a:t>repetition </a:t>
            </a:r>
            <a:r>
              <a:rPr dirty="0" sz="1250" spc="5">
                <a:latin typeface="Calibri"/>
                <a:cs typeface="Calibri"/>
              </a:rPr>
              <a:t>in </a:t>
            </a:r>
            <a:r>
              <a:rPr dirty="0" sz="1250">
                <a:latin typeface="Calibri"/>
                <a:cs typeface="Calibri"/>
              </a:rPr>
              <a:t>real  life </a:t>
            </a:r>
            <a:r>
              <a:rPr dirty="0" sz="1250" spc="5">
                <a:latin typeface="Calibri"/>
                <a:cs typeface="Calibri"/>
              </a:rPr>
              <a:t>of the dangerous acts depicted in the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game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21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2002280" y="6188233"/>
            <a:ext cx="3799204" cy="3746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Criticism of IT Act</a:t>
            </a:r>
            <a:r>
              <a:rPr dirty="0" sz="2300" spc="-7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2000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3800" y="6799650"/>
            <a:ext cx="6148070" cy="1541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97155" marR="9525" indent="-85090">
              <a:lnSpc>
                <a:spcPct val="152700"/>
              </a:lnSpc>
              <a:spcBef>
                <a:spcPts val="9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law misses out completely the issue of </a:t>
            </a:r>
            <a:r>
              <a:rPr dirty="0" sz="1250">
                <a:latin typeface="Calibri"/>
                <a:cs typeface="Calibri"/>
              </a:rPr>
              <a:t>Intellectual </a:t>
            </a:r>
            <a:r>
              <a:rPr dirty="0" sz="1250" spc="5">
                <a:latin typeface="Calibri"/>
                <a:cs typeface="Calibri"/>
              </a:rPr>
              <a:t>Property </a:t>
            </a:r>
            <a:r>
              <a:rPr dirty="0" sz="1250">
                <a:latin typeface="Calibri"/>
                <a:cs typeface="Calibri"/>
              </a:rPr>
              <a:t>rights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makes no  </a:t>
            </a:r>
            <a:r>
              <a:rPr dirty="0" sz="1250">
                <a:latin typeface="Calibri"/>
                <a:cs typeface="Calibri"/>
              </a:rPr>
              <a:t>provisions </a:t>
            </a:r>
            <a:r>
              <a:rPr dirty="0" sz="1250" spc="5">
                <a:latin typeface="Calibri"/>
                <a:cs typeface="Calibri"/>
              </a:rPr>
              <a:t>whatsoever for </a:t>
            </a:r>
            <a:r>
              <a:rPr dirty="0" sz="1250">
                <a:latin typeface="Calibri"/>
                <a:cs typeface="Calibri"/>
              </a:rPr>
              <a:t>copyrighting, </a:t>
            </a:r>
            <a:r>
              <a:rPr dirty="0" sz="1250" spc="5">
                <a:latin typeface="Calibri"/>
                <a:cs typeface="Calibri"/>
              </a:rPr>
              <a:t>trade marking or patenting 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data </a:t>
            </a:r>
            <a:r>
              <a:rPr dirty="0" sz="1250" spc="10">
                <a:latin typeface="Calibri"/>
                <a:cs typeface="Calibri"/>
              </a:rPr>
              <a:t>and  </a:t>
            </a:r>
            <a:r>
              <a:rPr dirty="0" sz="1250">
                <a:latin typeface="Calibri"/>
                <a:cs typeface="Calibri"/>
              </a:rPr>
              <a:t>information</a:t>
            </a:r>
            <a:endParaRPr sz="1250">
              <a:latin typeface="Calibri"/>
              <a:cs typeface="Calibri"/>
            </a:endParaRPr>
          </a:p>
          <a:p>
            <a:pPr algn="just" marL="97155" marR="5080" indent="-85090">
              <a:lnSpc>
                <a:spcPct val="152700"/>
              </a:lnSpc>
              <a:spcBef>
                <a:spcPts val="47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law even stays </a:t>
            </a:r>
            <a:r>
              <a:rPr dirty="0" sz="1250">
                <a:latin typeface="Calibri"/>
                <a:cs typeface="Calibri"/>
              </a:rPr>
              <a:t>silent </a:t>
            </a:r>
            <a:r>
              <a:rPr dirty="0" sz="1250" spc="5">
                <a:latin typeface="Calibri"/>
                <a:cs typeface="Calibri"/>
              </a:rPr>
              <a:t>over the </a:t>
            </a:r>
            <a:r>
              <a:rPr dirty="0" sz="1250">
                <a:latin typeface="Calibri"/>
                <a:cs typeface="Calibri"/>
              </a:rPr>
              <a:t>regulation </a:t>
            </a:r>
            <a:r>
              <a:rPr dirty="0" sz="1250" spc="5">
                <a:latin typeface="Calibri"/>
                <a:cs typeface="Calibri"/>
              </a:rPr>
              <a:t>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payments gateway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fails to  </a:t>
            </a:r>
            <a:r>
              <a:rPr dirty="0" sz="1250" spc="5">
                <a:latin typeface="Calibri"/>
                <a:cs typeface="Calibri"/>
              </a:rPr>
              <a:t>segregate the negotiable instruments from the applicability of the IT</a:t>
            </a:r>
            <a:r>
              <a:rPr dirty="0" sz="1250" spc="-4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Act.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22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435" rIns="0" bIns="0" rtlCol="0" vert="horz">
            <a:spAutoFit/>
          </a:bodyPr>
          <a:lstStyle/>
          <a:p>
            <a:pPr marL="1685289" marR="5080" indent="-1673225">
              <a:lnSpc>
                <a:spcPts val="2480"/>
              </a:lnSpc>
              <a:spcBef>
                <a:spcPts val="405"/>
              </a:spcBef>
            </a:pPr>
            <a:r>
              <a:rPr dirty="0" spc="-15"/>
              <a:t>Problems </a:t>
            </a:r>
            <a:r>
              <a:rPr dirty="0" spc="-10"/>
              <a:t>with IT Act </a:t>
            </a:r>
            <a:r>
              <a:rPr dirty="0" spc="-5"/>
              <a:t>- </a:t>
            </a:r>
            <a:r>
              <a:rPr dirty="0" spc="-10"/>
              <a:t>Social </a:t>
            </a:r>
            <a:r>
              <a:rPr dirty="0" spc="-15"/>
              <a:t>Media  Intermediaries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0782" y="2437806"/>
            <a:ext cx="6186805" cy="2062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5745" marR="6350" indent="-233679">
              <a:lnSpc>
                <a:spcPct val="152700"/>
              </a:lnSpc>
              <a:spcBef>
                <a:spcPts val="95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Crowd Source: data posted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based on the data </a:t>
            </a:r>
            <a:r>
              <a:rPr dirty="0" sz="1250">
                <a:latin typeface="Calibri"/>
                <a:cs typeface="Calibri"/>
              </a:rPr>
              <a:t>collection </a:t>
            </a:r>
            <a:r>
              <a:rPr dirty="0" sz="1250" spc="5">
                <a:latin typeface="Calibri"/>
                <a:cs typeface="Calibri"/>
              </a:rPr>
              <a:t>thus providing </a:t>
            </a:r>
            <a:r>
              <a:rPr dirty="0" sz="1250">
                <a:latin typeface="Calibri"/>
                <a:cs typeface="Calibri"/>
              </a:rPr>
              <a:t>valuable  insights.</a:t>
            </a:r>
            <a:endParaRPr sz="1250">
              <a:latin typeface="Calibri"/>
              <a:cs typeface="Calibri"/>
            </a:endParaRPr>
          </a:p>
          <a:p>
            <a:pPr marL="245745" marR="5080" indent="-233679">
              <a:lnSpc>
                <a:spcPct val="152700"/>
              </a:lnSpc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Safe Harbour: most </a:t>
            </a:r>
            <a:r>
              <a:rPr dirty="0" sz="1250">
                <a:latin typeface="Calibri"/>
                <a:cs typeface="Calibri"/>
              </a:rPr>
              <a:t>internet </a:t>
            </a:r>
            <a:r>
              <a:rPr dirty="0" sz="1250" spc="5">
                <a:latin typeface="Calibri"/>
                <a:cs typeface="Calibri"/>
              </a:rPr>
              <a:t>intermediaries enjoy </a:t>
            </a:r>
            <a:r>
              <a:rPr dirty="0" sz="1250" spc="10">
                <a:latin typeface="Calibri"/>
                <a:cs typeface="Calibri"/>
              </a:rPr>
              <a:t>and are </a:t>
            </a:r>
            <a:r>
              <a:rPr dirty="0" sz="1250" spc="5">
                <a:latin typeface="Calibri"/>
                <a:cs typeface="Calibri"/>
              </a:rPr>
              <a:t>not held responsible for the  content displayed on </a:t>
            </a:r>
            <a:r>
              <a:rPr dirty="0" sz="1250">
                <a:latin typeface="Calibri"/>
                <a:cs typeface="Calibri"/>
              </a:rPr>
              <a:t>their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platforms.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10">
                <a:latin typeface="Calibri"/>
                <a:cs typeface="Calibri"/>
              </a:rPr>
              <a:t>No </a:t>
            </a:r>
            <a:r>
              <a:rPr dirty="0" sz="1250" spc="5">
                <a:latin typeface="Calibri"/>
                <a:cs typeface="Calibri"/>
              </a:rPr>
              <a:t>or Zero </a:t>
            </a:r>
            <a:r>
              <a:rPr dirty="0" sz="1250">
                <a:latin typeface="Calibri"/>
                <a:cs typeface="Calibri"/>
              </a:rPr>
              <a:t>responsibility </a:t>
            </a:r>
            <a:r>
              <a:rPr dirty="0" sz="1250" spc="5">
                <a:latin typeface="Calibri"/>
                <a:cs typeface="Calibri"/>
              </a:rPr>
              <a:t>of the </a:t>
            </a:r>
            <a:r>
              <a:rPr dirty="0" sz="1250">
                <a:latin typeface="Calibri"/>
                <a:cs typeface="Calibri"/>
              </a:rPr>
              <a:t>Social </a:t>
            </a:r>
            <a:r>
              <a:rPr dirty="0" sz="1250" spc="5">
                <a:latin typeface="Calibri"/>
                <a:cs typeface="Calibri"/>
              </a:rPr>
              <a:t>Media </a:t>
            </a:r>
            <a:r>
              <a:rPr dirty="0" sz="1250">
                <a:latin typeface="Calibri"/>
                <a:cs typeface="Calibri"/>
              </a:rPr>
              <a:t>site </a:t>
            </a:r>
            <a:r>
              <a:rPr dirty="0" sz="1250" spc="5">
                <a:latin typeface="Calibri"/>
                <a:cs typeface="Calibri"/>
              </a:rPr>
              <a:t>for the content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displayed.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Held responsible only </a:t>
            </a:r>
            <a:r>
              <a:rPr dirty="0" sz="1250">
                <a:latin typeface="Calibri"/>
                <a:cs typeface="Calibri"/>
              </a:rPr>
              <a:t>if </a:t>
            </a:r>
            <a:r>
              <a:rPr dirty="0" sz="1250" spc="5">
                <a:latin typeface="Calibri"/>
                <a:cs typeface="Calibri"/>
              </a:rPr>
              <a:t>flagged by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users.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Information can be Fake or Hate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Content.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2266" y="5047451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23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679270" y="6154901"/>
            <a:ext cx="6155055" cy="25920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70865">
              <a:lnSpc>
                <a:spcPct val="100000"/>
              </a:lnSpc>
              <a:spcBef>
                <a:spcPts val="90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Fact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Checking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or</a:t>
            </a:r>
            <a:r>
              <a:rPr dirty="0" sz="2300" spc="-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Surveillance?</a:t>
            </a:r>
            <a:endParaRPr sz="2300">
              <a:latin typeface="Arial Black"/>
              <a:cs typeface="Arial Black"/>
            </a:endParaRPr>
          </a:p>
          <a:p>
            <a:pPr algn="just" marL="245745" marR="5080" indent="-233679">
              <a:lnSpc>
                <a:spcPct val="152700"/>
              </a:lnSpc>
              <a:spcBef>
                <a:spcPts val="1415"/>
              </a:spcBef>
              <a:buSzPct val="92000"/>
              <a:buFont typeface="Arial"/>
              <a:buChar char="●"/>
              <a:tabLst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Broadcast Engineering Consultants India </a:t>
            </a:r>
            <a:r>
              <a:rPr dirty="0" sz="1250">
                <a:latin typeface="Calibri"/>
                <a:cs typeface="Calibri"/>
              </a:rPr>
              <a:t>Ltd. </a:t>
            </a:r>
            <a:r>
              <a:rPr dirty="0" sz="1250" spc="5">
                <a:latin typeface="Calibri"/>
                <a:cs typeface="Calibri"/>
              </a:rPr>
              <a:t>- seeking to </a:t>
            </a:r>
            <a:r>
              <a:rPr dirty="0" sz="1250" spc="10">
                <a:latin typeface="Calibri"/>
                <a:cs typeface="Calibri"/>
              </a:rPr>
              <a:t>appoint agency </a:t>
            </a:r>
            <a:r>
              <a:rPr dirty="0" sz="1250" spc="5">
                <a:latin typeface="Calibri"/>
                <a:cs typeface="Calibri"/>
              </a:rPr>
              <a:t>for </a:t>
            </a:r>
            <a:r>
              <a:rPr dirty="0" sz="1250">
                <a:latin typeface="Calibri"/>
                <a:cs typeface="Calibri"/>
              </a:rPr>
              <a:t>fact  verification </a:t>
            </a:r>
            <a:r>
              <a:rPr dirty="0" sz="1250" spc="15">
                <a:latin typeface="Calibri"/>
                <a:cs typeface="Calibri"/>
              </a:rPr>
              <a:t>&amp; </a:t>
            </a:r>
            <a:r>
              <a:rPr dirty="0" sz="1250" spc="5">
                <a:latin typeface="Calibri"/>
                <a:cs typeface="Calibri"/>
              </a:rPr>
              <a:t>detection could be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source of</a:t>
            </a:r>
            <a:r>
              <a:rPr dirty="0" sz="1250" spc="-4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surveillance.</a:t>
            </a:r>
            <a:endParaRPr sz="1250">
              <a:latin typeface="Calibri"/>
              <a:cs typeface="Calibri"/>
            </a:endParaRPr>
          </a:p>
          <a:p>
            <a:pPr algn="just"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The </a:t>
            </a:r>
            <a:r>
              <a:rPr dirty="0" sz="1250" spc="10">
                <a:latin typeface="Calibri"/>
                <a:cs typeface="Calibri"/>
              </a:rPr>
              <a:t>agency </a:t>
            </a:r>
            <a:r>
              <a:rPr dirty="0" sz="1250">
                <a:latin typeface="Calibri"/>
                <a:cs typeface="Calibri"/>
              </a:rPr>
              <a:t>shall </a:t>
            </a:r>
            <a:r>
              <a:rPr dirty="0" sz="1250" spc="5">
                <a:latin typeface="Calibri"/>
                <a:cs typeface="Calibri"/>
              </a:rPr>
              <a:t>also get </a:t>
            </a:r>
            <a:r>
              <a:rPr dirty="0" sz="1250">
                <a:latin typeface="Calibri"/>
                <a:cs typeface="Calibri"/>
              </a:rPr>
              <a:t>location </a:t>
            </a:r>
            <a:r>
              <a:rPr dirty="0" sz="1250" spc="5">
                <a:latin typeface="Calibri"/>
                <a:cs typeface="Calibri"/>
              </a:rPr>
              <a:t>of the users on </a:t>
            </a:r>
            <a:r>
              <a:rPr dirty="0" sz="1250">
                <a:latin typeface="Calibri"/>
                <a:cs typeface="Calibri"/>
              </a:rPr>
              <a:t>social </a:t>
            </a:r>
            <a:r>
              <a:rPr dirty="0" sz="1250" spc="5">
                <a:latin typeface="Calibri"/>
                <a:cs typeface="Calibri"/>
              </a:rPr>
              <a:t>media -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form of</a:t>
            </a:r>
            <a:r>
              <a:rPr dirty="0" sz="1250" spc="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surveillance</a:t>
            </a:r>
            <a:endParaRPr sz="1250">
              <a:latin typeface="Calibri"/>
              <a:cs typeface="Calibri"/>
            </a:endParaRPr>
          </a:p>
          <a:p>
            <a:pPr algn="just"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Thus should be </a:t>
            </a:r>
            <a:r>
              <a:rPr dirty="0" sz="1250" spc="10">
                <a:latin typeface="Calibri"/>
                <a:cs typeface="Calibri"/>
              </a:rPr>
              <a:t>accompanied </a:t>
            </a:r>
            <a:r>
              <a:rPr dirty="0" sz="1250" spc="5">
                <a:latin typeface="Calibri"/>
                <a:cs typeface="Calibri"/>
              </a:rPr>
              <a:t>by responded information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requests.</a:t>
            </a:r>
            <a:endParaRPr sz="1250">
              <a:latin typeface="Calibri"/>
              <a:cs typeface="Calibri"/>
            </a:endParaRPr>
          </a:p>
          <a:p>
            <a:pPr algn="just" marL="245745" marR="6350" indent="-233679">
              <a:lnSpc>
                <a:spcPct val="152700"/>
              </a:lnSpc>
              <a:buSzPct val="92000"/>
              <a:buFont typeface="Arial"/>
              <a:buChar char="●"/>
              <a:tabLst>
                <a:tab pos="246379" algn="l"/>
              </a:tabLst>
            </a:pPr>
            <a:r>
              <a:rPr dirty="0" sz="1250">
                <a:latin typeface="Calibri"/>
                <a:cs typeface="Calibri"/>
              </a:rPr>
              <a:t>Currently, it </a:t>
            </a:r>
            <a:r>
              <a:rPr dirty="0" sz="1250" spc="5">
                <a:latin typeface="Calibri"/>
                <a:cs typeface="Calibri"/>
              </a:rPr>
              <a:t>would be breach of privacy under IT Act, PDP </a:t>
            </a:r>
            <a:r>
              <a:rPr dirty="0" sz="1250">
                <a:latin typeface="Calibri"/>
                <a:cs typeface="Calibri"/>
              </a:rPr>
              <a:t>Bill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IT Intermediary  Guidelines </a:t>
            </a:r>
            <a:r>
              <a:rPr dirty="0" sz="1250">
                <a:latin typeface="Calibri"/>
                <a:cs typeface="Calibri"/>
              </a:rPr>
              <a:t>if </a:t>
            </a:r>
            <a:r>
              <a:rPr dirty="0" sz="1250" spc="5">
                <a:latin typeface="Calibri"/>
                <a:cs typeface="Calibri"/>
              </a:rPr>
              <a:t>user platform data or information or activities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shared without </a:t>
            </a:r>
            <a:r>
              <a:rPr dirty="0" sz="1250">
                <a:latin typeface="Calibri"/>
                <a:cs typeface="Calibri"/>
              </a:rPr>
              <a:t>prior  consent.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2266" y="9411336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24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4679" y="1742529"/>
            <a:ext cx="3287395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Tracking Fake</a:t>
            </a:r>
            <a:r>
              <a:rPr dirty="0" spc="-90"/>
              <a:t> </a:t>
            </a:r>
            <a:r>
              <a:rPr dirty="0" spc="-10"/>
              <a:t>News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1216" y="2247875"/>
            <a:ext cx="6186170" cy="17710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5745" marR="5080" indent="-233679">
              <a:lnSpc>
                <a:spcPct val="152700"/>
              </a:lnSpc>
              <a:spcBef>
                <a:spcPts val="95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Broadcast Engineering Consultants India </a:t>
            </a:r>
            <a:r>
              <a:rPr dirty="0" sz="1250">
                <a:latin typeface="Calibri"/>
                <a:cs typeface="Calibri"/>
              </a:rPr>
              <a:t>Ltd. invites </a:t>
            </a:r>
            <a:r>
              <a:rPr dirty="0" sz="1250" spc="5">
                <a:latin typeface="Calibri"/>
                <a:cs typeface="Calibri"/>
              </a:rPr>
              <a:t>bids for </a:t>
            </a:r>
            <a:r>
              <a:rPr dirty="0" sz="1250">
                <a:latin typeface="Calibri"/>
                <a:cs typeface="Calibri"/>
              </a:rPr>
              <a:t>services </a:t>
            </a:r>
            <a:r>
              <a:rPr dirty="0" sz="1250" spc="5">
                <a:latin typeface="Calibri"/>
                <a:cs typeface="Calibri"/>
              </a:rPr>
              <a:t>related to </a:t>
            </a:r>
            <a:r>
              <a:rPr dirty="0" sz="1250">
                <a:latin typeface="Calibri"/>
                <a:cs typeface="Calibri"/>
              </a:rPr>
              <a:t>“fact  verification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disinformation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detection.”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>
                <a:latin typeface="Calibri"/>
                <a:cs typeface="Calibri"/>
              </a:rPr>
              <a:t>Identification </a:t>
            </a:r>
            <a:r>
              <a:rPr dirty="0" sz="1250" spc="5">
                <a:latin typeface="Calibri"/>
                <a:cs typeface="Calibri"/>
              </a:rPr>
              <a:t>of key </a:t>
            </a:r>
            <a:r>
              <a:rPr dirty="0" sz="1250">
                <a:latin typeface="Calibri"/>
                <a:cs typeface="Calibri"/>
              </a:rPr>
              <a:t>influencers </a:t>
            </a:r>
            <a:r>
              <a:rPr dirty="0" sz="1250" spc="5">
                <a:latin typeface="Calibri"/>
                <a:cs typeface="Calibri"/>
              </a:rPr>
              <a:t>behind disinformation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geo-tag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them.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Framing of clear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rules.</a:t>
            </a:r>
            <a:endParaRPr sz="1250">
              <a:latin typeface="Calibri"/>
              <a:cs typeface="Calibri"/>
            </a:endParaRPr>
          </a:p>
          <a:p>
            <a:pPr marL="245745" marR="5080" indent="-233679">
              <a:lnSpc>
                <a:spcPct val="152700"/>
              </a:lnSpc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Agency that check </a:t>
            </a:r>
            <a:r>
              <a:rPr dirty="0" sz="1250">
                <a:latin typeface="Calibri"/>
                <a:cs typeface="Calibri"/>
              </a:rPr>
              <a:t>facts </a:t>
            </a:r>
            <a:r>
              <a:rPr dirty="0" sz="1250" spc="5">
                <a:latin typeface="Calibri"/>
                <a:cs typeface="Calibri"/>
              </a:rPr>
              <a:t>for the ministry should be held accountable. </a:t>
            </a:r>
            <a:r>
              <a:rPr dirty="0" sz="1250">
                <a:latin typeface="Calibri"/>
                <a:cs typeface="Calibri"/>
              </a:rPr>
              <a:t>Similarly, </a:t>
            </a:r>
            <a:r>
              <a:rPr dirty="0" sz="1250" spc="5">
                <a:latin typeface="Calibri"/>
                <a:cs typeface="Calibri"/>
              </a:rPr>
              <a:t>should not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be in </a:t>
            </a:r>
            <a:r>
              <a:rPr dirty="0" sz="1250">
                <a:latin typeface="Calibri"/>
                <a:cs typeface="Calibri"/>
              </a:rPr>
              <a:t>position </a:t>
            </a:r>
            <a:r>
              <a:rPr dirty="0" sz="1250" spc="5">
                <a:latin typeface="Calibri"/>
                <a:cs typeface="Calibri"/>
              </a:rPr>
              <a:t>to exercise unchechecked authority or take arbitrary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decisions.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2266" y="5047451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25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08308" y="6179995"/>
              <a:ext cx="7220609" cy="334160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37381" y="6309068"/>
              <a:ext cx="6836749" cy="295774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34350" y="6306037"/>
              <a:ext cx="6843395" cy="2964180"/>
            </a:xfrm>
            <a:custGeom>
              <a:avLst/>
              <a:gdLst/>
              <a:ahLst/>
              <a:cxnLst/>
              <a:rect l="l" t="t" r="r" b="b"/>
              <a:pathLst>
                <a:path w="6843395" h="2964179">
                  <a:moveTo>
                    <a:pt x="0" y="0"/>
                  </a:moveTo>
                  <a:lnTo>
                    <a:pt x="6842810" y="0"/>
                  </a:lnTo>
                  <a:lnTo>
                    <a:pt x="6842810" y="2963803"/>
                  </a:lnTo>
                  <a:lnTo>
                    <a:pt x="0" y="2963803"/>
                  </a:lnTo>
                  <a:lnTo>
                    <a:pt x="0" y="0"/>
                  </a:lnTo>
                  <a:close/>
                </a:path>
              </a:pathLst>
            </a:custGeom>
            <a:ln w="606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058055" y="9332476"/>
            <a:ext cx="5554980" cy="3498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dirty="0" sz="750" b="1">
                <a:latin typeface="Calibri"/>
                <a:cs typeface="Calibri"/>
              </a:rPr>
              <a:t>Source: </a:t>
            </a:r>
            <a:r>
              <a:rPr dirty="0" sz="750">
                <a:latin typeface="Calibri"/>
                <a:cs typeface="Calibri"/>
              </a:rPr>
              <a:t>Livemint, June 11, 2020, retrieved from</a:t>
            </a:r>
            <a:r>
              <a:rPr dirty="0" sz="750" spc="90">
                <a:latin typeface="Calibri"/>
                <a:cs typeface="Calibri"/>
              </a:rPr>
              <a:t> </a:t>
            </a:r>
            <a:r>
              <a:rPr dirty="0" u="sng" sz="7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6"/>
              </a:rPr>
              <a:t>https://www.livemint.com/opinion/quick-edit/an-eye-on-fake-news-11591814803266.htm</a:t>
            </a:r>
            <a:r>
              <a:rPr dirty="0" sz="750">
                <a:solidFill>
                  <a:srgbClr val="0563C1"/>
                </a:solidFill>
                <a:latin typeface="Calibri"/>
                <a:cs typeface="Calibri"/>
              </a:rPr>
              <a:t>l</a:t>
            </a:r>
            <a:endParaRPr sz="750">
              <a:latin typeface="Calibri"/>
              <a:cs typeface="Calibri"/>
            </a:endParaRPr>
          </a:p>
          <a:p>
            <a:pPr algn="ctr" marR="104139">
              <a:lnSpc>
                <a:spcPct val="100000"/>
              </a:lnSpc>
              <a:spcBef>
                <a:spcPts val="375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26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6933" y="1747859"/>
            <a:ext cx="3642360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Cyber Security </a:t>
            </a:r>
            <a:r>
              <a:rPr dirty="0" spc="-5"/>
              <a:t>in</a:t>
            </a:r>
            <a:r>
              <a:rPr dirty="0" spc="-90"/>
              <a:t> </a:t>
            </a:r>
            <a:r>
              <a:rPr dirty="0" spc="-1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8340" y="2378759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5076" y="2348789"/>
            <a:ext cx="3813810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India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accounts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for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just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3%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 the global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cybersecurity</a:t>
            </a:r>
            <a:r>
              <a:rPr dirty="0" sz="1250" spc="-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jobs.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340" y="2730294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5076" y="2700325"/>
            <a:ext cx="6261100" cy="17589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While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this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low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figure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is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due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to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sensitive</a:t>
            </a:r>
            <a:r>
              <a:rPr dirty="0" sz="1250" spc="3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nature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securing</a:t>
            </a:r>
            <a:r>
              <a:rPr dirty="0" sz="1250" spc="3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region-specific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digital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assets,</a:t>
            </a:r>
            <a:r>
              <a:rPr dirty="0" sz="1250" spc="3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it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is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5076" y="2876092"/>
            <a:ext cx="4091304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also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result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 the lack of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specializations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provided in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this</a:t>
            </a:r>
            <a:r>
              <a:rPr dirty="0" sz="1250" spc="2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field.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5076" y="3227627"/>
            <a:ext cx="6261100" cy="174625"/>
          </a:xfrm>
          <a:custGeom>
            <a:avLst/>
            <a:gdLst/>
            <a:ahLst/>
            <a:cxnLst/>
            <a:rect l="l" t="t" r="r" b="b"/>
            <a:pathLst>
              <a:path w="6261100" h="174625">
                <a:moveTo>
                  <a:pt x="6260553" y="174555"/>
                </a:moveTo>
                <a:lnTo>
                  <a:pt x="0" y="174555"/>
                </a:lnTo>
                <a:lnTo>
                  <a:pt x="0" y="0"/>
                </a:lnTo>
                <a:lnTo>
                  <a:pt x="6260553" y="0"/>
                </a:lnTo>
                <a:lnTo>
                  <a:pt x="6260553" y="174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8340" y="3257596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5076" y="3227627"/>
            <a:ext cx="6261100" cy="18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India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ranks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3rd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terms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highest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number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</a:t>
            </a:r>
            <a:r>
              <a:rPr dirty="0" sz="1250" spc="15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internet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users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world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after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USA</a:t>
            </a:r>
            <a:r>
              <a:rPr dirty="0" sz="1250" spc="1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and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5076" y="3403394"/>
            <a:ext cx="6261100" cy="174625"/>
          </a:xfrm>
          <a:custGeom>
            <a:avLst/>
            <a:gdLst/>
            <a:ahLst/>
            <a:cxnLst/>
            <a:rect l="l" t="t" r="r" b="b"/>
            <a:pathLst>
              <a:path w="6261100" h="174625">
                <a:moveTo>
                  <a:pt x="6260553" y="174555"/>
                </a:moveTo>
                <a:lnTo>
                  <a:pt x="0" y="174555"/>
                </a:lnTo>
                <a:lnTo>
                  <a:pt x="0" y="0"/>
                </a:lnTo>
                <a:lnTo>
                  <a:pt x="6260553" y="0"/>
                </a:lnTo>
                <a:lnTo>
                  <a:pt x="6260553" y="174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5076" y="3414749"/>
            <a:ext cx="626110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China,</a:t>
            </a:r>
            <a:r>
              <a:rPr dirty="0" sz="1250" spc="3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number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has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grown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6-fold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between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2012-2017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with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compound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annual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growth</a:t>
            </a:r>
            <a:r>
              <a:rPr dirty="0" sz="1250" spc="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rate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5076" y="3579162"/>
            <a:ext cx="491490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of</a:t>
            </a:r>
            <a:r>
              <a:rPr dirty="0" sz="1250" spc="-8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44%.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8340" y="3960666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5076" y="3930697"/>
            <a:ext cx="6022975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India secures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spot </a:t>
            </a:r>
            <a:r>
              <a:rPr dirty="0" sz="1250" spc="10">
                <a:solidFill>
                  <a:srgbClr val="0A0A0A"/>
                </a:solidFill>
                <a:latin typeface="Calibri"/>
                <a:cs typeface="Calibri"/>
              </a:rPr>
              <a:t>amongst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 top 10 spam-sending countries in the world alongside</a:t>
            </a:r>
            <a:r>
              <a:rPr dirty="0" sz="1250" spc="-4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USA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8340" y="4312201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5076" y="4282232"/>
            <a:ext cx="5702300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Companies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lost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12.8 crore rupees between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July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2018 nad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April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2019 - IBM report 2019.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8340" y="4663736"/>
            <a:ext cx="84455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spc="5">
                <a:solidFill>
                  <a:srgbClr val="0A0A0A"/>
                </a:solidFill>
                <a:latin typeface="Arial"/>
                <a:cs typeface="Arial"/>
              </a:rPr>
              <a:t>●</a:t>
            </a:r>
            <a:endParaRPr sz="7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5076" y="4633767"/>
            <a:ext cx="6261100" cy="17589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India</a:t>
            </a:r>
            <a:r>
              <a:rPr dirty="0" sz="1250" spc="18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as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the</a:t>
            </a:r>
            <a:r>
              <a:rPr dirty="0" sz="1250" spc="19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most</a:t>
            </a:r>
            <a:r>
              <a:rPr dirty="0" sz="1250" spc="19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targeted</a:t>
            </a:r>
            <a:r>
              <a:rPr dirty="0" sz="1250" spc="18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nations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-</a:t>
            </a:r>
            <a:r>
              <a:rPr dirty="0" sz="1250" spc="10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cyber</a:t>
            </a:r>
            <a:r>
              <a:rPr dirty="0" sz="1250" spc="190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criminals</a:t>
            </a:r>
            <a:r>
              <a:rPr dirty="0" sz="1250" spc="18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hailing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from: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Ukraine,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Slovenia,</a:t>
            </a:r>
            <a:r>
              <a:rPr dirty="0" sz="1250" spc="19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China,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5076" y="4809535"/>
            <a:ext cx="1026160" cy="17462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50"/>
              </a:lnSpc>
            </a:pPr>
            <a:r>
              <a:rPr dirty="0" sz="1250" spc="5">
                <a:solidFill>
                  <a:srgbClr val="0A0A0A"/>
                </a:solidFill>
                <a:latin typeface="Calibri"/>
                <a:cs typeface="Calibri"/>
              </a:rPr>
              <a:t>Czech</a:t>
            </a:r>
            <a:r>
              <a:rPr dirty="0" sz="1250" spc="-45">
                <a:solidFill>
                  <a:srgbClr val="0A0A0A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0A0A0A"/>
                </a:solidFill>
                <a:latin typeface="Calibri"/>
                <a:cs typeface="Calibri"/>
              </a:rPr>
              <a:t>Republic.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94505" y="5127797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12266" y="5047451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27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24" name="object 24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938683" y="6154392"/>
            <a:ext cx="5868670" cy="3746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Cyber Security and Work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From</a:t>
            </a:r>
            <a:r>
              <a:rPr dirty="0" sz="2300" spc="-5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Home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9481" y="6708735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5941" y="6679412"/>
            <a:ext cx="260540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Low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security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standards of Wifi at</a:t>
            </a:r>
            <a:r>
              <a:rPr dirty="0" sz="1250" spc="-3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home.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9481" y="6999661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 b="1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5941" y="6970338"/>
            <a:ext cx="3367404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India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does not have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dedicated </a:t>
            </a: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cybersecurity</a:t>
            </a:r>
            <a:r>
              <a:rPr dirty="0" sz="1250" spc="-55" b="1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law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9481" y="7290585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95941" y="7261263"/>
            <a:ext cx="624776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The</a:t>
            </a:r>
            <a:r>
              <a:rPr dirty="0" sz="1250" spc="9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Information</a:t>
            </a:r>
            <a:r>
              <a:rPr dirty="0" sz="1250" spc="9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Technology</a:t>
            </a:r>
            <a:r>
              <a:rPr dirty="0" sz="1250" spc="12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Act</a:t>
            </a:r>
            <a:r>
              <a:rPr dirty="0" sz="1250" spc="95" b="1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2000</a:t>
            </a:r>
            <a:r>
              <a:rPr dirty="0" sz="1250" spc="8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(the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IT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Act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)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read</a:t>
            </a:r>
            <a:r>
              <a:rPr dirty="0" sz="1250" spc="9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with</a:t>
            </a:r>
            <a:r>
              <a:rPr dirty="0" sz="1250" spc="9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the</a:t>
            </a:r>
            <a:r>
              <a:rPr dirty="0" sz="1250" spc="8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rules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and</a:t>
            </a:r>
            <a:r>
              <a:rPr dirty="0" sz="1250" spc="9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regulations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framed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941" y="7552189"/>
            <a:ext cx="515429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thereunder deal with </a:t>
            </a:r>
            <a:r>
              <a:rPr dirty="0" sz="1250" spc="5" b="1">
                <a:solidFill>
                  <a:srgbClr val="222222"/>
                </a:solidFill>
                <a:latin typeface="Calibri"/>
                <a:cs typeface="Calibri"/>
              </a:rPr>
              <a:t>cybersecurity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and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the cybercrimes associated</a:t>
            </a:r>
            <a:r>
              <a:rPr dirty="0" sz="1250" spc="3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therewith.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9481" y="7872437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5941" y="7843115"/>
            <a:ext cx="612584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Big companies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still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have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guidelines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for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their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workers but small startups/companies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are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at</a:t>
            </a:r>
            <a:r>
              <a:rPr dirty="0" sz="1250" spc="1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risk.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9481" y="8163362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5941" y="8134040"/>
            <a:ext cx="624776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However,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there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is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nothing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as</a:t>
            </a:r>
            <a:r>
              <a:rPr dirty="0" sz="1250" spc="10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set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guidelines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or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precautionary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steps</a:t>
            </a:r>
            <a:r>
              <a:rPr dirty="0" sz="1250" spc="10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to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take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in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regards</a:t>
            </a:r>
            <a:r>
              <a:rPr dirty="0" sz="1250" spc="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to</a:t>
            </a:r>
            <a:r>
              <a:rPr dirty="0" sz="1250" spc="1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work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5941" y="8424965"/>
            <a:ext cx="156019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from home</a:t>
            </a:r>
            <a:r>
              <a:rPr dirty="0" sz="1250" spc="-2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functioning.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9481" y="8745214"/>
            <a:ext cx="93980" cy="1612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00" spc="-10">
                <a:solidFill>
                  <a:srgbClr val="222222"/>
                </a:solidFill>
                <a:latin typeface="Arial"/>
                <a:cs typeface="Arial"/>
              </a:rPr>
              <a:t>●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95941" y="8715891"/>
            <a:ext cx="624776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Post</a:t>
            </a:r>
            <a:r>
              <a:rPr dirty="0" sz="1250" spc="14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covid-19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cyber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attacks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have</a:t>
            </a:r>
            <a:r>
              <a:rPr dirty="0" sz="1250" spc="14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grown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15">
                <a:solidFill>
                  <a:srgbClr val="222222"/>
                </a:solidFill>
                <a:latin typeface="Calibri"/>
                <a:cs typeface="Calibri"/>
              </a:rPr>
              <a:t>&amp;</a:t>
            </a:r>
            <a:r>
              <a:rPr dirty="0" sz="1250" spc="14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Indian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organizations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have</a:t>
            </a:r>
            <a:r>
              <a:rPr dirty="0" sz="1250" spc="14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reported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an</a:t>
            </a:r>
            <a:r>
              <a:rPr dirty="0" sz="1250" spc="14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increase</a:t>
            </a:r>
            <a:r>
              <a:rPr dirty="0" sz="1250" spc="14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250">
                <a:solidFill>
                  <a:srgbClr val="222222"/>
                </a:solidFill>
                <a:latin typeface="Calibri"/>
                <a:cs typeface="Calibri"/>
              </a:rPr>
              <a:t>in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5941" y="9006816"/>
            <a:ext cx="6247765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100% cyberattacks between March 17 </a:t>
            </a:r>
            <a:r>
              <a:rPr dirty="0" sz="1250" spc="10">
                <a:solidFill>
                  <a:srgbClr val="222222"/>
                </a:solidFill>
                <a:latin typeface="Calibri"/>
                <a:cs typeface="Calibri"/>
              </a:rPr>
              <a:t>and </a:t>
            </a:r>
            <a:r>
              <a:rPr dirty="0" sz="1250" spc="5">
                <a:solidFill>
                  <a:srgbClr val="222222"/>
                </a:solidFill>
                <a:latin typeface="Calibri"/>
                <a:cs typeface="Calibri"/>
              </a:rPr>
              <a:t>20, 2020 </a:t>
            </a:r>
            <a:r>
              <a:rPr dirty="0" sz="1250" spc="5" i="1">
                <a:solidFill>
                  <a:srgbClr val="0070C0"/>
                </a:solidFill>
                <a:latin typeface="Calibri"/>
                <a:cs typeface="Calibri"/>
              </a:rPr>
              <a:t>( Source:</a:t>
            </a:r>
            <a:r>
              <a:rPr dirty="0" sz="1250" spc="290" i="1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1250" spc="10" i="1">
                <a:solidFill>
                  <a:srgbClr val="0070C0"/>
                </a:solidFill>
                <a:latin typeface="Calibri"/>
                <a:cs typeface="Calibri"/>
              </a:rPr>
              <a:t>PWC </a:t>
            </a:r>
            <a:r>
              <a:rPr dirty="0" sz="1250" spc="5" i="1">
                <a:solidFill>
                  <a:srgbClr val="0070C0"/>
                </a:solidFill>
                <a:latin typeface="Calibri"/>
                <a:cs typeface="Calibri"/>
              </a:rPr>
              <a:t>report </a:t>
            </a:r>
            <a:r>
              <a:rPr dirty="0" sz="1250" i="1">
                <a:solidFill>
                  <a:srgbClr val="0070C0"/>
                </a:solidFill>
                <a:latin typeface="Calibri"/>
                <a:cs typeface="Calibri"/>
              </a:rPr>
              <a:t>titled</a:t>
            </a:r>
            <a:r>
              <a:rPr dirty="0" sz="1250" spc="40" i="1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1250" spc="5" i="1">
                <a:solidFill>
                  <a:srgbClr val="0070C0"/>
                </a:solidFill>
                <a:latin typeface="Calibri"/>
                <a:cs typeface="Calibri"/>
              </a:rPr>
              <a:t>COVID-19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5941" y="9297742"/>
            <a:ext cx="1118870" cy="19431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70"/>
              </a:lnSpc>
            </a:pPr>
            <a:r>
              <a:rPr dirty="0" sz="1250" spc="5" i="1">
                <a:solidFill>
                  <a:srgbClr val="0070C0"/>
                </a:solidFill>
                <a:latin typeface="Calibri"/>
                <a:cs typeface="Calibri"/>
              </a:rPr>
              <a:t>crisis, </a:t>
            </a:r>
            <a:r>
              <a:rPr dirty="0" sz="1250" i="1">
                <a:solidFill>
                  <a:srgbClr val="0070C0"/>
                </a:solidFill>
                <a:latin typeface="Calibri"/>
                <a:cs typeface="Calibri"/>
              </a:rPr>
              <a:t>April</a:t>
            </a:r>
            <a:r>
              <a:rPr dirty="0" sz="1250" spc="-55" i="1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1250" spc="5" i="1">
                <a:solidFill>
                  <a:srgbClr val="0070C0"/>
                </a:solidFill>
                <a:latin typeface="Calibri"/>
                <a:cs typeface="Calibri"/>
              </a:rPr>
              <a:t>2020)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12266" y="9411336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28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1068" y="1839504"/>
            <a:ext cx="2995295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What </a:t>
            </a:r>
            <a:r>
              <a:rPr dirty="0" spc="-5"/>
              <a:t>is </a:t>
            </a:r>
            <a:r>
              <a:rPr dirty="0" spc="-10"/>
              <a:t>Required</a:t>
            </a:r>
            <a:r>
              <a:rPr dirty="0" spc="-85"/>
              <a:t> </a:t>
            </a:r>
            <a:r>
              <a:rPr dirty="0" spc="-1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6245" y="2392011"/>
            <a:ext cx="5701030" cy="206248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245745" indent="-233679">
              <a:lnSpc>
                <a:spcPct val="100000"/>
              </a:lnSpc>
              <a:spcBef>
                <a:spcPts val="885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Cybersecurity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the need of the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hour.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Strong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bold steps need required from the Government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its policy</a:t>
            </a:r>
            <a:r>
              <a:rPr dirty="0" sz="1250" spc="-3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makers.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Need of agile </a:t>
            </a:r>
            <a:r>
              <a:rPr dirty="0" sz="1250">
                <a:latin typeface="Calibri"/>
                <a:cs typeface="Calibri"/>
              </a:rPr>
              <a:t>policy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making.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>
                <a:latin typeface="Calibri"/>
                <a:cs typeface="Calibri"/>
              </a:rPr>
              <a:t>Different </a:t>
            </a:r>
            <a:r>
              <a:rPr dirty="0" sz="1250" spc="5">
                <a:latin typeface="Calibri"/>
                <a:cs typeface="Calibri"/>
              </a:rPr>
              <a:t>proactive </a:t>
            </a:r>
            <a:r>
              <a:rPr dirty="0" sz="1250" spc="10">
                <a:latin typeface="Calibri"/>
                <a:cs typeface="Calibri"/>
              </a:rPr>
              <a:t>approach </a:t>
            </a:r>
            <a:r>
              <a:rPr dirty="0" sz="1250" spc="5">
                <a:latin typeface="Calibri"/>
                <a:cs typeface="Calibri"/>
              </a:rPr>
              <a:t>using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technology.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5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Focus more on preventions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pre-threat.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system which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responsive to each </a:t>
            </a:r>
            <a:r>
              <a:rPr dirty="0" sz="1250">
                <a:latin typeface="Calibri"/>
                <a:cs typeface="Calibri"/>
              </a:rPr>
              <a:t>individual </a:t>
            </a:r>
            <a:r>
              <a:rPr dirty="0" sz="1250" spc="5">
                <a:latin typeface="Calibri"/>
                <a:cs typeface="Calibri"/>
              </a:rPr>
              <a:t>stakeholder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receive</a:t>
            </a:r>
            <a:r>
              <a:rPr dirty="0" sz="1250">
                <a:latin typeface="Calibri"/>
                <a:cs typeface="Calibri"/>
              </a:rPr>
              <a:t> feedbacks.</a:t>
            </a:r>
            <a:endParaRPr sz="1250">
              <a:latin typeface="Calibri"/>
              <a:cs typeface="Calibri"/>
            </a:endParaRPr>
          </a:p>
          <a:p>
            <a:pPr marL="245745" indent="-233679">
              <a:lnSpc>
                <a:spcPct val="100000"/>
              </a:lnSpc>
              <a:spcBef>
                <a:spcPts val="790"/>
              </a:spcBef>
              <a:buSzPct val="92000"/>
              <a:buFont typeface="Arial"/>
              <a:buChar char="●"/>
              <a:tabLst>
                <a:tab pos="245745" algn="l"/>
                <a:tab pos="246379" algn="l"/>
              </a:tabLst>
            </a:pPr>
            <a:r>
              <a:rPr dirty="0" sz="1250" spc="5">
                <a:latin typeface="Calibri"/>
                <a:cs typeface="Calibri"/>
              </a:rPr>
              <a:t>Takes strong consideration </a:t>
            </a:r>
            <a:r>
              <a:rPr dirty="0" sz="1250" spc="10">
                <a:latin typeface="Calibri"/>
                <a:cs typeface="Calibri"/>
              </a:rPr>
              <a:t>and acknowledges </a:t>
            </a:r>
            <a:r>
              <a:rPr dirty="0" sz="1250">
                <a:latin typeface="Calibri"/>
                <a:cs typeface="Calibri"/>
              </a:rPr>
              <a:t>outliers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marginalised.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12266" y="5047451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29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3095156" y="9398993"/>
            <a:ext cx="3486150" cy="9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25"/>
              </a:lnSpc>
              <a:tabLst>
                <a:tab pos="3411854" algn="l"/>
              </a:tabLst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</a:t>
            </a:r>
            <a:r>
              <a:rPr dirty="0" sz="750" spc="5" b="1">
                <a:solidFill>
                  <a:srgbClr val="686464"/>
                </a:solidFill>
                <a:latin typeface="Calibri"/>
                <a:cs typeface="Calibri"/>
              </a:rPr>
              <a:t>n</a:t>
            </a: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	</a:t>
            </a:r>
            <a:r>
              <a:rPr dirty="0" baseline="5050" sz="825" spc="7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baseline="5050" sz="825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19264" y="5991859"/>
            <a:ext cx="6531609" cy="3718560"/>
            <a:chOff x="619264" y="5991859"/>
            <a:chExt cx="6531609" cy="3718560"/>
          </a:xfrm>
        </p:grpSpPr>
        <p:sp>
          <p:nvSpPr>
            <p:cNvPr id="11" name="object 11"/>
            <p:cNvSpPr/>
            <p:nvPr/>
          </p:nvSpPr>
          <p:spPr>
            <a:xfrm>
              <a:off x="619264" y="5991859"/>
              <a:ext cx="6531602" cy="371802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58690" y="6031285"/>
              <a:ext cx="6418465" cy="363011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46568" y="6019164"/>
              <a:ext cx="6442710" cy="3654425"/>
            </a:xfrm>
            <a:custGeom>
              <a:avLst/>
              <a:gdLst/>
              <a:ahLst/>
              <a:cxnLst/>
              <a:rect l="l" t="t" r="r" b="b"/>
              <a:pathLst>
                <a:path w="6442709" h="3654425">
                  <a:moveTo>
                    <a:pt x="0" y="0"/>
                  </a:moveTo>
                  <a:lnTo>
                    <a:pt x="6442708" y="0"/>
                  </a:lnTo>
                  <a:lnTo>
                    <a:pt x="6442708" y="3654357"/>
                  </a:lnTo>
                  <a:lnTo>
                    <a:pt x="0" y="3654357"/>
                  </a:lnTo>
                  <a:lnTo>
                    <a:pt x="0" y="0"/>
                  </a:lnTo>
                  <a:close/>
                </a:path>
              </a:pathLst>
            </a:custGeom>
            <a:ln w="242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2650474" y="8816522"/>
            <a:ext cx="2345690" cy="77025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496570">
              <a:lnSpc>
                <a:spcPct val="100000"/>
              </a:lnSpc>
              <a:spcBef>
                <a:spcPts val="855"/>
              </a:spcBef>
            </a:pPr>
            <a:r>
              <a:rPr dirty="0" sz="1500" spc="10" b="1">
                <a:latin typeface="Calibri"/>
                <a:cs typeface="Calibri"/>
              </a:rPr>
              <a:t>Any</a:t>
            </a:r>
            <a:r>
              <a:rPr dirty="0" sz="1500" spc="-5" b="1">
                <a:latin typeface="Calibri"/>
                <a:cs typeface="Calibri"/>
              </a:rPr>
              <a:t> </a:t>
            </a:r>
            <a:r>
              <a:rPr dirty="0" sz="1500" spc="5" b="1">
                <a:latin typeface="Calibri"/>
                <a:cs typeface="Calibri"/>
              </a:rPr>
              <a:t>questions?</a:t>
            </a:r>
            <a:endParaRPr sz="1500">
              <a:latin typeface="Calibri"/>
              <a:cs typeface="Calibri"/>
            </a:endParaRPr>
          </a:p>
          <a:p>
            <a:pPr marR="5080" indent="584200">
              <a:lnSpc>
                <a:spcPct val="100000"/>
              </a:lnSpc>
              <a:spcBef>
                <a:spcPts val="545"/>
              </a:spcBef>
            </a:pPr>
            <a:r>
              <a:rPr dirty="0" sz="1150" spc="-10" b="1">
                <a:latin typeface="Calibri"/>
                <a:cs typeface="Calibri"/>
              </a:rPr>
              <a:t>You can find me at:  </a:t>
            </a:r>
            <a:r>
              <a:rPr dirty="0" sz="1150" spc="-10" b="1">
                <a:solidFill>
                  <a:srgbClr val="FF0000"/>
                </a:solidFill>
                <a:latin typeface="Calibri"/>
                <a:cs typeface="Calibri"/>
              </a:rPr>
              <a:t>Charrumalhotra[dot]iipa[at]gov[dot]in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06553" y="9448810"/>
            <a:ext cx="939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30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2066" y="1800104"/>
            <a:ext cx="3380740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5"/>
              <a:t>References </a:t>
            </a:r>
            <a:r>
              <a:rPr dirty="0" spc="-10"/>
              <a:t>with</a:t>
            </a:r>
            <a:r>
              <a:rPr dirty="0" spc="-45"/>
              <a:t> </a:t>
            </a:r>
            <a:r>
              <a:rPr dirty="0" spc="-10"/>
              <a:t>URL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5330" y="2256623"/>
            <a:ext cx="5436870" cy="185420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91770" indent="-179705">
              <a:lnSpc>
                <a:spcPct val="100000"/>
              </a:lnSpc>
              <a:spcBef>
                <a:spcPts val="120"/>
              </a:spcBef>
              <a:buSzPct val="160000"/>
              <a:buFont typeface="Arial"/>
              <a:buChar char="•"/>
              <a:tabLst>
                <a:tab pos="192405" algn="l"/>
              </a:tabLst>
            </a:pPr>
            <a:r>
              <a:rPr dirty="0" sz="1250" spc="5">
                <a:latin typeface="Calibri"/>
                <a:cs typeface="Calibri"/>
              </a:rPr>
              <a:t>Online content on MeitY’s website available on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link:</a:t>
            </a:r>
            <a:endParaRPr sz="1250">
              <a:latin typeface="Calibri"/>
              <a:cs typeface="Calibri"/>
            </a:endParaRPr>
          </a:p>
          <a:p>
            <a:pPr marL="191770">
              <a:lnSpc>
                <a:spcPct val="100000"/>
              </a:lnSpc>
              <a:spcBef>
                <a:spcPts val="1445"/>
              </a:spcBef>
            </a:pPr>
            <a:r>
              <a:rPr dirty="0" u="heavy" sz="125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2"/>
              </a:rPr>
              <a:t>http://meity.gov.in/content/acts-policies</a:t>
            </a:r>
            <a:endParaRPr sz="1250">
              <a:latin typeface="Calibri"/>
              <a:cs typeface="Calibri"/>
            </a:endParaRPr>
          </a:p>
          <a:p>
            <a:pPr marL="191770" marR="5080" indent="-179705">
              <a:lnSpc>
                <a:spcPct val="194400"/>
              </a:lnSpc>
              <a:spcBef>
                <a:spcPts val="515"/>
              </a:spcBef>
              <a:buSzPct val="160000"/>
              <a:buFont typeface="Arial"/>
              <a:buChar char="•"/>
              <a:tabLst>
                <a:tab pos="192405" algn="l"/>
              </a:tabLst>
            </a:pPr>
            <a:r>
              <a:rPr dirty="0" sz="1250" spc="5">
                <a:latin typeface="Calibri"/>
                <a:cs typeface="Calibri"/>
              </a:rPr>
              <a:t>Handbook of IIPA on </a:t>
            </a:r>
            <a:r>
              <a:rPr dirty="0" sz="1250">
                <a:latin typeface="Calibri"/>
                <a:cs typeface="Calibri"/>
              </a:rPr>
              <a:t>‘IT </a:t>
            </a:r>
            <a:r>
              <a:rPr dirty="0" sz="1250" spc="5">
                <a:latin typeface="Calibri"/>
                <a:cs typeface="Calibri"/>
              </a:rPr>
              <a:t>Act, </a:t>
            </a:r>
            <a:r>
              <a:rPr dirty="0" sz="1250">
                <a:latin typeface="Calibri"/>
                <a:cs typeface="Calibri"/>
              </a:rPr>
              <a:t>Policies, </a:t>
            </a:r>
            <a:r>
              <a:rPr dirty="0" sz="1250" spc="5">
                <a:latin typeface="Calibri"/>
                <a:cs typeface="Calibri"/>
              </a:rPr>
              <a:t>Guidelines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Regulatory Frameworks </a:t>
            </a:r>
            <a:r>
              <a:rPr dirty="0" sz="1250">
                <a:latin typeface="Calibri"/>
                <a:cs typeface="Calibri"/>
              </a:rPr>
              <a:t>for  </a:t>
            </a:r>
            <a:r>
              <a:rPr dirty="0" sz="1250" spc="5">
                <a:latin typeface="Calibri"/>
                <a:cs typeface="Calibri"/>
              </a:rPr>
              <a:t>e-Governance’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550">
              <a:latin typeface="Calibri"/>
              <a:cs typeface="Calibri"/>
            </a:endParaRPr>
          </a:p>
          <a:p>
            <a:pPr marL="191770" indent="-179705">
              <a:lnSpc>
                <a:spcPct val="100000"/>
              </a:lnSpc>
              <a:buClr>
                <a:srgbClr val="000000"/>
              </a:buClr>
              <a:buSzPct val="160000"/>
              <a:buFont typeface="Arial"/>
              <a:buChar char="•"/>
              <a:tabLst>
                <a:tab pos="192405" algn="l"/>
              </a:tabLst>
            </a:pPr>
            <a:r>
              <a:rPr dirty="0" u="heavy" sz="1250" spc="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Calibri"/>
                <a:cs typeface="Calibri"/>
                <a:hlinkClick r:id="rId3"/>
              </a:rPr>
              <a:t>https://www.youtube.com/watch?v=cQYACLLAPOw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31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84374"/>
            <a:ext cx="5928455" cy="2199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45480" y="1728828"/>
            <a:ext cx="2376170" cy="387985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313055">
              <a:lnSpc>
                <a:spcPct val="100000"/>
              </a:lnSpc>
              <a:spcBef>
                <a:spcPts val="95"/>
              </a:spcBef>
            </a:pPr>
            <a:r>
              <a:rPr dirty="0" sz="2100" spc="-5">
                <a:solidFill>
                  <a:srgbClr val="6C0000"/>
                </a:solidFill>
                <a:latin typeface="Arial Black"/>
                <a:cs typeface="Arial Black"/>
              </a:rPr>
              <a:t>Background</a:t>
            </a:r>
            <a:endParaRPr sz="21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498" y="2162521"/>
            <a:ext cx="1939925" cy="387985"/>
          </a:xfrm>
          <a:prstGeom prst="rect">
            <a:avLst/>
          </a:prstGeom>
          <a:solidFill>
            <a:srgbClr val="C17AA0"/>
          </a:solidFill>
          <a:ln w="6060">
            <a:solidFill>
              <a:srgbClr val="000000"/>
            </a:solidFill>
          </a:ln>
        </p:spPr>
        <p:txBody>
          <a:bodyPr wrap="square" lIns="0" tIns="93345" rIns="0" bIns="0" rtlCol="0" vert="horz">
            <a:spAutoFit/>
          </a:bodyPr>
          <a:lstStyle/>
          <a:p>
            <a:pPr marL="53975">
              <a:lnSpc>
                <a:spcPct val="100000"/>
              </a:lnSpc>
              <a:spcBef>
                <a:spcPts val="735"/>
              </a:spcBef>
            </a:pPr>
            <a:r>
              <a:rPr dirty="0" sz="1250" b="1">
                <a:latin typeface="Calibri"/>
                <a:cs typeface="Calibri"/>
              </a:rPr>
              <a:t>It </a:t>
            </a:r>
            <a:r>
              <a:rPr dirty="0" sz="1250" spc="5" b="1">
                <a:latin typeface="Calibri"/>
                <a:cs typeface="Calibri"/>
              </a:rPr>
              <a:t>Act Enacted in year</a:t>
            </a:r>
            <a:r>
              <a:rPr dirty="0" sz="1250" spc="-55" b="1">
                <a:latin typeface="Calibri"/>
                <a:cs typeface="Calibri"/>
              </a:rPr>
              <a:t> </a:t>
            </a:r>
            <a:r>
              <a:rPr dirty="0" sz="1250" spc="5" b="1">
                <a:latin typeface="Calibri"/>
                <a:cs typeface="Calibri"/>
              </a:rPr>
              <a:t>2000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8148" y="5128674"/>
            <a:ext cx="2243455" cy="171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950" spc="-5" b="1">
                <a:latin typeface="Arial"/>
                <a:cs typeface="Arial"/>
              </a:rPr>
              <a:t>*</a:t>
            </a:r>
            <a:r>
              <a:rPr dirty="0" u="sng" sz="700" spc="-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cs typeface="Arial"/>
              </a:rPr>
              <a:t>United Nations Commission on International </a:t>
            </a:r>
            <a:r>
              <a:rPr dirty="0" u="sng" sz="700" spc="-1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cs typeface="Arial"/>
              </a:rPr>
              <a:t>Trade</a:t>
            </a:r>
            <a:r>
              <a:rPr dirty="0" u="sng" sz="700" spc="-5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700" spc="-5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Arial"/>
                <a:cs typeface="Arial"/>
              </a:rPr>
              <a:t>Law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9524" y="5165769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05400" y="3043573"/>
            <a:ext cx="2376170" cy="334010"/>
          </a:xfrm>
          <a:custGeom>
            <a:avLst/>
            <a:gdLst/>
            <a:ahLst/>
            <a:cxnLst/>
            <a:rect l="l" t="t" r="r" b="b"/>
            <a:pathLst>
              <a:path w="2376170" h="334010">
                <a:moveTo>
                  <a:pt x="2375891" y="333877"/>
                </a:moveTo>
                <a:lnTo>
                  <a:pt x="0" y="333877"/>
                </a:lnTo>
                <a:lnTo>
                  <a:pt x="0" y="0"/>
                </a:lnTo>
                <a:lnTo>
                  <a:pt x="2375891" y="0"/>
                </a:lnTo>
                <a:lnTo>
                  <a:pt x="2375891" y="333877"/>
                </a:lnTo>
                <a:close/>
              </a:path>
            </a:pathLst>
          </a:custGeom>
          <a:solidFill>
            <a:srgbClr val="C17A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05400" y="3043573"/>
            <a:ext cx="2376170" cy="334010"/>
          </a:xfrm>
          <a:prstGeom prst="rect">
            <a:avLst/>
          </a:prstGeom>
          <a:ln w="6060">
            <a:solidFill>
              <a:srgbClr val="000000"/>
            </a:solidFill>
          </a:ln>
        </p:spPr>
        <p:txBody>
          <a:bodyPr wrap="square" lIns="0" tIns="66040" rIns="0" bIns="0" rtlCol="0" vert="horz">
            <a:spAutoFit/>
          </a:bodyPr>
          <a:lstStyle/>
          <a:p>
            <a:pPr marL="53975">
              <a:lnSpc>
                <a:spcPct val="100000"/>
              </a:lnSpc>
              <a:spcBef>
                <a:spcPts val="520"/>
              </a:spcBef>
            </a:pPr>
            <a:r>
              <a:rPr dirty="0" sz="1250" spc="5" b="1">
                <a:latin typeface="Calibri"/>
                <a:cs typeface="Calibri"/>
              </a:rPr>
              <a:t>Amended in year 2008 and</a:t>
            </a:r>
            <a:r>
              <a:rPr dirty="0" sz="1250" spc="-40" b="1">
                <a:latin typeface="Calibri"/>
                <a:cs typeface="Calibri"/>
              </a:rPr>
              <a:t> </a:t>
            </a:r>
            <a:r>
              <a:rPr dirty="0" sz="1250" spc="5" b="1">
                <a:latin typeface="Calibri"/>
                <a:cs typeface="Calibri"/>
              </a:rPr>
              <a:t>2018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663154" y="3423596"/>
            <a:ext cx="2902585" cy="394335"/>
            <a:chOff x="4663154" y="3423596"/>
            <a:chExt cx="2902585" cy="394335"/>
          </a:xfrm>
        </p:grpSpPr>
        <p:sp>
          <p:nvSpPr>
            <p:cNvPr id="10" name="object 10"/>
            <p:cNvSpPr/>
            <p:nvPr/>
          </p:nvSpPr>
          <p:spPr>
            <a:xfrm>
              <a:off x="4666329" y="3426771"/>
              <a:ext cx="2896235" cy="387985"/>
            </a:xfrm>
            <a:custGeom>
              <a:avLst/>
              <a:gdLst/>
              <a:ahLst/>
              <a:cxnLst/>
              <a:rect l="l" t="t" r="r" b="b"/>
              <a:pathLst>
                <a:path w="2896234" h="387985">
                  <a:moveTo>
                    <a:pt x="2895701" y="387900"/>
                  </a:moveTo>
                  <a:lnTo>
                    <a:pt x="0" y="387900"/>
                  </a:lnTo>
                  <a:lnTo>
                    <a:pt x="0" y="0"/>
                  </a:lnTo>
                  <a:lnTo>
                    <a:pt x="2895701" y="0"/>
                  </a:lnTo>
                  <a:lnTo>
                    <a:pt x="2895701" y="387900"/>
                  </a:lnTo>
                  <a:close/>
                </a:path>
              </a:pathLst>
            </a:custGeom>
            <a:solidFill>
              <a:srgbClr val="C17A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666329" y="3426771"/>
              <a:ext cx="2896235" cy="387985"/>
            </a:xfrm>
            <a:custGeom>
              <a:avLst/>
              <a:gdLst/>
              <a:ahLst/>
              <a:cxnLst/>
              <a:rect l="l" t="t" r="r" b="b"/>
              <a:pathLst>
                <a:path w="2896234" h="387985">
                  <a:moveTo>
                    <a:pt x="0" y="0"/>
                  </a:moveTo>
                  <a:lnTo>
                    <a:pt x="2895701" y="0"/>
                  </a:lnTo>
                  <a:lnTo>
                    <a:pt x="2895701" y="387900"/>
                  </a:lnTo>
                  <a:lnTo>
                    <a:pt x="0" y="387900"/>
                  </a:lnTo>
                  <a:lnTo>
                    <a:pt x="0" y="0"/>
                  </a:lnTo>
                  <a:close/>
                </a:path>
              </a:pathLst>
            </a:custGeom>
            <a:ln w="6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4669360" y="3504581"/>
            <a:ext cx="289306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120"/>
              </a:spcBef>
            </a:pPr>
            <a:r>
              <a:rPr dirty="0" sz="1250" spc="5" b="1">
                <a:latin typeface="Calibri"/>
                <a:cs typeface="Calibri"/>
              </a:rPr>
              <a:t>Objective was to promote</a:t>
            </a:r>
            <a:r>
              <a:rPr dirty="0" sz="1250" spc="-35" b="1">
                <a:latin typeface="Calibri"/>
                <a:cs typeface="Calibri"/>
              </a:rPr>
              <a:t> </a:t>
            </a:r>
            <a:r>
              <a:rPr dirty="0" sz="1250" spc="5" b="1">
                <a:latin typeface="Calibri"/>
                <a:cs typeface="Calibri"/>
              </a:rPr>
              <a:t>e-Commerce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82275" y="2607185"/>
            <a:ext cx="2176145" cy="387985"/>
          </a:xfrm>
          <a:prstGeom prst="rect">
            <a:avLst/>
          </a:prstGeom>
          <a:solidFill>
            <a:srgbClr val="C17AA0"/>
          </a:solidFill>
          <a:ln w="6060">
            <a:solidFill>
              <a:srgbClr val="000000"/>
            </a:solidFill>
          </a:ln>
        </p:spPr>
        <p:txBody>
          <a:bodyPr wrap="square" lIns="0" tIns="93345" rIns="0" bIns="0" rtlCol="0" vert="horz">
            <a:spAutoFit/>
          </a:bodyPr>
          <a:lstStyle/>
          <a:p>
            <a:pPr marL="53975">
              <a:lnSpc>
                <a:spcPct val="100000"/>
              </a:lnSpc>
              <a:spcBef>
                <a:spcPts val="735"/>
              </a:spcBef>
            </a:pPr>
            <a:r>
              <a:rPr dirty="0" sz="1250" spc="5" b="1">
                <a:latin typeface="Calibri"/>
                <a:cs typeface="Calibri"/>
              </a:rPr>
              <a:t>Based on</a:t>
            </a:r>
            <a:r>
              <a:rPr dirty="0" sz="1250" spc="-20" b="1">
                <a:latin typeface="Calibri"/>
                <a:cs typeface="Calibri"/>
              </a:rPr>
              <a:t> </a:t>
            </a:r>
            <a:r>
              <a:rPr dirty="0" sz="1250" spc="5" b="1">
                <a:latin typeface="Calibri"/>
                <a:cs typeface="Calibri"/>
              </a:rPr>
              <a:t>UNICITRAL*Model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880630" y="2995419"/>
            <a:ext cx="3333750" cy="638810"/>
            <a:chOff x="2880630" y="2995419"/>
            <a:chExt cx="3333750" cy="638810"/>
          </a:xfrm>
        </p:grpSpPr>
        <p:sp>
          <p:nvSpPr>
            <p:cNvPr id="15" name="object 15"/>
            <p:cNvSpPr/>
            <p:nvPr/>
          </p:nvSpPr>
          <p:spPr>
            <a:xfrm>
              <a:off x="2968702" y="3399622"/>
              <a:ext cx="513715" cy="231140"/>
            </a:xfrm>
            <a:custGeom>
              <a:avLst/>
              <a:gdLst/>
              <a:ahLst/>
              <a:cxnLst/>
              <a:rect l="l" t="t" r="r" b="b"/>
              <a:pathLst>
                <a:path w="513714" h="231139">
                  <a:moveTo>
                    <a:pt x="388437" y="171434"/>
                  </a:moveTo>
                  <a:lnTo>
                    <a:pt x="116894" y="171434"/>
                  </a:lnTo>
                  <a:lnTo>
                    <a:pt x="161382" y="168592"/>
                  </a:lnTo>
                  <a:lnTo>
                    <a:pt x="207375" y="158313"/>
                  </a:lnTo>
                  <a:lnTo>
                    <a:pt x="254120" y="140767"/>
                  </a:lnTo>
                  <a:lnTo>
                    <a:pt x="300864" y="116122"/>
                  </a:lnTo>
                  <a:lnTo>
                    <a:pt x="346853" y="84546"/>
                  </a:lnTo>
                  <a:lnTo>
                    <a:pt x="391333" y="46208"/>
                  </a:lnTo>
                  <a:lnTo>
                    <a:pt x="350744" y="16356"/>
                  </a:lnTo>
                  <a:lnTo>
                    <a:pt x="498586" y="0"/>
                  </a:lnTo>
                  <a:lnTo>
                    <a:pt x="509910" y="105911"/>
                  </a:lnTo>
                  <a:lnTo>
                    <a:pt x="472512" y="105911"/>
                  </a:lnTo>
                  <a:lnTo>
                    <a:pt x="428031" y="144249"/>
                  </a:lnTo>
                  <a:lnTo>
                    <a:pt x="388437" y="171434"/>
                  </a:lnTo>
                  <a:close/>
                </a:path>
                <a:path w="513714" h="231139">
                  <a:moveTo>
                    <a:pt x="513101" y="135762"/>
                  </a:moveTo>
                  <a:lnTo>
                    <a:pt x="472512" y="105911"/>
                  </a:lnTo>
                  <a:lnTo>
                    <a:pt x="509910" y="105911"/>
                  </a:lnTo>
                  <a:lnTo>
                    <a:pt x="513101" y="135762"/>
                  </a:lnTo>
                  <a:close/>
                </a:path>
                <a:path w="513714" h="231139">
                  <a:moveTo>
                    <a:pt x="198073" y="231137"/>
                  </a:moveTo>
                  <a:lnTo>
                    <a:pt x="155844" y="226375"/>
                  </a:lnTo>
                  <a:lnTo>
                    <a:pt x="116628" y="213840"/>
                  </a:lnTo>
                  <a:lnTo>
                    <a:pt x="81178" y="193365"/>
                  </a:lnTo>
                  <a:lnTo>
                    <a:pt x="0" y="133662"/>
                  </a:lnTo>
                  <a:lnTo>
                    <a:pt x="35450" y="154138"/>
                  </a:lnTo>
                  <a:lnTo>
                    <a:pt x="74666" y="166672"/>
                  </a:lnTo>
                  <a:lnTo>
                    <a:pt x="116894" y="171434"/>
                  </a:lnTo>
                  <a:lnTo>
                    <a:pt x="388437" y="171434"/>
                  </a:lnTo>
                  <a:lnTo>
                    <a:pt x="382042" y="175825"/>
                  </a:lnTo>
                  <a:lnTo>
                    <a:pt x="335298" y="200470"/>
                  </a:lnTo>
                  <a:lnTo>
                    <a:pt x="288553" y="218016"/>
                  </a:lnTo>
                  <a:lnTo>
                    <a:pt x="242560" y="228294"/>
                  </a:lnTo>
                  <a:lnTo>
                    <a:pt x="198073" y="231137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883773" y="3047370"/>
              <a:ext cx="186055" cy="510540"/>
            </a:xfrm>
            <a:custGeom>
              <a:avLst/>
              <a:gdLst/>
              <a:ahLst/>
              <a:cxnLst/>
              <a:rect l="l" t="t" r="r" b="b"/>
              <a:pathLst>
                <a:path w="186055" h="510539">
                  <a:moveTo>
                    <a:pt x="129648" y="510149"/>
                  </a:moveTo>
                  <a:lnTo>
                    <a:pt x="86957" y="487389"/>
                  </a:lnTo>
                  <a:lnTo>
                    <a:pt x="52027" y="454855"/>
                  </a:lnTo>
                  <a:lnTo>
                    <a:pt x="25477" y="413514"/>
                  </a:lnTo>
                  <a:lnTo>
                    <a:pt x="7928" y="364331"/>
                  </a:lnTo>
                  <a:lnTo>
                    <a:pt x="0" y="308273"/>
                  </a:lnTo>
                  <a:lnTo>
                    <a:pt x="533" y="265214"/>
                  </a:lnTo>
                  <a:lnTo>
                    <a:pt x="6172" y="220933"/>
                  </a:lnTo>
                  <a:lnTo>
                    <a:pt x="16733" y="175967"/>
                  </a:lnTo>
                  <a:lnTo>
                    <a:pt x="32034" y="130853"/>
                  </a:lnTo>
                  <a:lnTo>
                    <a:pt x="51892" y="86129"/>
                  </a:lnTo>
                  <a:lnTo>
                    <a:pt x="76126" y="42332"/>
                  </a:lnTo>
                  <a:lnTo>
                    <a:pt x="104553" y="0"/>
                  </a:lnTo>
                  <a:lnTo>
                    <a:pt x="185732" y="59702"/>
                  </a:lnTo>
                  <a:lnTo>
                    <a:pt x="154034" y="107421"/>
                  </a:lnTo>
                  <a:lnTo>
                    <a:pt x="127900" y="156420"/>
                  </a:lnTo>
                  <a:lnTo>
                    <a:pt x="107417" y="205997"/>
                  </a:lnTo>
                  <a:lnTo>
                    <a:pt x="92675" y="255448"/>
                  </a:lnTo>
                  <a:lnTo>
                    <a:pt x="83759" y="304071"/>
                  </a:lnTo>
                  <a:lnTo>
                    <a:pt x="80758" y="351162"/>
                  </a:lnTo>
                  <a:lnTo>
                    <a:pt x="83758" y="396019"/>
                  </a:lnTo>
                  <a:lnTo>
                    <a:pt x="92849" y="437938"/>
                  </a:lnTo>
                  <a:lnTo>
                    <a:pt x="108116" y="476215"/>
                  </a:lnTo>
                  <a:lnTo>
                    <a:pt x="129648" y="510149"/>
                  </a:lnTo>
                  <a:close/>
                </a:path>
              </a:pathLst>
            </a:custGeom>
            <a:solidFill>
              <a:srgbClr val="B8B7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883660" y="3047370"/>
              <a:ext cx="598170" cy="583565"/>
            </a:xfrm>
            <a:custGeom>
              <a:avLst/>
              <a:gdLst/>
              <a:ahLst/>
              <a:cxnLst/>
              <a:rect l="l" t="t" r="r" b="b"/>
              <a:pathLst>
                <a:path w="598170" h="583564">
                  <a:moveTo>
                    <a:pt x="85041" y="485914"/>
                  </a:moveTo>
                  <a:lnTo>
                    <a:pt x="120491" y="506389"/>
                  </a:lnTo>
                  <a:lnTo>
                    <a:pt x="159707" y="518924"/>
                  </a:lnTo>
                  <a:lnTo>
                    <a:pt x="201936" y="523686"/>
                  </a:lnTo>
                  <a:lnTo>
                    <a:pt x="246423" y="520843"/>
                  </a:lnTo>
                  <a:lnTo>
                    <a:pt x="292416" y="510565"/>
                  </a:lnTo>
                  <a:lnTo>
                    <a:pt x="339161" y="493019"/>
                  </a:lnTo>
                  <a:lnTo>
                    <a:pt x="385905" y="468374"/>
                  </a:lnTo>
                  <a:lnTo>
                    <a:pt x="431894" y="436798"/>
                  </a:lnTo>
                  <a:lnTo>
                    <a:pt x="476375" y="398460"/>
                  </a:lnTo>
                  <a:lnTo>
                    <a:pt x="435786" y="368608"/>
                  </a:lnTo>
                  <a:lnTo>
                    <a:pt x="583627" y="352251"/>
                  </a:lnTo>
                  <a:lnTo>
                    <a:pt x="598143" y="488014"/>
                  </a:lnTo>
                  <a:lnTo>
                    <a:pt x="557553" y="458162"/>
                  </a:lnTo>
                  <a:lnTo>
                    <a:pt x="513073" y="496501"/>
                  </a:lnTo>
                  <a:lnTo>
                    <a:pt x="467084" y="528077"/>
                  </a:lnTo>
                  <a:lnTo>
                    <a:pt x="420340" y="552722"/>
                  </a:lnTo>
                  <a:lnTo>
                    <a:pt x="373595" y="570268"/>
                  </a:lnTo>
                  <a:lnTo>
                    <a:pt x="327602" y="580546"/>
                  </a:lnTo>
                  <a:lnTo>
                    <a:pt x="283114" y="583389"/>
                  </a:lnTo>
                  <a:lnTo>
                    <a:pt x="240886" y="578627"/>
                  </a:lnTo>
                  <a:lnTo>
                    <a:pt x="201670" y="566092"/>
                  </a:lnTo>
                  <a:lnTo>
                    <a:pt x="166220" y="545616"/>
                  </a:lnTo>
                  <a:lnTo>
                    <a:pt x="85041" y="485914"/>
                  </a:lnTo>
                  <a:lnTo>
                    <a:pt x="35303" y="431461"/>
                  </a:lnTo>
                  <a:lnTo>
                    <a:pt x="7019" y="360220"/>
                  </a:lnTo>
                  <a:lnTo>
                    <a:pt x="862" y="319751"/>
                  </a:lnTo>
                  <a:lnTo>
                    <a:pt x="0" y="276822"/>
                  </a:lnTo>
                  <a:lnTo>
                    <a:pt x="4406" y="232011"/>
                  </a:lnTo>
                  <a:lnTo>
                    <a:pt x="14059" y="185898"/>
                  </a:lnTo>
                  <a:lnTo>
                    <a:pt x="28935" y="139061"/>
                  </a:lnTo>
                  <a:lnTo>
                    <a:pt x="49010" y="92080"/>
                  </a:lnTo>
                  <a:lnTo>
                    <a:pt x="74262" y="45533"/>
                  </a:lnTo>
                  <a:lnTo>
                    <a:pt x="104666" y="0"/>
                  </a:lnTo>
                  <a:lnTo>
                    <a:pt x="185845" y="59702"/>
                  </a:lnTo>
                  <a:lnTo>
                    <a:pt x="154146" y="107421"/>
                  </a:lnTo>
                  <a:lnTo>
                    <a:pt x="128012" y="156420"/>
                  </a:lnTo>
                  <a:lnTo>
                    <a:pt x="107530" y="205997"/>
                  </a:lnTo>
                  <a:lnTo>
                    <a:pt x="92788" y="255448"/>
                  </a:lnTo>
                  <a:lnTo>
                    <a:pt x="83872" y="304071"/>
                  </a:lnTo>
                  <a:lnTo>
                    <a:pt x="80870" y="351162"/>
                  </a:lnTo>
                  <a:lnTo>
                    <a:pt x="83871" y="396019"/>
                  </a:lnTo>
                  <a:lnTo>
                    <a:pt x="92961" y="437938"/>
                  </a:lnTo>
                  <a:lnTo>
                    <a:pt x="108229" y="476215"/>
                  </a:lnTo>
                  <a:lnTo>
                    <a:pt x="129761" y="510149"/>
                  </a:lnTo>
                </a:path>
              </a:pathLst>
            </a:custGeom>
            <a:ln w="6060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094022" y="3052436"/>
              <a:ext cx="117475" cy="358775"/>
            </a:xfrm>
            <a:custGeom>
              <a:avLst/>
              <a:gdLst/>
              <a:ahLst/>
              <a:cxnLst/>
              <a:rect l="l" t="t" r="r" b="b"/>
              <a:pathLst>
                <a:path w="117475" h="358775">
                  <a:moveTo>
                    <a:pt x="103830" y="286625"/>
                  </a:moveTo>
                  <a:lnTo>
                    <a:pt x="39486" y="286625"/>
                  </a:lnTo>
                  <a:lnTo>
                    <a:pt x="58410" y="243230"/>
                  </a:lnTo>
                  <a:lnTo>
                    <a:pt x="68876" y="198695"/>
                  </a:lnTo>
                  <a:lnTo>
                    <a:pt x="71046" y="154196"/>
                  </a:lnTo>
                  <a:lnTo>
                    <a:pt x="65082" y="110904"/>
                  </a:lnTo>
                  <a:lnTo>
                    <a:pt x="51145" y="69991"/>
                  </a:lnTo>
                  <a:lnTo>
                    <a:pt x="29397" y="32632"/>
                  </a:lnTo>
                  <a:lnTo>
                    <a:pt x="0" y="0"/>
                  </a:lnTo>
                  <a:lnTo>
                    <a:pt x="46196" y="41615"/>
                  </a:lnTo>
                  <a:lnTo>
                    <a:pt x="75594" y="74248"/>
                  </a:lnTo>
                  <a:lnTo>
                    <a:pt x="97342" y="111607"/>
                  </a:lnTo>
                  <a:lnTo>
                    <a:pt x="111278" y="152519"/>
                  </a:lnTo>
                  <a:lnTo>
                    <a:pt x="117243" y="195811"/>
                  </a:lnTo>
                  <a:lnTo>
                    <a:pt x="115072" y="240311"/>
                  </a:lnTo>
                  <a:lnTo>
                    <a:pt x="104606" y="284845"/>
                  </a:lnTo>
                  <a:lnTo>
                    <a:pt x="103830" y="286625"/>
                  </a:lnTo>
                  <a:close/>
                </a:path>
                <a:path w="117475" h="358775">
                  <a:moveTo>
                    <a:pt x="26359" y="358485"/>
                  </a:moveTo>
                  <a:lnTo>
                    <a:pt x="16388" y="265818"/>
                  </a:lnTo>
                  <a:lnTo>
                    <a:pt x="39486" y="286625"/>
                  </a:lnTo>
                  <a:lnTo>
                    <a:pt x="103830" y="286625"/>
                  </a:lnTo>
                  <a:lnTo>
                    <a:pt x="85683" y="328241"/>
                  </a:lnTo>
                  <a:lnTo>
                    <a:pt x="108781" y="349048"/>
                  </a:lnTo>
                  <a:lnTo>
                    <a:pt x="26359" y="358485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757838" y="2997467"/>
              <a:ext cx="358140" cy="128905"/>
            </a:xfrm>
            <a:custGeom>
              <a:avLst/>
              <a:gdLst/>
              <a:ahLst/>
              <a:cxnLst/>
              <a:rect l="l" t="t" r="r" b="b"/>
              <a:pathLst>
                <a:path w="358139" h="128905">
                  <a:moveTo>
                    <a:pt x="46196" y="128481"/>
                  </a:moveTo>
                  <a:lnTo>
                    <a:pt x="0" y="86866"/>
                  </a:lnTo>
                  <a:lnTo>
                    <a:pt x="39341" y="51019"/>
                  </a:lnTo>
                  <a:lnTo>
                    <a:pt x="84139" y="24083"/>
                  </a:lnTo>
                  <a:lnTo>
                    <a:pt x="132776" y="6821"/>
                  </a:lnTo>
                  <a:lnTo>
                    <a:pt x="183635" y="0"/>
                  </a:lnTo>
                  <a:lnTo>
                    <a:pt x="233856" y="4174"/>
                  </a:lnTo>
                  <a:lnTo>
                    <a:pt x="280635" y="18936"/>
                  </a:lnTo>
                  <a:lnTo>
                    <a:pt x="319701" y="41989"/>
                  </a:lnTo>
                  <a:lnTo>
                    <a:pt x="221281" y="41989"/>
                  </a:lnTo>
                  <a:lnTo>
                    <a:pt x="173714" y="49774"/>
                  </a:lnTo>
                  <a:lnTo>
                    <a:pt x="127657" y="66951"/>
                  </a:lnTo>
                  <a:lnTo>
                    <a:pt x="84641" y="93270"/>
                  </a:lnTo>
                  <a:lnTo>
                    <a:pt x="46196" y="128481"/>
                  </a:lnTo>
                  <a:close/>
                </a:path>
                <a:path w="358139" h="128905">
                  <a:moveTo>
                    <a:pt x="357733" y="77495"/>
                  </a:moveTo>
                  <a:lnTo>
                    <a:pt x="314821" y="55599"/>
                  </a:lnTo>
                  <a:lnTo>
                    <a:pt x="268827" y="43847"/>
                  </a:lnTo>
                  <a:lnTo>
                    <a:pt x="221281" y="41989"/>
                  </a:lnTo>
                  <a:lnTo>
                    <a:pt x="319701" y="41989"/>
                  </a:lnTo>
                  <a:lnTo>
                    <a:pt x="322438" y="43604"/>
                  </a:lnTo>
                  <a:lnTo>
                    <a:pt x="357733" y="77495"/>
                  </a:lnTo>
                  <a:close/>
                </a:path>
              </a:pathLst>
            </a:custGeom>
            <a:solidFill>
              <a:srgbClr val="B8B7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5757837" y="2998449"/>
              <a:ext cx="454025" cy="412750"/>
            </a:xfrm>
            <a:custGeom>
              <a:avLst/>
              <a:gdLst/>
              <a:ahLst/>
              <a:cxnLst/>
              <a:rect l="l" t="t" r="r" b="b"/>
              <a:pathLst>
                <a:path w="454025" h="412750">
                  <a:moveTo>
                    <a:pt x="336183" y="53986"/>
                  </a:moveTo>
                  <a:lnTo>
                    <a:pt x="365581" y="86619"/>
                  </a:lnTo>
                  <a:lnTo>
                    <a:pt x="387329" y="123978"/>
                  </a:lnTo>
                  <a:lnTo>
                    <a:pt x="401265" y="164890"/>
                  </a:lnTo>
                  <a:lnTo>
                    <a:pt x="407230" y="208183"/>
                  </a:lnTo>
                  <a:lnTo>
                    <a:pt x="405059" y="252682"/>
                  </a:lnTo>
                  <a:lnTo>
                    <a:pt x="394593" y="297216"/>
                  </a:lnTo>
                  <a:lnTo>
                    <a:pt x="375670" y="340612"/>
                  </a:lnTo>
                  <a:lnTo>
                    <a:pt x="352572" y="319805"/>
                  </a:lnTo>
                  <a:lnTo>
                    <a:pt x="362542" y="412472"/>
                  </a:lnTo>
                  <a:lnTo>
                    <a:pt x="444965" y="403035"/>
                  </a:lnTo>
                  <a:lnTo>
                    <a:pt x="421867" y="382228"/>
                  </a:lnTo>
                  <a:lnTo>
                    <a:pt x="440790" y="338832"/>
                  </a:lnTo>
                  <a:lnTo>
                    <a:pt x="451256" y="294298"/>
                  </a:lnTo>
                  <a:lnTo>
                    <a:pt x="453426" y="249798"/>
                  </a:lnTo>
                  <a:lnTo>
                    <a:pt x="447462" y="206506"/>
                  </a:lnTo>
                  <a:lnTo>
                    <a:pt x="433525" y="165594"/>
                  </a:lnTo>
                  <a:lnTo>
                    <a:pt x="411778" y="128235"/>
                  </a:lnTo>
                  <a:lnTo>
                    <a:pt x="382380" y="95602"/>
                  </a:lnTo>
                  <a:lnTo>
                    <a:pt x="336183" y="53986"/>
                  </a:lnTo>
                  <a:lnTo>
                    <a:pt x="298596" y="26928"/>
                  </a:lnTo>
                  <a:lnTo>
                    <a:pt x="257038" y="8996"/>
                  </a:lnTo>
                  <a:lnTo>
                    <a:pt x="212861" y="63"/>
                  </a:lnTo>
                  <a:lnTo>
                    <a:pt x="167416" y="0"/>
                  </a:lnTo>
                  <a:lnTo>
                    <a:pt x="122055" y="8678"/>
                  </a:lnTo>
                  <a:lnTo>
                    <a:pt x="78131" y="25971"/>
                  </a:lnTo>
                  <a:lnTo>
                    <a:pt x="36995" y="51748"/>
                  </a:lnTo>
                  <a:lnTo>
                    <a:pt x="0" y="85883"/>
                  </a:lnTo>
                  <a:lnTo>
                    <a:pt x="46196" y="127499"/>
                  </a:lnTo>
                  <a:lnTo>
                    <a:pt x="84641" y="92288"/>
                  </a:lnTo>
                  <a:lnTo>
                    <a:pt x="127657" y="65969"/>
                  </a:lnTo>
                  <a:lnTo>
                    <a:pt x="173714" y="48791"/>
                  </a:lnTo>
                  <a:lnTo>
                    <a:pt x="221281" y="41007"/>
                  </a:lnTo>
                  <a:lnTo>
                    <a:pt x="268827" y="42865"/>
                  </a:lnTo>
                  <a:lnTo>
                    <a:pt x="314821" y="54617"/>
                  </a:lnTo>
                  <a:lnTo>
                    <a:pt x="357733" y="76513"/>
                  </a:lnTo>
                </a:path>
              </a:pathLst>
            </a:custGeom>
            <a:ln w="6060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/>
          <p:cNvGrpSpPr/>
          <p:nvPr/>
        </p:nvGrpSpPr>
        <p:grpSpPr>
          <a:xfrm>
            <a:off x="2235403" y="2179422"/>
            <a:ext cx="459740" cy="419100"/>
            <a:chOff x="2235403" y="2179422"/>
            <a:chExt cx="459740" cy="419100"/>
          </a:xfrm>
        </p:grpSpPr>
        <p:sp>
          <p:nvSpPr>
            <p:cNvPr id="22" name="object 22"/>
            <p:cNvSpPr/>
            <p:nvPr/>
          </p:nvSpPr>
          <p:spPr>
            <a:xfrm>
              <a:off x="2574617" y="2236439"/>
              <a:ext cx="117475" cy="358775"/>
            </a:xfrm>
            <a:custGeom>
              <a:avLst/>
              <a:gdLst/>
              <a:ahLst/>
              <a:cxnLst/>
              <a:rect l="l" t="t" r="r" b="b"/>
              <a:pathLst>
                <a:path w="117475" h="358775">
                  <a:moveTo>
                    <a:pt x="103830" y="286625"/>
                  </a:moveTo>
                  <a:lnTo>
                    <a:pt x="39486" y="286625"/>
                  </a:lnTo>
                  <a:lnTo>
                    <a:pt x="58410" y="243230"/>
                  </a:lnTo>
                  <a:lnTo>
                    <a:pt x="68876" y="198696"/>
                  </a:lnTo>
                  <a:lnTo>
                    <a:pt x="71046" y="154196"/>
                  </a:lnTo>
                  <a:lnTo>
                    <a:pt x="65082" y="110903"/>
                  </a:lnTo>
                  <a:lnTo>
                    <a:pt x="51145" y="69991"/>
                  </a:lnTo>
                  <a:lnTo>
                    <a:pt x="29397" y="32632"/>
                  </a:lnTo>
                  <a:lnTo>
                    <a:pt x="0" y="0"/>
                  </a:lnTo>
                  <a:lnTo>
                    <a:pt x="46196" y="41615"/>
                  </a:lnTo>
                  <a:lnTo>
                    <a:pt x="75594" y="74248"/>
                  </a:lnTo>
                  <a:lnTo>
                    <a:pt x="97342" y="111607"/>
                  </a:lnTo>
                  <a:lnTo>
                    <a:pt x="111279" y="152519"/>
                  </a:lnTo>
                  <a:lnTo>
                    <a:pt x="117243" y="195811"/>
                  </a:lnTo>
                  <a:lnTo>
                    <a:pt x="115073" y="240311"/>
                  </a:lnTo>
                  <a:lnTo>
                    <a:pt x="104607" y="284845"/>
                  </a:lnTo>
                  <a:lnTo>
                    <a:pt x="103830" y="286625"/>
                  </a:lnTo>
                  <a:close/>
                </a:path>
                <a:path w="117475" h="358775">
                  <a:moveTo>
                    <a:pt x="26359" y="358485"/>
                  </a:moveTo>
                  <a:lnTo>
                    <a:pt x="16388" y="265818"/>
                  </a:lnTo>
                  <a:lnTo>
                    <a:pt x="39486" y="286625"/>
                  </a:lnTo>
                  <a:lnTo>
                    <a:pt x="103830" y="286625"/>
                  </a:lnTo>
                  <a:lnTo>
                    <a:pt x="85683" y="328241"/>
                  </a:lnTo>
                  <a:lnTo>
                    <a:pt x="108782" y="349048"/>
                  </a:lnTo>
                  <a:lnTo>
                    <a:pt x="26359" y="358485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238434" y="2181470"/>
              <a:ext cx="358140" cy="128905"/>
            </a:xfrm>
            <a:custGeom>
              <a:avLst/>
              <a:gdLst/>
              <a:ahLst/>
              <a:cxnLst/>
              <a:rect l="l" t="t" r="r" b="b"/>
              <a:pathLst>
                <a:path w="358139" h="128905">
                  <a:moveTo>
                    <a:pt x="46196" y="128481"/>
                  </a:moveTo>
                  <a:lnTo>
                    <a:pt x="0" y="86866"/>
                  </a:lnTo>
                  <a:lnTo>
                    <a:pt x="39341" y="51020"/>
                  </a:lnTo>
                  <a:lnTo>
                    <a:pt x="84139" y="24083"/>
                  </a:lnTo>
                  <a:lnTo>
                    <a:pt x="132776" y="6821"/>
                  </a:lnTo>
                  <a:lnTo>
                    <a:pt x="183635" y="0"/>
                  </a:lnTo>
                  <a:lnTo>
                    <a:pt x="233856" y="4174"/>
                  </a:lnTo>
                  <a:lnTo>
                    <a:pt x="280635" y="18936"/>
                  </a:lnTo>
                  <a:lnTo>
                    <a:pt x="319701" y="41989"/>
                  </a:lnTo>
                  <a:lnTo>
                    <a:pt x="221281" y="41989"/>
                  </a:lnTo>
                  <a:lnTo>
                    <a:pt x="173714" y="49774"/>
                  </a:lnTo>
                  <a:lnTo>
                    <a:pt x="127657" y="66951"/>
                  </a:lnTo>
                  <a:lnTo>
                    <a:pt x="84641" y="93270"/>
                  </a:lnTo>
                  <a:lnTo>
                    <a:pt x="46196" y="128481"/>
                  </a:lnTo>
                  <a:close/>
                </a:path>
                <a:path w="358139" h="128905">
                  <a:moveTo>
                    <a:pt x="357733" y="77496"/>
                  </a:moveTo>
                  <a:lnTo>
                    <a:pt x="314821" y="55599"/>
                  </a:lnTo>
                  <a:lnTo>
                    <a:pt x="268827" y="43847"/>
                  </a:lnTo>
                  <a:lnTo>
                    <a:pt x="221281" y="41989"/>
                  </a:lnTo>
                  <a:lnTo>
                    <a:pt x="319701" y="41989"/>
                  </a:lnTo>
                  <a:lnTo>
                    <a:pt x="322438" y="43604"/>
                  </a:lnTo>
                  <a:lnTo>
                    <a:pt x="357733" y="77496"/>
                  </a:lnTo>
                  <a:close/>
                </a:path>
              </a:pathLst>
            </a:custGeom>
            <a:solidFill>
              <a:srgbClr val="B8B7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238434" y="2182452"/>
              <a:ext cx="454025" cy="412750"/>
            </a:xfrm>
            <a:custGeom>
              <a:avLst/>
              <a:gdLst/>
              <a:ahLst/>
              <a:cxnLst/>
              <a:rect l="l" t="t" r="r" b="b"/>
              <a:pathLst>
                <a:path w="454025" h="412750">
                  <a:moveTo>
                    <a:pt x="336183" y="53986"/>
                  </a:moveTo>
                  <a:lnTo>
                    <a:pt x="365581" y="86619"/>
                  </a:lnTo>
                  <a:lnTo>
                    <a:pt x="387329" y="123978"/>
                  </a:lnTo>
                  <a:lnTo>
                    <a:pt x="401265" y="164890"/>
                  </a:lnTo>
                  <a:lnTo>
                    <a:pt x="407230" y="208183"/>
                  </a:lnTo>
                  <a:lnTo>
                    <a:pt x="405059" y="252682"/>
                  </a:lnTo>
                  <a:lnTo>
                    <a:pt x="394593" y="297216"/>
                  </a:lnTo>
                  <a:lnTo>
                    <a:pt x="375670" y="340612"/>
                  </a:lnTo>
                  <a:lnTo>
                    <a:pt x="352572" y="319805"/>
                  </a:lnTo>
                  <a:lnTo>
                    <a:pt x="362542" y="412472"/>
                  </a:lnTo>
                  <a:lnTo>
                    <a:pt x="444965" y="403035"/>
                  </a:lnTo>
                  <a:lnTo>
                    <a:pt x="421867" y="382228"/>
                  </a:lnTo>
                  <a:lnTo>
                    <a:pt x="440790" y="338832"/>
                  </a:lnTo>
                  <a:lnTo>
                    <a:pt x="451256" y="294298"/>
                  </a:lnTo>
                  <a:lnTo>
                    <a:pt x="453426" y="249798"/>
                  </a:lnTo>
                  <a:lnTo>
                    <a:pt x="447462" y="206506"/>
                  </a:lnTo>
                  <a:lnTo>
                    <a:pt x="433525" y="165593"/>
                  </a:lnTo>
                  <a:lnTo>
                    <a:pt x="411777" y="128235"/>
                  </a:lnTo>
                  <a:lnTo>
                    <a:pt x="382380" y="95602"/>
                  </a:lnTo>
                  <a:lnTo>
                    <a:pt x="336183" y="53986"/>
                  </a:lnTo>
                  <a:lnTo>
                    <a:pt x="298596" y="26928"/>
                  </a:lnTo>
                  <a:lnTo>
                    <a:pt x="257038" y="8996"/>
                  </a:lnTo>
                  <a:lnTo>
                    <a:pt x="212861" y="63"/>
                  </a:lnTo>
                  <a:lnTo>
                    <a:pt x="167416" y="0"/>
                  </a:lnTo>
                  <a:lnTo>
                    <a:pt x="122056" y="8678"/>
                  </a:lnTo>
                  <a:lnTo>
                    <a:pt x="78131" y="25971"/>
                  </a:lnTo>
                  <a:lnTo>
                    <a:pt x="36995" y="51748"/>
                  </a:lnTo>
                  <a:lnTo>
                    <a:pt x="0" y="85883"/>
                  </a:lnTo>
                  <a:lnTo>
                    <a:pt x="46196" y="127499"/>
                  </a:lnTo>
                  <a:lnTo>
                    <a:pt x="84641" y="92288"/>
                  </a:lnTo>
                  <a:lnTo>
                    <a:pt x="127657" y="65969"/>
                  </a:lnTo>
                  <a:lnTo>
                    <a:pt x="173714" y="48791"/>
                  </a:lnTo>
                  <a:lnTo>
                    <a:pt x="221281" y="41007"/>
                  </a:lnTo>
                  <a:lnTo>
                    <a:pt x="268827" y="42865"/>
                  </a:lnTo>
                  <a:lnTo>
                    <a:pt x="314821" y="54617"/>
                  </a:lnTo>
                  <a:lnTo>
                    <a:pt x="357733" y="76513"/>
                  </a:lnTo>
                </a:path>
              </a:pathLst>
            </a:custGeom>
            <a:ln w="6060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6934303" y="5084925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3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27" name="object 2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740378" y="5830880"/>
            <a:ext cx="6288405" cy="516255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95885" rIns="0" bIns="0" rtlCol="0" vert="horz">
            <a:spAutoFit/>
          </a:bodyPr>
          <a:lstStyle/>
          <a:p>
            <a:pPr marL="133350">
              <a:lnSpc>
                <a:spcPct val="100000"/>
              </a:lnSpc>
              <a:spcBef>
                <a:spcPts val="755"/>
              </a:spcBef>
            </a:pP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Genesis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of IT Act - The </a:t>
            </a: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UNCITRAL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Model</a:t>
            </a:r>
            <a:r>
              <a:rPr dirty="0" sz="1900" spc="-6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Law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3479" y="6875976"/>
            <a:ext cx="2797810" cy="2292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97155" marR="5715" indent="-85090">
              <a:lnSpc>
                <a:spcPct val="101800"/>
              </a:lnSpc>
              <a:spcBef>
                <a:spcPts val="9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As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electronic transac. </a:t>
            </a:r>
            <a:r>
              <a:rPr dirty="0" sz="1250" spc="5">
                <a:latin typeface="Calibri"/>
                <a:cs typeface="Calibri"/>
              </a:rPr>
              <a:t>extends  across  national boundaries, </a:t>
            </a:r>
            <a:r>
              <a:rPr dirty="0" sz="1250">
                <a:latin typeface="Calibri"/>
                <a:cs typeface="Calibri"/>
              </a:rPr>
              <a:t>there's is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need </a:t>
            </a:r>
            <a:r>
              <a:rPr dirty="0" sz="1250">
                <a:latin typeface="Calibri"/>
                <a:cs typeface="Calibri"/>
              </a:rPr>
              <a:t>for  int. </a:t>
            </a:r>
            <a:r>
              <a:rPr dirty="0" sz="1250" spc="5">
                <a:latin typeface="Calibri"/>
                <a:cs typeface="Calibri"/>
              </a:rPr>
              <a:t>harmonization in IT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Laws</a:t>
            </a:r>
            <a:endParaRPr sz="1250">
              <a:latin typeface="Calibri"/>
              <a:cs typeface="Calibri"/>
            </a:endParaRPr>
          </a:p>
          <a:p>
            <a:pPr algn="just" marL="97155" marR="6350" indent="-85090">
              <a:lnSpc>
                <a:spcPct val="101800"/>
              </a:lnSpc>
              <a:spcBef>
                <a:spcPts val="86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UNCITRAL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the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body of the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10">
                <a:latin typeface="Calibri"/>
                <a:cs typeface="Calibri"/>
              </a:rPr>
              <a:t>UN </a:t>
            </a:r>
            <a:r>
              <a:rPr dirty="0" sz="1250" spc="5">
                <a:latin typeface="Calibri"/>
                <a:cs typeface="Calibri"/>
              </a:rPr>
              <a:t>system in the </a:t>
            </a:r>
            <a:r>
              <a:rPr dirty="0" sz="1250">
                <a:latin typeface="Calibri"/>
                <a:cs typeface="Calibri"/>
              </a:rPr>
              <a:t>field </a:t>
            </a:r>
            <a:r>
              <a:rPr dirty="0" sz="1250" spc="5">
                <a:latin typeface="Calibri"/>
                <a:cs typeface="Calibri"/>
              </a:rPr>
              <a:t>of </a:t>
            </a:r>
            <a:r>
              <a:rPr dirty="0" sz="1250">
                <a:latin typeface="Calibri"/>
                <a:cs typeface="Calibri"/>
              </a:rPr>
              <a:t>int </a:t>
            </a:r>
            <a:r>
              <a:rPr dirty="0" sz="1250" spc="5">
                <a:latin typeface="Calibri"/>
                <a:cs typeface="Calibri"/>
              </a:rPr>
              <a:t>trade</a:t>
            </a:r>
            <a:r>
              <a:rPr dirty="0" sz="1250" spc="-5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law</a:t>
            </a:r>
            <a:endParaRPr sz="1250">
              <a:latin typeface="Calibri"/>
              <a:cs typeface="Calibri"/>
            </a:endParaRPr>
          </a:p>
          <a:p>
            <a:pPr algn="just" marL="97155" marR="6350" indent="-85090">
              <a:lnSpc>
                <a:spcPct val="101800"/>
              </a:lnSpc>
              <a:spcBef>
                <a:spcPts val="86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UNCITRAL drafted the “UNCITRAL Model  Law on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Commerce -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1996”</a:t>
            </a:r>
            <a:endParaRPr sz="1250">
              <a:latin typeface="Calibri"/>
              <a:cs typeface="Calibri"/>
            </a:endParaRPr>
          </a:p>
          <a:p>
            <a:pPr algn="just" marL="97155" marR="5080" indent="-85090">
              <a:lnSpc>
                <a:spcPct val="101800"/>
              </a:lnSpc>
              <a:spcBef>
                <a:spcPts val="85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The e-Commerce / IT Laws of most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countries </a:t>
            </a:r>
            <a:r>
              <a:rPr dirty="0" sz="1250" spc="10">
                <a:latin typeface="Calibri"/>
                <a:cs typeface="Calibri"/>
              </a:rPr>
              <a:t>are </a:t>
            </a:r>
            <a:r>
              <a:rPr dirty="0" sz="1250" spc="5">
                <a:latin typeface="Calibri"/>
                <a:cs typeface="Calibri"/>
              </a:rPr>
              <a:t>modelled on UNCITRAL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Model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Law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46636" y="6541080"/>
            <a:ext cx="4275267" cy="3071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245912" y="9529653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34303" y="9448810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014" y="1321532"/>
            <a:ext cx="1892300" cy="50419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89535" rIns="0" bIns="0" rtlCol="0" vert="horz">
            <a:spAutoFit/>
          </a:bodyPr>
          <a:lstStyle/>
          <a:p>
            <a:pPr marL="177800">
              <a:lnSpc>
                <a:spcPct val="100000"/>
              </a:lnSpc>
              <a:spcBef>
                <a:spcPts val="705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IT Act</a:t>
            </a:r>
            <a:r>
              <a:rPr dirty="0" sz="1900" spc="-4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2000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9916" y="1912876"/>
            <a:ext cx="7207250" cy="13347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just" marL="135255" indent="-8509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135890" algn="l"/>
              </a:tabLst>
            </a:pPr>
            <a:r>
              <a:rPr dirty="0" sz="1250" spc="5">
                <a:latin typeface="Calibri"/>
                <a:cs typeface="Calibri"/>
              </a:rPr>
              <a:t>India </a:t>
            </a:r>
            <a:r>
              <a:rPr dirty="0" sz="1250">
                <a:latin typeface="Calibri"/>
                <a:cs typeface="Calibri"/>
              </a:rPr>
              <a:t>is </a:t>
            </a:r>
            <a:r>
              <a:rPr dirty="0" sz="1250" spc="5">
                <a:latin typeface="Calibri"/>
                <a:cs typeface="Calibri"/>
              </a:rPr>
              <a:t>the 12</a:t>
            </a:r>
            <a:r>
              <a:rPr dirty="0" baseline="32679" sz="1275" spc="7">
                <a:latin typeface="Calibri"/>
                <a:cs typeface="Calibri"/>
              </a:rPr>
              <a:t>th </a:t>
            </a:r>
            <a:r>
              <a:rPr dirty="0" sz="1250" spc="5">
                <a:latin typeface="Calibri"/>
                <a:cs typeface="Calibri"/>
              </a:rPr>
              <a:t>nation in the world to </a:t>
            </a:r>
            <a:r>
              <a:rPr dirty="0" sz="1250" spc="10">
                <a:latin typeface="Calibri"/>
                <a:cs typeface="Calibri"/>
              </a:rPr>
              <a:t>adopt </a:t>
            </a:r>
            <a:r>
              <a:rPr dirty="0" sz="1250" spc="5">
                <a:latin typeface="Calibri"/>
                <a:cs typeface="Calibri"/>
              </a:rPr>
              <a:t>IT</a:t>
            </a:r>
            <a:r>
              <a:rPr dirty="0" sz="1250" spc="-15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Laws</a:t>
            </a:r>
            <a:endParaRPr sz="1250">
              <a:latin typeface="Calibri"/>
              <a:cs typeface="Calibri"/>
            </a:endParaRPr>
          </a:p>
          <a:p>
            <a:pPr algn="just" marL="135255" marR="43180" indent="-85090">
              <a:lnSpc>
                <a:spcPct val="117700"/>
              </a:lnSpc>
              <a:spcBef>
                <a:spcPts val="860"/>
              </a:spcBef>
              <a:buFont typeface="Arial"/>
              <a:buChar char="•"/>
              <a:tabLst>
                <a:tab pos="135890" algn="l"/>
              </a:tabLst>
            </a:pPr>
            <a:r>
              <a:rPr dirty="0" sz="1250" spc="5">
                <a:latin typeface="Calibri"/>
                <a:cs typeface="Calibri"/>
              </a:rPr>
              <a:t>The Act applies to the whole of India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also applies to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offence or contravention there under  committed outside India by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person </a:t>
            </a:r>
            <a:r>
              <a:rPr dirty="0" sz="1250">
                <a:latin typeface="Calibri"/>
                <a:cs typeface="Calibri"/>
              </a:rPr>
              <a:t>irrespective </a:t>
            </a:r>
            <a:r>
              <a:rPr dirty="0" sz="1250" spc="5">
                <a:latin typeface="Calibri"/>
                <a:cs typeface="Calibri"/>
              </a:rPr>
              <a:t>of his </a:t>
            </a:r>
            <a:r>
              <a:rPr dirty="0" sz="1250">
                <a:latin typeface="Calibri"/>
                <a:cs typeface="Calibri"/>
              </a:rPr>
              <a:t>nationality, if </a:t>
            </a:r>
            <a:r>
              <a:rPr dirty="0" sz="1250" spc="5">
                <a:latin typeface="Calibri"/>
                <a:cs typeface="Calibri"/>
              </a:rPr>
              <a:t>such act involves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computer,  computer system or network located in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India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900">
              <a:latin typeface="Calibri"/>
              <a:cs typeface="Calibri"/>
            </a:endParaRPr>
          </a:p>
          <a:p>
            <a:pPr algn="just" marL="135255" indent="-85090">
              <a:lnSpc>
                <a:spcPct val="100000"/>
              </a:lnSpc>
              <a:buFont typeface="Arial"/>
              <a:buChar char="•"/>
              <a:tabLst>
                <a:tab pos="135890" algn="l"/>
              </a:tabLst>
            </a:pPr>
            <a:r>
              <a:rPr dirty="0" sz="1250" spc="5">
                <a:latin typeface="Calibri"/>
                <a:cs typeface="Calibri"/>
              </a:rPr>
              <a:t>There </a:t>
            </a:r>
            <a:r>
              <a:rPr dirty="0" sz="1250" spc="10">
                <a:latin typeface="Calibri"/>
                <a:cs typeface="Calibri"/>
              </a:rPr>
              <a:t>are </a:t>
            </a:r>
            <a:r>
              <a:rPr dirty="0" sz="1250" spc="5">
                <a:latin typeface="Calibri"/>
                <a:cs typeface="Calibri"/>
              </a:rPr>
              <a:t>94 Sections segregated into 13 Chapters </a:t>
            </a:r>
            <a:r>
              <a:rPr dirty="0" sz="1250" spc="10">
                <a:latin typeface="Calibri"/>
                <a:cs typeface="Calibri"/>
              </a:rPr>
              <a:t>and 4</a:t>
            </a:r>
            <a:r>
              <a:rPr dirty="0" sz="1250" spc="-5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Schedules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539" y="3474839"/>
            <a:ext cx="4800600" cy="53340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1041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9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Salient Features of the</a:t>
            </a:r>
            <a:r>
              <a:rPr dirty="0" sz="1900" spc="-4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Act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2553" y="4159173"/>
            <a:ext cx="4761230" cy="11487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97155" indent="-8509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Legal recognition 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records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electronic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signature</a:t>
            </a:r>
            <a:endParaRPr sz="1250">
              <a:latin typeface="Calibri"/>
              <a:cs typeface="Calibri"/>
            </a:endParaRPr>
          </a:p>
          <a:p>
            <a:pPr marL="97155" marR="5080" indent="-85090">
              <a:lnSpc>
                <a:spcPct val="152700"/>
              </a:lnSpc>
              <a:spcBef>
                <a:spcPts val="48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Defines various types of computer crimes as well as provides </a:t>
            </a:r>
            <a:r>
              <a:rPr dirty="0" sz="1250">
                <a:latin typeface="Calibri"/>
                <a:cs typeface="Calibri"/>
              </a:rPr>
              <a:t>for  stringent penalties </a:t>
            </a:r>
            <a:r>
              <a:rPr dirty="0" sz="1250" spc="5">
                <a:latin typeface="Calibri"/>
                <a:cs typeface="Calibri"/>
              </a:rPr>
              <a:t>for each of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them.</a:t>
            </a:r>
            <a:endParaRPr sz="1250">
              <a:latin typeface="Calibri"/>
              <a:cs typeface="Calibri"/>
            </a:endParaRPr>
          </a:p>
          <a:p>
            <a:pPr algn="r" marR="238125">
              <a:lnSpc>
                <a:spcPts val="645"/>
              </a:lnSpc>
              <a:spcBef>
                <a:spcPts val="73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5</a:t>
            </a:r>
            <a:endParaRPr sz="550">
              <a:latin typeface="Arial"/>
              <a:cs typeface="Arial"/>
            </a:endParaRPr>
          </a:p>
          <a:p>
            <a:pPr marL="785495">
              <a:lnSpc>
                <a:spcPts val="885"/>
              </a:lnSpc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106819" y="5539954"/>
            <a:ext cx="5318125" cy="48514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8001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630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Statutory Bodies Created </a:t>
            </a: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Out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of IT</a:t>
            </a:r>
            <a:r>
              <a:rPr dirty="0" sz="1900" spc="-7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Act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783" y="7347755"/>
            <a:ext cx="1822450" cy="37465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24765" rIns="0" bIns="0" rtlCol="0" vert="horz">
            <a:spAutoFit/>
          </a:bodyPr>
          <a:lstStyle/>
          <a:p>
            <a:pPr marL="203835">
              <a:lnSpc>
                <a:spcPct val="100000"/>
              </a:lnSpc>
              <a:spcBef>
                <a:spcPts val="195"/>
              </a:spcBef>
            </a:pP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Objectives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7750" y="7740727"/>
            <a:ext cx="6391275" cy="15773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20"/>
              </a:spcBef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>
                <a:latin typeface="Calibri"/>
                <a:cs typeface="Calibri"/>
              </a:rPr>
              <a:t>suitably </a:t>
            </a:r>
            <a:r>
              <a:rPr dirty="0" sz="1250" spc="10">
                <a:latin typeface="Calibri"/>
                <a:cs typeface="Calibri"/>
              </a:rPr>
              <a:t>amend </a:t>
            </a:r>
            <a:r>
              <a:rPr dirty="0" sz="1250">
                <a:latin typeface="Calibri"/>
                <a:cs typeface="Calibri"/>
              </a:rPr>
              <a:t>existing </a:t>
            </a:r>
            <a:r>
              <a:rPr dirty="0" sz="1250" spc="5">
                <a:latin typeface="Calibri"/>
                <a:cs typeface="Calibri"/>
              </a:rPr>
              <a:t>laws in India to </a:t>
            </a:r>
            <a:r>
              <a:rPr dirty="0" sz="1250">
                <a:latin typeface="Calibri"/>
                <a:cs typeface="Calibri"/>
              </a:rPr>
              <a:t>facilitate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e-commerce.</a:t>
            </a:r>
            <a:endParaRPr sz="1250">
              <a:latin typeface="Calibri"/>
              <a:cs typeface="Calibri"/>
            </a:endParaRPr>
          </a:p>
          <a:p>
            <a:pPr marL="230504" indent="-218440">
              <a:lnSpc>
                <a:spcPct val="100000"/>
              </a:lnSpc>
              <a:spcBef>
                <a:spcPts val="30"/>
              </a:spcBef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provide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recognition 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records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digital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signatures.</a:t>
            </a:r>
            <a:endParaRPr sz="1250">
              <a:latin typeface="Calibri"/>
              <a:cs typeface="Calibri"/>
            </a:endParaRPr>
          </a:p>
          <a:p>
            <a:pPr marL="230504" marR="7620" indent="-218440">
              <a:lnSpc>
                <a:spcPct val="101800"/>
              </a:lnSpc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provide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recognition to the </a:t>
            </a:r>
            <a:r>
              <a:rPr dirty="0" sz="1250">
                <a:latin typeface="Calibri"/>
                <a:cs typeface="Calibri"/>
              </a:rPr>
              <a:t>transactions carried </a:t>
            </a:r>
            <a:r>
              <a:rPr dirty="0" sz="1250" spc="5">
                <a:latin typeface="Calibri"/>
                <a:cs typeface="Calibri"/>
              </a:rPr>
              <a:t>out by means of </a:t>
            </a:r>
            <a:r>
              <a:rPr dirty="0" sz="1250">
                <a:latin typeface="Calibri"/>
                <a:cs typeface="Calibri"/>
              </a:rPr>
              <a:t>Electronic  </a:t>
            </a:r>
            <a:r>
              <a:rPr dirty="0" sz="1250" spc="5">
                <a:latin typeface="Calibri"/>
                <a:cs typeface="Calibri"/>
              </a:rPr>
              <a:t>communication/form.</a:t>
            </a:r>
            <a:endParaRPr sz="1250">
              <a:latin typeface="Calibri"/>
              <a:cs typeface="Calibri"/>
            </a:endParaRPr>
          </a:p>
          <a:p>
            <a:pPr marL="230504" marR="8255" indent="-218440">
              <a:lnSpc>
                <a:spcPct val="101800"/>
              </a:lnSpc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provide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recognition to business contracts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creation of </a:t>
            </a:r>
            <a:r>
              <a:rPr dirty="0" sz="1250">
                <a:latin typeface="Calibri"/>
                <a:cs typeface="Calibri"/>
              </a:rPr>
              <a:t>rights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obligations  </a:t>
            </a:r>
            <a:r>
              <a:rPr dirty="0" sz="1250" spc="5">
                <a:latin typeface="Calibri"/>
                <a:cs typeface="Calibri"/>
              </a:rPr>
              <a:t>through </a:t>
            </a:r>
            <a:r>
              <a:rPr dirty="0" sz="1250">
                <a:latin typeface="Calibri"/>
                <a:cs typeface="Calibri"/>
              </a:rPr>
              <a:t>electronic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media.</a:t>
            </a:r>
            <a:endParaRPr sz="1250">
              <a:latin typeface="Calibri"/>
              <a:cs typeface="Calibri"/>
            </a:endParaRPr>
          </a:p>
          <a:p>
            <a:pPr marL="230504" marR="5080" indent="-218440">
              <a:lnSpc>
                <a:spcPct val="101800"/>
              </a:lnSpc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>
                <a:latin typeface="Calibri"/>
                <a:cs typeface="Calibri"/>
              </a:rPr>
              <a:t>establish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regulatory body to supervise the </a:t>
            </a:r>
            <a:r>
              <a:rPr dirty="0" sz="1250">
                <a:latin typeface="Calibri"/>
                <a:cs typeface="Calibri"/>
              </a:rPr>
              <a:t>certifying </a:t>
            </a:r>
            <a:r>
              <a:rPr dirty="0" sz="1250" spc="5">
                <a:latin typeface="Calibri"/>
                <a:cs typeface="Calibri"/>
              </a:rPr>
              <a:t>authorities </a:t>
            </a:r>
            <a:r>
              <a:rPr dirty="0" sz="1250">
                <a:latin typeface="Calibri"/>
                <a:cs typeface="Calibri"/>
              </a:rPr>
              <a:t>issuing digital signature  certificates.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7750" y="9220040"/>
            <a:ext cx="5943600" cy="451484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690"/>
              </a:spcBef>
              <a:buChar char="•"/>
              <a:tabLst>
                <a:tab pos="229870" algn="l"/>
                <a:tab pos="231140" algn="l"/>
              </a:tabLst>
            </a:pPr>
            <a:r>
              <a:rPr dirty="0" sz="1250" spc="5">
                <a:latin typeface="Calibri"/>
                <a:cs typeface="Calibri"/>
              </a:rPr>
              <a:t>To create </a:t>
            </a:r>
            <a:r>
              <a:rPr dirty="0" sz="1250">
                <a:latin typeface="Calibri"/>
                <a:cs typeface="Calibri"/>
              </a:rPr>
              <a:t>civil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criminal liabilities </a:t>
            </a:r>
            <a:r>
              <a:rPr dirty="0" sz="1250" spc="5">
                <a:latin typeface="Calibri"/>
                <a:cs typeface="Calibri"/>
              </a:rPr>
              <a:t>for </a:t>
            </a:r>
            <a:r>
              <a:rPr dirty="0" sz="1250">
                <a:latin typeface="Calibri"/>
                <a:cs typeface="Calibri"/>
              </a:rPr>
              <a:t>breaching/flouting </a:t>
            </a:r>
            <a:r>
              <a:rPr dirty="0" sz="1250" spc="5">
                <a:latin typeface="Calibri"/>
                <a:cs typeface="Calibri"/>
              </a:rPr>
              <a:t>of the </a:t>
            </a:r>
            <a:r>
              <a:rPr dirty="0" sz="1250">
                <a:latin typeface="Calibri"/>
                <a:cs typeface="Calibri"/>
              </a:rPr>
              <a:t>provisions </a:t>
            </a:r>
            <a:r>
              <a:rPr dirty="0" sz="1250" spc="5">
                <a:latin typeface="Calibri"/>
                <a:cs typeface="Calibri"/>
              </a:rPr>
              <a:t>of the</a:t>
            </a:r>
            <a:r>
              <a:rPr dirty="0" sz="1250" spc="1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Act.</a:t>
            </a:r>
            <a:endParaRPr sz="1250">
              <a:latin typeface="Calibri"/>
              <a:cs typeface="Calibri"/>
            </a:endParaRPr>
          </a:p>
          <a:p>
            <a:pPr marL="2720340">
              <a:lnSpc>
                <a:spcPct val="100000"/>
              </a:lnSpc>
              <a:spcBef>
                <a:spcPts val="36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00854" y="6388487"/>
            <a:ext cx="1896745" cy="485140"/>
          </a:xfrm>
          <a:prstGeom prst="rect">
            <a:avLst/>
          </a:prstGeom>
          <a:solidFill>
            <a:srgbClr val="EAD1DC"/>
          </a:solidFill>
          <a:ln w="6060">
            <a:solidFill>
              <a:srgbClr val="000000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436245" marR="189230" indent="-240665">
              <a:lnSpc>
                <a:spcPct val="101800"/>
              </a:lnSpc>
              <a:spcBef>
                <a:spcPts val="325"/>
              </a:spcBef>
            </a:pPr>
            <a:r>
              <a:rPr dirty="0" sz="1250">
                <a:latin typeface="Calibri"/>
                <a:cs typeface="Calibri"/>
              </a:rPr>
              <a:t>Controller </a:t>
            </a:r>
            <a:r>
              <a:rPr dirty="0" sz="1250" spc="5">
                <a:latin typeface="Calibri"/>
                <a:cs typeface="Calibri"/>
              </a:rPr>
              <a:t>of </a:t>
            </a:r>
            <a:r>
              <a:rPr dirty="0" sz="1250">
                <a:latin typeface="Calibri"/>
                <a:cs typeface="Calibri"/>
              </a:rPr>
              <a:t>Certifying  </a:t>
            </a:r>
            <a:r>
              <a:rPr dirty="0" sz="1250" spc="5">
                <a:latin typeface="Calibri"/>
                <a:cs typeface="Calibri"/>
              </a:rPr>
              <a:t>Authority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(CCA)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9949" y="6388487"/>
            <a:ext cx="2302510" cy="485140"/>
          </a:xfrm>
          <a:prstGeom prst="rect">
            <a:avLst/>
          </a:prstGeom>
          <a:solidFill>
            <a:srgbClr val="EAD1DC"/>
          </a:solidFill>
          <a:ln w="6060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408305" marR="100330" indent="-303530">
              <a:lnSpc>
                <a:spcPct val="101800"/>
              </a:lnSpc>
              <a:spcBef>
                <a:spcPts val="565"/>
              </a:spcBef>
            </a:pPr>
            <a:r>
              <a:rPr dirty="0" sz="1250" spc="5">
                <a:latin typeface="Calibri"/>
                <a:cs typeface="Calibri"/>
              </a:rPr>
              <a:t>Computer Emergency Response  Team </a:t>
            </a:r>
            <a:r>
              <a:rPr dirty="0" sz="1250" spc="10">
                <a:latin typeface="Calibri"/>
                <a:cs typeface="Calibri"/>
              </a:rPr>
              <a:t>– </a:t>
            </a:r>
            <a:r>
              <a:rPr dirty="0" sz="1250" spc="5">
                <a:latin typeface="Calibri"/>
                <a:cs typeface="Calibri"/>
              </a:rPr>
              <a:t>India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(CERT-In)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22590" y="6127023"/>
            <a:ext cx="2218055" cy="632460"/>
          </a:xfrm>
          <a:prstGeom prst="rect">
            <a:avLst/>
          </a:prstGeom>
          <a:solidFill>
            <a:srgbClr val="EAD1DC"/>
          </a:solidFill>
          <a:ln w="6060">
            <a:solidFill>
              <a:srgbClr val="000000"/>
            </a:solidFill>
          </a:ln>
        </p:spPr>
        <p:txBody>
          <a:bodyPr wrap="square" lIns="0" tIns="48260" rIns="0" bIns="0" rtlCol="0" vert="horz">
            <a:spAutoFit/>
          </a:bodyPr>
          <a:lstStyle/>
          <a:p>
            <a:pPr algn="ctr" marL="174625" marR="171450">
              <a:lnSpc>
                <a:spcPct val="101800"/>
              </a:lnSpc>
              <a:spcBef>
                <a:spcPts val="380"/>
              </a:spcBef>
            </a:pPr>
            <a:r>
              <a:rPr dirty="0" sz="1250" spc="5">
                <a:latin typeface="Calibri"/>
                <a:cs typeface="Calibri"/>
              </a:rPr>
              <a:t>National </a:t>
            </a:r>
            <a:r>
              <a:rPr dirty="0" sz="1250">
                <a:latin typeface="Calibri"/>
                <a:cs typeface="Calibri"/>
              </a:rPr>
              <a:t>Critical</a:t>
            </a:r>
            <a:r>
              <a:rPr dirty="0" sz="1250" spc="-7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Information  </a:t>
            </a:r>
            <a:r>
              <a:rPr dirty="0" sz="1250">
                <a:latin typeface="Calibri"/>
                <a:cs typeface="Calibri"/>
              </a:rPr>
              <a:t>Infrastructure Protection  </a:t>
            </a:r>
            <a:r>
              <a:rPr dirty="0" sz="1250" spc="5">
                <a:latin typeface="Calibri"/>
                <a:cs typeface="Calibri"/>
              </a:rPr>
              <a:t>Centre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(NCIIPC)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83676" y="6826602"/>
            <a:ext cx="2086610" cy="521334"/>
          </a:xfrm>
          <a:prstGeom prst="rect">
            <a:avLst/>
          </a:prstGeom>
          <a:solidFill>
            <a:srgbClr val="EAD1DC"/>
          </a:solidFill>
          <a:ln w="6060">
            <a:solidFill>
              <a:srgbClr val="000000"/>
            </a:solidFill>
          </a:ln>
        </p:spPr>
        <p:txBody>
          <a:bodyPr wrap="square" lIns="0" tIns="107950" rIns="0" bIns="0" rtlCol="0" vert="horz">
            <a:spAutoFit/>
          </a:bodyPr>
          <a:lstStyle/>
          <a:p>
            <a:pPr marL="864869" marR="225425" indent="-634365">
              <a:lnSpc>
                <a:spcPct val="101800"/>
              </a:lnSpc>
              <a:spcBef>
                <a:spcPts val="850"/>
              </a:spcBef>
            </a:pPr>
            <a:r>
              <a:rPr dirty="0" sz="1250" spc="5">
                <a:latin typeface="Calibri"/>
                <a:cs typeface="Calibri"/>
              </a:rPr>
              <a:t>Cyber Appellate </a:t>
            </a:r>
            <a:r>
              <a:rPr dirty="0" sz="1250">
                <a:latin typeface="Calibri"/>
                <a:cs typeface="Calibri"/>
              </a:rPr>
              <a:t>Tribunal  </a:t>
            </a:r>
            <a:r>
              <a:rPr dirty="0" sz="1250" spc="5">
                <a:latin typeface="Calibri"/>
                <a:cs typeface="Calibri"/>
              </a:rPr>
              <a:t>(CAT)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34303" y="9448810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163" y="2236803"/>
            <a:ext cx="6746240" cy="249872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08915" indent="-196850">
              <a:lnSpc>
                <a:spcPct val="100000"/>
              </a:lnSpc>
              <a:spcBef>
                <a:spcPts val="120"/>
              </a:spcBef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>
                <a:latin typeface="Calibri"/>
                <a:cs typeface="Calibri"/>
              </a:rPr>
              <a:t>suitably </a:t>
            </a:r>
            <a:r>
              <a:rPr dirty="0" sz="1250" spc="10">
                <a:latin typeface="Calibri"/>
                <a:cs typeface="Calibri"/>
              </a:rPr>
              <a:t>amend </a:t>
            </a:r>
            <a:r>
              <a:rPr dirty="0" sz="1250">
                <a:latin typeface="Calibri"/>
                <a:cs typeface="Calibri"/>
              </a:rPr>
              <a:t>existing </a:t>
            </a:r>
            <a:r>
              <a:rPr dirty="0" sz="1250" spc="5">
                <a:latin typeface="Calibri"/>
                <a:cs typeface="Calibri"/>
              </a:rPr>
              <a:t>laws in India to </a:t>
            </a:r>
            <a:r>
              <a:rPr dirty="0" sz="1250">
                <a:latin typeface="Calibri"/>
                <a:cs typeface="Calibri"/>
              </a:rPr>
              <a:t>facilitate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e-commerce.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950">
              <a:latin typeface="Calibri"/>
              <a:cs typeface="Calibri"/>
            </a:endParaRPr>
          </a:p>
          <a:p>
            <a:pPr marL="208915" indent="-196850">
              <a:lnSpc>
                <a:spcPct val="100000"/>
              </a:lnSpc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provide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recognition 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records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digital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signatures.</a:t>
            </a:r>
            <a:endParaRPr sz="1250">
              <a:latin typeface="Calibri"/>
              <a:cs typeface="Calibri"/>
            </a:endParaRPr>
          </a:p>
          <a:p>
            <a:pPr marL="208915" marR="9525" indent="-196850">
              <a:lnSpc>
                <a:spcPct val="101800"/>
              </a:lnSpc>
              <a:spcBef>
                <a:spcPts val="1145"/>
              </a:spcBef>
              <a:buSzPct val="92000"/>
              <a:buFont typeface="Arial"/>
              <a:buChar char="•"/>
              <a:tabLst>
                <a:tab pos="208915" algn="l"/>
                <a:tab pos="209550" algn="l"/>
                <a:tab pos="504190" algn="l"/>
                <a:tab pos="1137285" algn="l"/>
                <a:tab pos="1576070" algn="l"/>
                <a:tab pos="2455545" algn="l"/>
                <a:tab pos="2726055" algn="l"/>
                <a:tab pos="3075940" algn="l"/>
                <a:tab pos="4010660" algn="l"/>
                <a:tab pos="4601210" algn="l"/>
                <a:tab pos="4956810" algn="l"/>
                <a:tab pos="5246370" algn="l"/>
                <a:tab pos="5811520" algn="l"/>
                <a:tab pos="6077585" algn="l"/>
              </a:tabLst>
            </a:pPr>
            <a:r>
              <a:rPr dirty="0" sz="1250" spc="5">
                <a:latin typeface="Calibri"/>
                <a:cs typeface="Calibri"/>
              </a:rPr>
              <a:t>T</a:t>
            </a:r>
            <a:r>
              <a:rPr dirty="0" sz="1250" spc="10">
                <a:latin typeface="Calibri"/>
                <a:cs typeface="Calibri"/>
              </a:rPr>
              <a:t>o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provid</a:t>
            </a:r>
            <a:r>
              <a:rPr dirty="0" sz="1250" spc="10">
                <a:latin typeface="Calibri"/>
                <a:cs typeface="Calibri"/>
              </a:rPr>
              <a:t>e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lega</a:t>
            </a:r>
            <a:r>
              <a:rPr dirty="0" sz="1250" spc="5">
                <a:latin typeface="Calibri"/>
                <a:cs typeface="Calibri"/>
              </a:rPr>
              <a:t>l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recognitio</a:t>
            </a:r>
            <a:r>
              <a:rPr dirty="0" sz="1250" spc="10">
                <a:latin typeface="Calibri"/>
                <a:cs typeface="Calibri"/>
              </a:rPr>
              <a:t>n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t</a:t>
            </a:r>
            <a:r>
              <a:rPr dirty="0" sz="1250" spc="10">
                <a:latin typeface="Calibri"/>
                <a:cs typeface="Calibri"/>
              </a:rPr>
              <a:t>o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th</a:t>
            </a:r>
            <a:r>
              <a:rPr dirty="0" sz="1250" spc="10">
                <a:latin typeface="Calibri"/>
                <a:cs typeface="Calibri"/>
              </a:rPr>
              <a:t>e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transaction</a:t>
            </a:r>
            <a:r>
              <a:rPr dirty="0" sz="1250" spc="5">
                <a:latin typeface="Calibri"/>
                <a:cs typeface="Calibri"/>
              </a:rPr>
              <a:t>s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carrie</a:t>
            </a:r>
            <a:r>
              <a:rPr dirty="0" sz="1250" spc="10">
                <a:latin typeface="Calibri"/>
                <a:cs typeface="Calibri"/>
              </a:rPr>
              <a:t>d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 spc="5">
                <a:latin typeface="Calibri"/>
                <a:cs typeface="Calibri"/>
              </a:rPr>
              <a:t>ou</a:t>
            </a:r>
            <a:r>
              <a:rPr dirty="0" sz="1250" spc="5">
                <a:latin typeface="Calibri"/>
                <a:cs typeface="Calibri"/>
              </a:rPr>
              <a:t>t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 spc="5">
                <a:latin typeface="Calibri"/>
                <a:cs typeface="Calibri"/>
              </a:rPr>
              <a:t>b</a:t>
            </a:r>
            <a:r>
              <a:rPr dirty="0" sz="1250" spc="10">
                <a:latin typeface="Calibri"/>
                <a:cs typeface="Calibri"/>
              </a:rPr>
              <a:t>y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 spc="5">
                <a:latin typeface="Calibri"/>
                <a:cs typeface="Calibri"/>
              </a:rPr>
              <a:t>mean</a:t>
            </a:r>
            <a:r>
              <a:rPr dirty="0" sz="1250" spc="5">
                <a:latin typeface="Calibri"/>
                <a:cs typeface="Calibri"/>
              </a:rPr>
              <a:t>s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 spc="5">
                <a:latin typeface="Calibri"/>
                <a:cs typeface="Calibri"/>
              </a:rPr>
              <a:t>o</a:t>
            </a:r>
            <a:r>
              <a:rPr dirty="0" sz="1250" spc="5">
                <a:latin typeface="Calibri"/>
                <a:cs typeface="Calibri"/>
              </a:rPr>
              <a:t>f</a:t>
            </a:r>
            <a:r>
              <a:rPr dirty="0" sz="1250">
                <a:latin typeface="Calibri"/>
                <a:cs typeface="Calibri"/>
              </a:rPr>
              <a:t>	</a:t>
            </a:r>
            <a:r>
              <a:rPr dirty="0" sz="1250">
                <a:latin typeface="Calibri"/>
                <a:cs typeface="Calibri"/>
              </a:rPr>
              <a:t>Electronic  </a:t>
            </a:r>
            <a:r>
              <a:rPr dirty="0" sz="1250" spc="5">
                <a:latin typeface="Calibri"/>
                <a:cs typeface="Calibri"/>
              </a:rPr>
              <a:t>communication/form.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900">
              <a:latin typeface="Calibri"/>
              <a:cs typeface="Calibri"/>
            </a:endParaRPr>
          </a:p>
          <a:p>
            <a:pPr marL="208915" marR="9525" indent="-196850">
              <a:lnSpc>
                <a:spcPct val="101800"/>
              </a:lnSpc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provide </a:t>
            </a:r>
            <a:r>
              <a:rPr dirty="0" sz="1250">
                <a:latin typeface="Calibri"/>
                <a:cs typeface="Calibri"/>
              </a:rPr>
              <a:t>legal </a:t>
            </a:r>
            <a:r>
              <a:rPr dirty="0" sz="1250" spc="5">
                <a:latin typeface="Calibri"/>
                <a:cs typeface="Calibri"/>
              </a:rPr>
              <a:t>recognition to business contracts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creation of </a:t>
            </a:r>
            <a:r>
              <a:rPr dirty="0" sz="1250">
                <a:latin typeface="Calibri"/>
                <a:cs typeface="Calibri"/>
              </a:rPr>
              <a:t>rights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obligations </a:t>
            </a:r>
            <a:r>
              <a:rPr dirty="0" sz="1250" spc="5">
                <a:latin typeface="Calibri"/>
                <a:cs typeface="Calibri"/>
              </a:rPr>
              <a:t>through  </a:t>
            </a:r>
            <a:r>
              <a:rPr dirty="0" sz="1250">
                <a:latin typeface="Calibri"/>
                <a:cs typeface="Calibri"/>
              </a:rPr>
              <a:t>electronic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media.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900">
              <a:latin typeface="Calibri"/>
              <a:cs typeface="Calibri"/>
            </a:endParaRPr>
          </a:p>
          <a:p>
            <a:pPr marL="208915" marR="5080" indent="-196850">
              <a:lnSpc>
                <a:spcPct val="101800"/>
              </a:lnSpc>
              <a:spcBef>
                <a:spcPts val="5"/>
              </a:spcBef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>
                <a:latin typeface="Calibri"/>
                <a:cs typeface="Calibri"/>
              </a:rPr>
              <a:t>establish </a:t>
            </a:r>
            <a:r>
              <a:rPr dirty="0" sz="1250" spc="10">
                <a:latin typeface="Calibri"/>
                <a:cs typeface="Calibri"/>
              </a:rPr>
              <a:t>a </a:t>
            </a:r>
            <a:r>
              <a:rPr dirty="0" sz="1250" spc="5">
                <a:latin typeface="Calibri"/>
                <a:cs typeface="Calibri"/>
              </a:rPr>
              <a:t>regulatory body to supervise the </a:t>
            </a:r>
            <a:r>
              <a:rPr dirty="0" sz="1250">
                <a:latin typeface="Calibri"/>
                <a:cs typeface="Calibri"/>
              </a:rPr>
              <a:t>certifying </a:t>
            </a:r>
            <a:r>
              <a:rPr dirty="0" sz="1250" spc="5">
                <a:latin typeface="Calibri"/>
                <a:cs typeface="Calibri"/>
              </a:rPr>
              <a:t>authorities </a:t>
            </a:r>
            <a:r>
              <a:rPr dirty="0" sz="1250">
                <a:latin typeface="Calibri"/>
                <a:cs typeface="Calibri"/>
              </a:rPr>
              <a:t>issuing digital signature  certificates.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950">
              <a:latin typeface="Calibri"/>
              <a:cs typeface="Calibri"/>
            </a:endParaRPr>
          </a:p>
          <a:p>
            <a:pPr marL="208915" indent="-196850">
              <a:lnSpc>
                <a:spcPct val="100000"/>
              </a:lnSpc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create </a:t>
            </a:r>
            <a:r>
              <a:rPr dirty="0" sz="1250">
                <a:latin typeface="Calibri"/>
                <a:cs typeface="Calibri"/>
              </a:rPr>
              <a:t>civil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criminal liabilities </a:t>
            </a:r>
            <a:r>
              <a:rPr dirty="0" sz="1250" spc="5">
                <a:latin typeface="Calibri"/>
                <a:cs typeface="Calibri"/>
              </a:rPr>
              <a:t>for </a:t>
            </a:r>
            <a:r>
              <a:rPr dirty="0" sz="1250">
                <a:latin typeface="Calibri"/>
                <a:cs typeface="Calibri"/>
              </a:rPr>
              <a:t>breaching/flouting </a:t>
            </a:r>
            <a:r>
              <a:rPr dirty="0" sz="1250" spc="5">
                <a:latin typeface="Calibri"/>
                <a:cs typeface="Calibri"/>
              </a:rPr>
              <a:t>of the </a:t>
            </a:r>
            <a:r>
              <a:rPr dirty="0" sz="1250">
                <a:latin typeface="Calibri"/>
                <a:cs typeface="Calibri"/>
              </a:rPr>
              <a:t>provisions </a:t>
            </a:r>
            <a:r>
              <a:rPr dirty="0" sz="1250" spc="5">
                <a:latin typeface="Calibri"/>
                <a:cs typeface="Calibri"/>
              </a:rPr>
              <a:t>of the</a:t>
            </a:r>
            <a:r>
              <a:rPr dirty="0" sz="1250" spc="2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Act.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0927" y="1418507"/>
            <a:ext cx="4453890" cy="48514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800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30"/>
              </a:spcBef>
            </a:pP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Objectives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of IT Act</a:t>
            </a:r>
            <a:r>
              <a:rPr dirty="0" sz="1900" spc="-4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2000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45912" y="5165769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34303" y="5084925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7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1500287" y="6092900"/>
            <a:ext cx="5140960" cy="41148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334010">
              <a:lnSpc>
                <a:spcPct val="100000"/>
              </a:lnSpc>
              <a:spcBef>
                <a:spcPts val="340"/>
              </a:spcBef>
            </a:pP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Objectives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of IT Act 2000</a:t>
            </a:r>
            <a:r>
              <a:rPr dirty="0" sz="1900" spc="-5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Contd…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529" y="6708735"/>
            <a:ext cx="6239510" cy="20135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08915" marR="6350" indent="-196850">
              <a:lnSpc>
                <a:spcPct val="101800"/>
              </a:lnSpc>
              <a:spcBef>
                <a:spcPts val="95"/>
              </a:spcBef>
              <a:buSzPct val="92000"/>
              <a:buFont typeface="Arial"/>
              <a:buChar char="•"/>
              <a:tabLst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make consequential </a:t>
            </a:r>
            <a:r>
              <a:rPr dirty="0" sz="1250" spc="10">
                <a:latin typeface="Calibri"/>
                <a:cs typeface="Calibri"/>
              </a:rPr>
              <a:t>amendments </a:t>
            </a:r>
            <a:r>
              <a:rPr dirty="0" sz="1250" spc="5">
                <a:latin typeface="Calibri"/>
                <a:cs typeface="Calibri"/>
              </a:rPr>
              <a:t>in the Indian Penal Code, 1860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the </a:t>
            </a:r>
            <a:r>
              <a:rPr dirty="0" sz="1250">
                <a:latin typeface="Calibri"/>
                <a:cs typeface="Calibri"/>
              </a:rPr>
              <a:t>Indian  </a:t>
            </a:r>
            <a:r>
              <a:rPr dirty="0" sz="1250" spc="5">
                <a:latin typeface="Calibri"/>
                <a:cs typeface="Calibri"/>
              </a:rPr>
              <a:t>Evidence Act,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1872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900">
              <a:latin typeface="Calibri"/>
              <a:cs typeface="Calibri"/>
            </a:endParaRPr>
          </a:p>
          <a:p>
            <a:pPr algn="just" marL="208915" marR="8255" indent="-196850">
              <a:lnSpc>
                <a:spcPct val="101800"/>
              </a:lnSpc>
              <a:buSzPct val="92000"/>
              <a:buFont typeface="Arial"/>
              <a:buChar char="•"/>
              <a:tabLst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 spc="10">
                <a:latin typeface="Calibri"/>
                <a:cs typeface="Calibri"/>
              </a:rPr>
              <a:t>amend </a:t>
            </a:r>
            <a:r>
              <a:rPr dirty="0" sz="1250" spc="5">
                <a:latin typeface="Calibri"/>
                <a:cs typeface="Calibri"/>
              </a:rPr>
              <a:t>the Reserve Bank of India Act, 1934 so as to </a:t>
            </a:r>
            <a:r>
              <a:rPr dirty="0" sz="1250">
                <a:latin typeface="Calibri"/>
                <a:cs typeface="Calibri"/>
              </a:rPr>
              <a:t>facilitate electronic </a:t>
            </a:r>
            <a:r>
              <a:rPr dirty="0" sz="1250" spc="5">
                <a:latin typeface="Calibri"/>
                <a:cs typeface="Calibri"/>
              </a:rPr>
              <a:t>fund </a:t>
            </a:r>
            <a:r>
              <a:rPr dirty="0" sz="1250">
                <a:latin typeface="Calibri"/>
                <a:cs typeface="Calibri"/>
              </a:rPr>
              <a:t>transfers  </a:t>
            </a:r>
            <a:r>
              <a:rPr dirty="0" sz="1250" spc="5">
                <a:latin typeface="Calibri"/>
                <a:cs typeface="Calibri"/>
              </a:rPr>
              <a:t>between the </a:t>
            </a:r>
            <a:r>
              <a:rPr dirty="0" sz="1250">
                <a:latin typeface="Calibri"/>
                <a:cs typeface="Calibri"/>
              </a:rPr>
              <a:t>financial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institutions.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950">
              <a:latin typeface="Calibri"/>
              <a:cs typeface="Calibri"/>
            </a:endParaRPr>
          </a:p>
          <a:p>
            <a:pPr marL="208915" indent="-196850">
              <a:lnSpc>
                <a:spcPct val="100000"/>
              </a:lnSpc>
              <a:buSzPct val="92000"/>
              <a:buFont typeface="Arial"/>
              <a:buChar char="•"/>
              <a:tabLst>
                <a:tab pos="208915" algn="l"/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 spc="10">
                <a:latin typeface="Calibri"/>
                <a:cs typeface="Calibri"/>
              </a:rPr>
              <a:t>amend </a:t>
            </a:r>
            <a:r>
              <a:rPr dirty="0" sz="1250" spc="5">
                <a:latin typeface="Calibri"/>
                <a:cs typeface="Calibri"/>
              </a:rPr>
              <a:t>the Banker’s Books Evidence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Act,</a:t>
            </a:r>
            <a:endParaRPr sz="1250">
              <a:latin typeface="Calibri"/>
              <a:cs typeface="Calibri"/>
            </a:endParaRPr>
          </a:p>
          <a:p>
            <a:pPr algn="just" marL="208915" marR="5080" indent="-196850">
              <a:lnSpc>
                <a:spcPct val="101800"/>
              </a:lnSpc>
              <a:spcBef>
                <a:spcPts val="1145"/>
              </a:spcBef>
              <a:buSzPct val="92000"/>
              <a:buFont typeface="Arial"/>
              <a:buChar char="•"/>
              <a:tabLst>
                <a:tab pos="209550" algn="l"/>
              </a:tabLst>
            </a:pPr>
            <a:r>
              <a:rPr dirty="0" sz="1250" spc="5">
                <a:latin typeface="Calibri"/>
                <a:cs typeface="Calibri"/>
              </a:rPr>
              <a:t>To make law in tune with Model Law on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Commerce </a:t>
            </a:r>
            <a:r>
              <a:rPr dirty="0" sz="1250" spc="10">
                <a:latin typeface="Calibri"/>
                <a:cs typeface="Calibri"/>
              </a:rPr>
              <a:t>adopted </a:t>
            </a:r>
            <a:r>
              <a:rPr dirty="0" sz="1250" spc="5">
                <a:latin typeface="Calibri"/>
                <a:cs typeface="Calibri"/>
              </a:rPr>
              <a:t>by the United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Nations Commission on </a:t>
            </a:r>
            <a:r>
              <a:rPr dirty="0" sz="1250">
                <a:latin typeface="Calibri"/>
                <a:cs typeface="Calibri"/>
              </a:rPr>
              <a:t>International </a:t>
            </a:r>
            <a:r>
              <a:rPr dirty="0" sz="1250" spc="5">
                <a:latin typeface="Calibri"/>
                <a:cs typeface="Calibri"/>
              </a:rPr>
              <a:t>Trade Law (UNCITRAL) </a:t>
            </a:r>
            <a:r>
              <a:rPr dirty="0" sz="1250" spc="10">
                <a:latin typeface="Calibri"/>
                <a:cs typeface="Calibri"/>
              </a:rPr>
              <a:t>adopted </a:t>
            </a:r>
            <a:r>
              <a:rPr dirty="0" sz="1250" spc="5">
                <a:latin typeface="Calibri"/>
                <a:cs typeface="Calibri"/>
              </a:rPr>
              <a:t>by the General 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Assembly of the United Nations in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 spc="10">
                <a:latin typeface="Calibri"/>
                <a:cs typeface="Calibri"/>
              </a:rPr>
              <a:t>1997</a:t>
            </a:r>
            <a:r>
              <a:rPr dirty="0" sz="1250" spc="10" b="1">
                <a:latin typeface="Calibri"/>
                <a:cs typeface="Calibri"/>
              </a:rPr>
              <a:t>.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45912" y="9529653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34303" y="9448810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8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2828" y="1439967"/>
            <a:ext cx="2469515" cy="38608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156845">
              <a:lnSpc>
                <a:spcPct val="100000"/>
              </a:lnSpc>
              <a:spcBef>
                <a:spcPts val="240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Computer</a:t>
            </a:r>
            <a:r>
              <a:rPr dirty="0" sz="1900" spc="-3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Crime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79" y="1908462"/>
            <a:ext cx="4083685" cy="8623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Computer crimes in the Act </a:t>
            </a:r>
            <a:r>
              <a:rPr dirty="0" sz="1250" spc="10">
                <a:latin typeface="Calibri"/>
                <a:cs typeface="Calibri"/>
              </a:rPr>
              <a:t>are </a:t>
            </a:r>
            <a:r>
              <a:rPr dirty="0" sz="1250">
                <a:latin typeface="Calibri"/>
                <a:cs typeface="Calibri"/>
              </a:rPr>
              <a:t>classified </a:t>
            </a:r>
            <a:r>
              <a:rPr dirty="0" sz="1250" spc="5">
                <a:latin typeface="Calibri"/>
                <a:cs typeface="Calibri"/>
              </a:rPr>
              <a:t>into two categories</a:t>
            </a:r>
            <a:r>
              <a:rPr dirty="0" sz="1250" spc="-5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:</a:t>
            </a:r>
            <a:endParaRPr sz="1250">
              <a:latin typeface="Calibri"/>
              <a:cs typeface="Calibri"/>
            </a:endParaRPr>
          </a:p>
          <a:p>
            <a:pPr marL="957580" indent="-354330">
              <a:lnSpc>
                <a:spcPct val="100000"/>
              </a:lnSpc>
              <a:spcBef>
                <a:spcPts val="1030"/>
              </a:spcBef>
              <a:buFont typeface="Arial"/>
              <a:buAutoNum type="alphaLcParenR"/>
              <a:tabLst>
                <a:tab pos="957580" algn="l"/>
                <a:tab pos="958215" algn="l"/>
              </a:tabLst>
            </a:pPr>
            <a:r>
              <a:rPr dirty="0" sz="1250">
                <a:latin typeface="Calibri"/>
                <a:cs typeface="Calibri"/>
              </a:rPr>
              <a:t>Civil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offences</a:t>
            </a:r>
            <a:endParaRPr sz="1250">
              <a:latin typeface="Calibri"/>
              <a:cs typeface="Calibri"/>
            </a:endParaRPr>
          </a:p>
          <a:p>
            <a:pPr marL="957580" indent="-354330">
              <a:lnSpc>
                <a:spcPct val="100000"/>
              </a:lnSpc>
              <a:spcBef>
                <a:spcPts val="1030"/>
              </a:spcBef>
              <a:buFont typeface="Arial"/>
              <a:buAutoNum type="alphaLcParenR"/>
              <a:tabLst>
                <a:tab pos="957580" algn="l"/>
                <a:tab pos="958215" algn="l"/>
              </a:tabLst>
            </a:pPr>
            <a:r>
              <a:rPr dirty="0" sz="1250" spc="5">
                <a:latin typeface="Calibri"/>
                <a:cs typeface="Calibri"/>
              </a:rPr>
              <a:t>Criminal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offences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45912" y="5165769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01134" y="2812255"/>
            <a:ext cx="3096556" cy="2311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94971" y="3373163"/>
          <a:ext cx="3357245" cy="1143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4970"/>
                <a:gridCol w="1664970"/>
              </a:tblGrid>
              <a:tr h="3103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 spc="5" b="1">
                          <a:latin typeface="Calibri"/>
                          <a:cs typeface="Calibri"/>
                        </a:rPr>
                        <a:t>Offense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556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 b="1">
                          <a:latin typeface="Calibri"/>
                          <a:cs typeface="Calibri"/>
                        </a:rPr>
                        <a:t>Section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10301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Civil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43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04251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>
                          <a:latin typeface="Calibri"/>
                          <a:cs typeface="Calibri"/>
                        </a:rPr>
                        <a:t>Criminal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65,66, 66B to 66F,</a:t>
                      </a:r>
                      <a:r>
                        <a:rPr dirty="0" sz="12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>
                          <a:latin typeface="Calibri"/>
                          <a:cs typeface="Calibri"/>
                        </a:rPr>
                        <a:t>67,</a:t>
                      </a:r>
                      <a:endParaRPr sz="1250">
                        <a:latin typeface="Calibri"/>
                        <a:cs typeface="Calibri"/>
                      </a:endParaRPr>
                    </a:p>
                    <a:p>
                      <a:pPr marL="539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250" spc="5">
                          <a:latin typeface="Calibri"/>
                          <a:cs typeface="Calibri"/>
                        </a:rPr>
                        <a:t>67A, 67B, 72,</a:t>
                      </a:r>
                      <a:r>
                        <a:rPr dirty="0" sz="12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50" spc="5">
                          <a:latin typeface="Calibri"/>
                          <a:cs typeface="Calibri"/>
                        </a:rPr>
                        <a:t>72A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19050">
                      <a:solidFill>
                        <a:srgbClr val="9E9E9E"/>
                      </a:solidFill>
                      <a:prstDash val="solid"/>
                    </a:lnL>
                    <a:lnR w="19050">
                      <a:solidFill>
                        <a:srgbClr val="9E9E9E"/>
                      </a:solidFill>
                      <a:prstDash val="solid"/>
                    </a:lnR>
                    <a:lnT w="19050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9E9E9E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934303" y="5084925"/>
            <a:ext cx="6604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10">
                <a:solidFill>
                  <a:srgbClr val="888888"/>
                </a:solidFill>
                <a:latin typeface="Arial"/>
                <a:cs typeface="Arial"/>
              </a:rPr>
              <a:t>9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9" name="object 9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3245912" y="9529653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94971" y="6243064"/>
          <a:ext cx="6379210" cy="3122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6425"/>
                <a:gridCol w="4475480"/>
              </a:tblGrid>
              <a:tr h="328484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Offence and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Section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Comprises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of-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55595"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050" spc="5" b="1">
                          <a:latin typeface="Calibri"/>
                          <a:cs typeface="Calibri"/>
                        </a:rPr>
                        <a:t>Civil 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Offence </a:t>
                      </a:r>
                      <a:r>
                        <a:rPr dirty="0" sz="1050" spc="5" b="1">
                          <a:latin typeface="Calibri"/>
                          <a:cs typeface="Calibri"/>
                        </a:rPr>
                        <a:t>(Section</a:t>
                      </a:r>
                      <a:r>
                        <a:rPr dirty="0" sz="105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 b="1">
                          <a:latin typeface="Calibri"/>
                          <a:cs typeface="Calibri"/>
                        </a:rPr>
                        <a:t>43)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400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 marR="92075">
                        <a:lnSpc>
                          <a:spcPct val="103400"/>
                        </a:lnSpc>
                        <a:spcBef>
                          <a:spcPts val="36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Unauthorised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copy or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extract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any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data, database; Unauthorised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access 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&amp;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downloading files; Introduction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virus;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Damage to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 system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 network; Disruption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computer, computer network; Denial to 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authorised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person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to access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computer; Providing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assistance to any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person to  facilitate unauthorised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access to a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computer; Changing the service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availed by a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person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to an account of another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person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tampering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manipulation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other  computer; Failure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furnish information, return etc.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the Controller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certifying 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authorities;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Failure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protect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data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9443">
                <a:tc>
                  <a:txBody>
                    <a:bodyPr/>
                    <a:lstStyle/>
                    <a:p>
                      <a:pPr marL="79375" marR="76200" indent="353060">
                        <a:lnSpc>
                          <a:spcPts val="1150"/>
                        </a:lnSpc>
                        <a:spcBef>
                          <a:spcPts val="445"/>
                        </a:spcBef>
                      </a:pPr>
                      <a:r>
                        <a:rPr dirty="0" sz="1050" spc="5" b="1">
                          <a:latin typeface="Calibri"/>
                          <a:cs typeface="Calibri"/>
                        </a:rPr>
                        <a:t>Criminal Offences  (Section 65,66, 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66B to 66F,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 b="1">
                          <a:latin typeface="Calibri"/>
                          <a:cs typeface="Calibri"/>
                        </a:rPr>
                        <a:t>67,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416559">
                        <a:lnSpc>
                          <a:spcPts val="1120"/>
                        </a:lnSpc>
                      </a:pPr>
                      <a:r>
                        <a:rPr dirty="0" sz="1050" spc="10" b="1">
                          <a:latin typeface="Calibri"/>
                          <a:cs typeface="Calibri"/>
                        </a:rPr>
                        <a:t>67A, 67B, 72,</a:t>
                      </a:r>
                      <a:r>
                        <a:rPr dirty="0" sz="10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72A)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565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53975" marR="53340">
                        <a:lnSpc>
                          <a:spcPct val="103400"/>
                        </a:lnSpc>
                        <a:spcBef>
                          <a:spcPts val="36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Tampering with computer resource; Electronic forgery;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Spam and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offensive  messages; Stolen computer resource; Identity theft; Cheating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impersonation;  Violation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privacy, video voyerism; Cyber terrorism; Unauthorised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access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to  protected system; Confiscation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computer, network, etc. ; Publication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obscene  information in electronic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form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Breach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confidentiality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privacy; Publishing  false electronic signature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certificate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10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5590" y="1507846"/>
            <a:ext cx="5309235" cy="395605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337820">
              <a:lnSpc>
                <a:spcPct val="100000"/>
              </a:lnSpc>
              <a:spcBef>
                <a:spcPts val="280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Sensitive Personal Data</a:t>
            </a:r>
            <a:r>
              <a:rPr dirty="0" sz="1900" spc="-4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Protection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988" y="1872904"/>
            <a:ext cx="6470650" cy="143573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273050" indent="-260985">
              <a:lnSpc>
                <a:spcPct val="100000"/>
              </a:lnSpc>
              <a:spcBef>
                <a:spcPts val="705"/>
              </a:spcBef>
              <a:buSzPct val="128000"/>
              <a:buFont typeface="Arial"/>
              <a:buChar char="•"/>
              <a:tabLst>
                <a:tab pos="273050" algn="l"/>
                <a:tab pos="273685" algn="l"/>
              </a:tabLst>
            </a:pPr>
            <a:r>
              <a:rPr dirty="0" sz="1250" spc="5">
                <a:latin typeface="Calibri"/>
                <a:cs typeface="Calibri"/>
              </a:rPr>
              <a:t>Section 43A </a:t>
            </a:r>
            <a:r>
              <a:rPr dirty="0" sz="1250" spc="10">
                <a:latin typeface="Calibri"/>
                <a:cs typeface="Calibri"/>
              </a:rPr>
              <a:t>– </a:t>
            </a:r>
            <a:r>
              <a:rPr dirty="0" sz="1250" spc="5">
                <a:latin typeface="Calibri"/>
                <a:cs typeface="Calibri"/>
              </a:rPr>
              <a:t>Body corporate to implement reasonable </a:t>
            </a:r>
            <a:r>
              <a:rPr dirty="0" sz="1250">
                <a:latin typeface="Calibri"/>
                <a:cs typeface="Calibri"/>
              </a:rPr>
              <a:t>security practices </a:t>
            </a:r>
            <a:r>
              <a:rPr dirty="0" sz="1250" spc="5">
                <a:latin typeface="Calibri"/>
                <a:cs typeface="Calibri"/>
              </a:rPr>
              <a:t>for data</a:t>
            </a:r>
            <a:r>
              <a:rPr dirty="0" sz="1250" spc="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protection</a:t>
            </a:r>
            <a:endParaRPr sz="1250">
              <a:latin typeface="Calibri"/>
              <a:cs typeface="Calibri"/>
            </a:endParaRPr>
          </a:p>
          <a:p>
            <a:pPr marL="273050" indent="-260985">
              <a:lnSpc>
                <a:spcPct val="100000"/>
              </a:lnSpc>
              <a:spcBef>
                <a:spcPts val="1080"/>
              </a:spcBef>
              <a:buSzPct val="128000"/>
              <a:buFont typeface="Arial"/>
              <a:buChar char="•"/>
              <a:tabLst>
                <a:tab pos="273050" algn="l"/>
                <a:tab pos="273685" algn="l"/>
              </a:tabLst>
            </a:pPr>
            <a:r>
              <a:rPr dirty="0" sz="1250" spc="5">
                <a:latin typeface="Calibri"/>
                <a:cs typeface="Calibri"/>
              </a:rPr>
              <a:t>Rules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notified</a:t>
            </a:r>
            <a:endParaRPr sz="1250">
              <a:latin typeface="Calibri"/>
              <a:cs typeface="Calibri"/>
            </a:endParaRPr>
          </a:p>
          <a:p>
            <a:pPr lvl="1" marL="527685" marR="5080" indent="-109220">
              <a:lnSpc>
                <a:spcPct val="111700"/>
              </a:lnSpc>
              <a:spcBef>
                <a:spcPts val="260"/>
              </a:spcBef>
              <a:buSzPct val="120000"/>
              <a:buChar char="•"/>
              <a:tabLst>
                <a:tab pos="528320" algn="l"/>
              </a:tabLst>
            </a:pPr>
            <a:r>
              <a:rPr dirty="0" sz="1250" spc="5">
                <a:latin typeface="Calibri"/>
                <a:cs typeface="Calibri"/>
              </a:rPr>
              <a:t>Body corporate to implement ISO27001 or other industry </a:t>
            </a:r>
            <a:r>
              <a:rPr dirty="0" sz="1250" spc="10">
                <a:latin typeface="Calibri"/>
                <a:cs typeface="Calibri"/>
              </a:rPr>
              <a:t>approved </a:t>
            </a:r>
            <a:r>
              <a:rPr dirty="0" sz="1250">
                <a:latin typeface="Calibri"/>
                <a:cs typeface="Calibri"/>
              </a:rPr>
              <a:t>security practices to  </a:t>
            </a:r>
            <a:r>
              <a:rPr dirty="0" sz="1250" spc="5">
                <a:latin typeface="Calibri"/>
                <a:cs typeface="Calibri"/>
              </a:rPr>
              <a:t>protect </a:t>
            </a:r>
            <a:r>
              <a:rPr dirty="0" sz="1250">
                <a:latin typeface="Calibri"/>
                <a:cs typeface="Calibri"/>
              </a:rPr>
              <a:t>sensitive </a:t>
            </a:r>
            <a:r>
              <a:rPr dirty="0" sz="1250" spc="5">
                <a:latin typeface="Calibri"/>
                <a:cs typeface="Calibri"/>
              </a:rPr>
              <a:t>personal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information</a:t>
            </a:r>
            <a:endParaRPr sz="1250">
              <a:latin typeface="Calibri"/>
              <a:cs typeface="Calibri"/>
            </a:endParaRPr>
          </a:p>
          <a:p>
            <a:pPr lvl="1" marL="527685" indent="-109220">
              <a:lnSpc>
                <a:spcPct val="100000"/>
              </a:lnSpc>
              <a:spcBef>
                <a:spcPts val="365"/>
              </a:spcBef>
              <a:buSzPct val="120000"/>
              <a:buChar char="•"/>
              <a:tabLst>
                <a:tab pos="528320" algn="l"/>
              </a:tabLst>
            </a:pPr>
            <a:r>
              <a:rPr dirty="0" sz="1250">
                <a:latin typeface="Calibri"/>
                <a:cs typeface="Calibri"/>
              </a:rPr>
              <a:t>Sensitive </a:t>
            </a:r>
            <a:r>
              <a:rPr dirty="0" sz="1250" spc="5">
                <a:latin typeface="Calibri"/>
                <a:cs typeface="Calibri"/>
              </a:rPr>
              <a:t>personal</a:t>
            </a:r>
            <a:r>
              <a:rPr dirty="0" sz="1250">
                <a:latin typeface="Calibri"/>
                <a:cs typeface="Calibri"/>
              </a:rPr>
              <a:t> information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0200" y="5074701"/>
            <a:ext cx="1475105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Biometric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information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2992" y="5176285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4170" y="3327532"/>
            <a:ext cx="5867400" cy="189611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298450" indent="-260985">
              <a:lnSpc>
                <a:spcPct val="100000"/>
              </a:lnSpc>
              <a:spcBef>
                <a:spcPts val="515"/>
              </a:spcBef>
              <a:buSzPct val="128000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250" spc="5">
                <a:latin typeface="Calibri"/>
                <a:cs typeface="Calibri"/>
              </a:rPr>
              <a:t>Password</a:t>
            </a:r>
            <a:endParaRPr sz="1250">
              <a:latin typeface="Calibri"/>
              <a:cs typeface="Calibri"/>
            </a:endParaRPr>
          </a:p>
          <a:p>
            <a:pPr marL="298450" marR="30480" indent="-260985">
              <a:lnSpc>
                <a:spcPct val="119600"/>
              </a:lnSpc>
              <a:spcBef>
                <a:spcPts val="545"/>
              </a:spcBef>
              <a:buSzPct val="128000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250">
                <a:latin typeface="Calibri"/>
                <a:cs typeface="Calibri"/>
              </a:rPr>
              <a:t>Financial </a:t>
            </a:r>
            <a:r>
              <a:rPr dirty="0" sz="1250" spc="5">
                <a:latin typeface="Calibri"/>
                <a:cs typeface="Calibri"/>
              </a:rPr>
              <a:t>information such as Bank account, </a:t>
            </a:r>
            <a:r>
              <a:rPr dirty="0" sz="1250">
                <a:latin typeface="Calibri"/>
                <a:cs typeface="Calibri"/>
              </a:rPr>
              <a:t>credit/debit </a:t>
            </a:r>
            <a:r>
              <a:rPr dirty="0" sz="1250" spc="5">
                <a:latin typeface="Calibri"/>
                <a:cs typeface="Calibri"/>
              </a:rPr>
              <a:t>card or other payment  instrument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details</a:t>
            </a:r>
            <a:endParaRPr sz="1250">
              <a:latin typeface="Calibri"/>
              <a:cs typeface="Calibri"/>
            </a:endParaRPr>
          </a:p>
          <a:p>
            <a:pPr marL="298450" indent="-260985">
              <a:lnSpc>
                <a:spcPct val="100000"/>
              </a:lnSpc>
              <a:spcBef>
                <a:spcPts val="715"/>
              </a:spcBef>
              <a:buSzPct val="128000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250">
                <a:latin typeface="Calibri"/>
                <a:cs typeface="Calibri"/>
              </a:rPr>
              <a:t>Physical, physiological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mental health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condition</a:t>
            </a:r>
            <a:endParaRPr sz="1250">
              <a:latin typeface="Calibri"/>
              <a:cs typeface="Calibri"/>
            </a:endParaRPr>
          </a:p>
          <a:p>
            <a:pPr marL="298450" indent="-260985">
              <a:lnSpc>
                <a:spcPct val="100000"/>
              </a:lnSpc>
              <a:spcBef>
                <a:spcPts val="840"/>
              </a:spcBef>
              <a:buSzPct val="128000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250" spc="5">
                <a:latin typeface="Calibri"/>
                <a:cs typeface="Calibri"/>
              </a:rPr>
              <a:t>Sexual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orientation</a:t>
            </a:r>
            <a:endParaRPr sz="1250">
              <a:latin typeface="Calibri"/>
              <a:cs typeface="Calibri"/>
            </a:endParaRPr>
          </a:p>
          <a:p>
            <a:pPr marL="298450" indent="-260985">
              <a:lnSpc>
                <a:spcPct val="100000"/>
              </a:lnSpc>
              <a:spcBef>
                <a:spcPts val="835"/>
              </a:spcBef>
              <a:buSzPct val="128000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250" spc="5">
                <a:latin typeface="Calibri"/>
                <a:cs typeface="Calibri"/>
              </a:rPr>
              <a:t>Medical records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history</a:t>
            </a:r>
            <a:endParaRPr sz="1250">
              <a:latin typeface="Calibri"/>
              <a:cs typeface="Calibri"/>
            </a:endParaRPr>
          </a:p>
          <a:p>
            <a:pPr marL="5727700" indent="-5690235">
              <a:lnSpc>
                <a:spcPct val="100000"/>
              </a:lnSpc>
              <a:spcBef>
                <a:spcPts val="919"/>
              </a:spcBef>
              <a:buClr>
                <a:srgbClr val="000000"/>
              </a:buClr>
              <a:buSzPct val="290909"/>
              <a:buChar char="•"/>
              <a:tabLst>
                <a:tab pos="5727700" algn="l"/>
                <a:tab pos="5728335" algn="l"/>
              </a:tabLst>
            </a:pPr>
            <a:r>
              <a:rPr dirty="0" sz="550" spc="-10">
                <a:solidFill>
                  <a:srgbClr val="888888"/>
                </a:solidFill>
                <a:latin typeface="Arial"/>
                <a:cs typeface="Arial"/>
              </a:rPr>
              <a:t>11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8" name="object 8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486574" y="6092598"/>
            <a:ext cx="4587240" cy="445134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59690" rIns="0" bIns="0" rtlCol="0" vert="horz">
            <a:spAutoFit/>
          </a:bodyPr>
          <a:lstStyle/>
          <a:p>
            <a:pPr marL="306705">
              <a:lnSpc>
                <a:spcPct val="100000"/>
              </a:lnSpc>
              <a:spcBef>
                <a:spcPts val="470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Certain Powers </a:t>
            </a:r>
            <a:r>
              <a:rPr dirty="0" sz="1900" spc="5">
                <a:solidFill>
                  <a:srgbClr val="6C0000"/>
                </a:solidFill>
                <a:latin typeface="Arial Black"/>
                <a:cs typeface="Arial Black"/>
              </a:rPr>
              <a:t>Given</a:t>
            </a:r>
            <a:r>
              <a:rPr dirty="0" sz="1900" spc="-4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through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917" y="6708735"/>
            <a:ext cx="6282055" cy="1892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7155" marR="5715" indent="-85090">
              <a:lnSpc>
                <a:spcPct val="152700"/>
              </a:lnSpc>
              <a:spcBef>
                <a:spcPts val="95"/>
              </a:spcBef>
              <a:buChar char="•"/>
              <a:tabLst>
                <a:tab pos="97790" algn="l"/>
              </a:tabLst>
            </a:pPr>
            <a:r>
              <a:rPr dirty="0" sz="1250" spc="5" b="1">
                <a:latin typeface="Arial"/>
                <a:cs typeface="Arial"/>
              </a:rPr>
              <a:t>Section 69: </a:t>
            </a:r>
            <a:r>
              <a:rPr dirty="0" sz="1250" spc="5">
                <a:latin typeface="Arial"/>
                <a:cs typeface="Arial"/>
              </a:rPr>
              <a:t>Powers to issue directions for interception or </a:t>
            </a:r>
            <a:r>
              <a:rPr dirty="0" sz="1250" spc="10">
                <a:latin typeface="Arial"/>
                <a:cs typeface="Arial"/>
              </a:rPr>
              <a:t>monitoring </a:t>
            </a:r>
            <a:r>
              <a:rPr dirty="0" sz="1250" spc="5">
                <a:latin typeface="Arial"/>
                <a:cs typeface="Arial"/>
              </a:rPr>
              <a:t>or decryption </a:t>
            </a:r>
            <a:r>
              <a:rPr dirty="0" sz="1250">
                <a:latin typeface="Arial"/>
                <a:cs typeface="Arial"/>
              </a:rPr>
              <a:t>of  </a:t>
            </a:r>
            <a:r>
              <a:rPr dirty="0" sz="1250" spc="5">
                <a:latin typeface="Arial"/>
                <a:cs typeface="Arial"/>
              </a:rPr>
              <a:t>any information through any </a:t>
            </a:r>
            <a:r>
              <a:rPr dirty="0" sz="1250" spc="10">
                <a:latin typeface="Arial"/>
                <a:cs typeface="Arial"/>
              </a:rPr>
              <a:t>computer resource (MHA/ </a:t>
            </a:r>
            <a:r>
              <a:rPr dirty="0" sz="1250" spc="5">
                <a:latin typeface="Arial"/>
                <a:cs typeface="Arial"/>
              </a:rPr>
              <a:t>State</a:t>
            </a:r>
            <a:r>
              <a:rPr dirty="0" sz="1250" spc="-40">
                <a:latin typeface="Arial"/>
                <a:cs typeface="Arial"/>
              </a:rPr>
              <a:t> </a:t>
            </a:r>
            <a:r>
              <a:rPr dirty="0" sz="1250" spc="5">
                <a:latin typeface="Arial"/>
                <a:cs typeface="Arial"/>
              </a:rPr>
              <a:t>Govts.)</a:t>
            </a:r>
            <a:endParaRPr sz="1250">
              <a:latin typeface="Arial"/>
              <a:cs typeface="Arial"/>
            </a:endParaRPr>
          </a:p>
          <a:p>
            <a:pPr marL="97155" marR="15875" indent="-85090">
              <a:lnSpc>
                <a:spcPct val="152700"/>
              </a:lnSpc>
              <a:spcBef>
                <a:spcPts val="475"/>
              </a:spcBef>
              <a:buChar char="•"/>
              <a:tabLst>
                <a:tab pos="97790" algn="l"/>
              </a:tabLst>
            </a:pPr>
            <a:r>
              <a:rPr dirty="0" sz="1250" spc="5">
                <a:latin typeface="Arial"/>
                <a:cs typeface="Arial"/>
              </a:rPr>
              <a:t>Power to </a:t>
            </a:r>
            <a:r>
              <a:rPr dirty="0" sz="1250" spc="10">
                <a:latin typeface="Arial"/>
                <a:cs typeface="Arial"/>
              </a:rPr>
              <a:t>MeitY </a:t>
            </a:r>
            <a:r>
              <a:rPr dirty="0" sz="1250" spc="5">
                <a:latin typeface="Arial"/>
                <a:cs typeface="Arial"/>
              </a:rPr>
              <a:t>to issue directions for blocking Public Access of any information  through any </a:t>
            </a:r>
            <a:r>
              <a:rPr dirty="0" sz="1250" spc="10">
                <a:latin typeface="Arial"/>
                <a:cs typeface="Arial"/>
              </a:rPr>
              <a:t>computer resource. (Section</a:t>
            </a:r>
            <a:r>
              <a:rPr dirty="0" sz="1250" spc="-20">
                <a:latin typeface="Arial"/>
                <a:cs typeface="Arial"/>
              </a:rPr>
              <a:t> </a:t>
            </a:r>
            <a:r>
              <a:rPr dirty="0" sz="1250" spc="5">
                <a:latin typeface="Arial"/>
                <a:cs typeface="Arial"/>
              </a:rPr>
              <a:t>69A).</a:t>
            </a:r>
            <a:endParaRPr sz="1250">
              <a:latin typeface="Arial"/>
              <a:cs typeface="Arial"/>
            </a:endParaRPr>
          </a:p>
          <a:p>
            <a:pPr marL="97155" marR="5080" indent="-85090">
              <a:lnSpc>
                <a:spcPct val="152700"/>
              </a:lnSpc>
              <a:spcBef>
                <a:spcPts val="480"/>
              </a:spcBef>
              <a:buChar char="•"/>
              <a:tabLst>
                <a:tab pos="97790" algn="l"/>
              </a:tabLst>
            </a:pPr>
            <a:r>
              <a:rPr dirty="0" sz="1250" spc="5">
                <a:latin typeface="Arial"/>
                <a:cs typeface="Arial"/>
              </a:rPr>
              <a:t>Power to authorise to </a:t>
            </a:r>
            <a:r>
              <a:rPr dirty="0" sz="1250" spc="10">
                <a:latin typeface="Arial"/>
                <a:cs typeface="Arial"/>
              </a:rPr>
              <a:t>monitor </a:t>
            </a:r>
            <a:r>
              <a:rPr dirty="0" sz="1250" spc="5">
                <a:latin typeface="Arial"/>
                <a:cs typeface="Arial"/>
              </a:rPr>
              <a:t>and collect </a:t>
            </a:r>
            <a:r>
              <a:rPr dirty="0" sz="1250">
                <a:latin typeface="Arial"/>
                <a:cs typeface="Arial"/>
              </a:rPr>
              <a:t>traffic </a:t>
            </a:r>
            <a:r>
              <a:rPr dirty="0" sz="1250" spc="5">
                <a:latin typeface="Arial"/>
                <a:cs typeface="Arial"/>
              </a:rPr>
              <a:t>data or information through any  Computer Resource. </a:t>
            </a:r>
            <a:r>
              <a:rPr dirty="0" sz="1250" spc="10">
                <a:latin typeface="Arial"/>
                <a:cs typeface="Arial"/>
              </a:rPr>
              <a:t>(Section </a:t>
            </a:r>
            <a:r>
              <a:rPr dirty="0" sz="1250" spc="5">
                <a:latin typeface="Arial"/>
                <a:cs typeface="Arial"/>
              </a:rPr>
              <a:t>69B): </a:t>
            </a:r>
            <a:r>
              <a:rPr dirty="0" sz="1250" spc="-5">
                <a:latin typeface="Arial"/>
                <a:cs typeface="Arial"/>
              </a:rPr>
              <a:t>CERT-In </a:t>
            </a:r>
            <a:r>
              <a:rPr dirty="0" sz="1250" spc="5">
                <a:latin typeface="Arial"/>
                <a:cs typeface="Arial"/>
              </a:rPr>
              <a:t>has been</a:t>
            </a:r>
            <a:r>
              <a:rPr dirty="0" sz="1250" spc="-15">
                <a:latin typeface="Arial"/>
                <a:cs typeface="Arial"/>
              </a:rPr>
              <a:t> </a:t>
            </a:r>
            <a:r>
              <a:rPr dirty="0" sz="1250" spc="5">
                <a:latin typeface="Arial"/>
                <a:cs typeface="Arial"/>
              </a:rPr>
              <a:t>authorised</a:t>
            </a:r>
            <a:endParaRPr sz="1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12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19095" y="1676137"/>
            <a:ext cx="2122170" cy="396240"/>
          </a:xfrm>
          <a:prstGeom prst="rect">
            <a:avLst/>
          </a:prstGeom>
          <a:solidFill>
            <a:srgbClr val="FFE499"/>
          </a:solidFill>
          <a:ln w="6060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259079">
              <a:lnSpc>
                <a:spcPct val="100000"/>
              </a:lnSpc>
              <a:spcBef>
                <a:spcPts val="280"/>
              </a:spcBef>
            </a:pP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Section</a:t>
            </a:r>
            <a:r>
              <a:rPr dirty="0" sz="1900" spc="-2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1900">
                <a:solidFill>
                  <a:srgbClr val="6C0000"/>
                </a:solidFill>
                <a:latin typeface="Arial Black"/>
                <a:cs typeface="Arial Black"/>
              </a:rPr>
              <a:t>69A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479" y="2135748"/>
            <a:ext cx="6766559" cy="2832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7155" marR="5080" indent="-85090">
              <a:lnSpc>
                <a:spcPct val="120900"/>
              </a:lnSpc>
              <a:spcBef>
                <a:spcPts val="9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Power to issue </a:t>
            </a:r>
            <a:r>
              <a:rPr dirty="0" sz="1250">
                <a:latin typeface="Calibri"/>
                <a:cs typeface="Calibri"/>
              </a:rPr>
              <a:t>directions </a:t>
            </a:r>
            <a:r>
              <a:rPr dirty="0" sz="1250" spc="5">
                <a:latin typeface="Calibri"/>
                <a:cs typeface="Calibri"/>
              </a:rPr>
              <a:t>for blocking for public access of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information through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computer  resource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550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Sovereignty or </a:t>
            </a:r>
            <a:r>
              <a:rPr dirty="0" sz="1250">
                <a:latin typeface="Calibri"/>
                <a:cs typeface="Calibri"/>
              </a:rPr>
              <a:t>integrity </a:t>
            </a:r>
            <a:r>
              <a:rPr dirty="0" sz="1250" spc="5">
                <a:latin typeface="Calibri"/>
                <a:cs typeface="Calibri"/>
              </a:rPr>
              <a:t>of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India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Defence of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India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>
                <a:latin typeface="Calibri"/>
                <a:cs typeface="Calibri"/>
              </a:rPr>
              <a:t>Security </a:t>
            </a:r>
            <a:r>
              <a:rPr dirty="0" sz="1250" spc="5">
                <a:latin typeface="Calibri"/>
                <a:cs typeface="Calibri"/>
              </a:rPr>
              <a:t>of the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State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>
                <a:latin typeface="Calibri"/>
                <a:cs typeface="Calibri"/>
              </a:rPr>
              <a:t>Friendly relations </a:t>
            </a:r>
            <a:r>
              <a:rPr dirty="0" sz="1250" spc="5">
                <a:latin typeface="Calibri"/>
                <a:cs typeface="Calibri"/>
              </a:rPr>
              <a:t>with foreign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States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Public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order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For preventing incitement to the commission of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cognizable offence </a:t>
            </a:r>
            <a:r>
              <a:rPr dirty="0" sz="1250">
                <a:latin typeface="Calibri"/>
                <a:cs typeface="Calibri"/>
              </a:rPr>
              <a:t>relating </a:t>
            </a:r>
            <a:r>
              <a:rPr dirty="0" sz="1250" spc="5">
                <a:latin typeface="Calibri"/>
                <a:cs typeface="Calibri"/>
              </a:rPr>
              <a:t>to</a:t>
            </a:r>
            <a:r>
              <a:rPr dirty="0" sz="1250" spc="-55">
                <a:latin typeface="Calibri"/>
                <a:cs typeface="Calibri"/>
              </a:rPr>
              <a:t> </a:t>
            </a:r>
            <a:r>
              <a:rPr dirty="0" sz="1250" spc="10">
                <a:latin typeface="Calibri"/>
                <a:cs typeface="Calibri"/>
              </a:rPr>
              <a:t>above</a:t>
            </a:r>
            <a:endParaRPr sz="1250">
              <a:latin typeface="Calibri"/>
              <a:cs typeface="Calibri"/>
            </a:endParaRPr>
          </a:p>
          <a:p>
            <a:pPr marL="97155" indent="-8509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Rule - Procedure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Safeguards for Blocking for Access of Information by</a:t>
            </a:r>
            <a:r>
              <a:rPr dirty="0" sz="1250" spc="-6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Public</a:t>
            </a:r>
            <a:endParaRPr sz="1250">
              <a:latin typeface="Calibri"/>
              <a:cs typeface="Calibri"/>
            </a:endParaRPr>
          </a:p>
          <a:p>
            <a:pPr lvl="1" marL="570230" marR="741045" indent="-158750">
              <a:lnSpc>
                <a:spcPct val="117700"/>
              </a:lnSpc>
              <a:spcBef>
                <a:spcPts val="28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/>
              <a:t>	</a:t>
            </a:r>
            <a:r>
              <a:rPr dirty="0" sz="1250" spc="5">
                <a:latin typeface="Calibri"/>
                <a:cs typeface="Calibri"/>
              </a:rPr>
              <a:t>Group Coordinator, Cyberlaw, MeitY empowered to issue </a:t>
            </a:r>
            <a:r>
              <a:rPr dirty="0" sz="1250">
                <a:latin typeface="Calibri"/>
                <a:cs typeface="Calibri"/>
              </a:rPr>
              <a:t>direction </a:t>
            </a:r>
            <a:r>
              <a:rPr dirty="0" sz="1250" spc="5">
                <a:latin typeface="Calibri"/>
                <a:cs typeface="Calibri"/>
              </a:rPr>
              <a:t>as Designated  </a:t>
            </a:r>
            <a:r>
              <a:rPr dirty="0" sz="1250">
                <a:latin typeface="Calibri"/>
                <a:cs typeface="Calibri"/>
              </a:rPr>
              <a:t>Officer</a:t>
            </a:r>
            <a:endParaRPr sz="1250">
              <a:latin typeface="Calibri"/>
              <a:cs typeface="Calibri"/>
            </a:endParaRPr>
          </a:p>
          <a:p>
            <a:pPr lvl="1" marL="678180" indent="-2673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678180" algn="l"/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Nodal </a:t>
            </a:r>
            <a:r>
              <a:rPr dirty="0" sz="1250">
                <a:latin typeface="Calibri"/>
                <a:cs typeface="Calibri"/>
              </a:rPr>
              <a:t>officers </a:t>
            </a:r>
            <a:r>
              <a:rPr dirty="0" sz="1250" spc="5">
                <a:latin typeface="Calibri"/>
                <a:cs typeface="Calibri"/>
              </a:rPr>
              <a:t>nominated from </a:t>
            </a:r>
            <a:r>
              <a:rPr dirty="0" sz="1250">
                <a:latin typeface="Calibri"/>
                <a:cs typeface="Calibri"/>
              </a:rPr>
              <a:t>Ministries/Depts.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States to forward request for</a:t>
            </a:r>
            <a:r>
              <a:rPr dirty="0" sz="1250" spc="4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blocking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127797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13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51967" y="6081661"/>
            <a:ext cx="6691630" cy="3306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98120">
              <a:lnSpc>
                <a:spcPct val="100000"/>
              </a:lnSpc>
              <a:spcBef>
                <a:spcPts val="90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Due Diligence by</a:t>
            </a:r>
            <a:r>
              <a:rPr dirty="0" sz="2300" spc="-20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Intermediaries</a:t>
            </a:r>
            <a:endParaRPr sz="2300">
              <a:latin typeface="Arial Black"/>
              <a:cs typeface="Arial Black"/>
            </a:endParaRPr>
          </a:p>
          <a:p>
            <a:pPr marL="97155" indent="-85090">
              <a:lnSpc>
                <a:spcPct val="100000"/>
              </a:lnSpc>
              <a:spcBef>
                <a:spcPts val="147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Section 79 provides immunity to intermediaries provided they follow due </a:t>
            </a:r>
            <a:r>
              <a:rPr dirty="0" sz="1250">
                <a:latin typeface="Calibri"/>
                <a:cs typeface="Calibri"/>
              </a:rPr>
              <a:t>diligence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guidelines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97155" indent="-85090">
              <a:lnSpc>
                <a:spcPct val="100000"/>
              </a:lnSpc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Intermediaries </a:t>
            </a:r>
            <a:r>
              <a:rPr dirty="0" sz="1250">
                <a:latin typeface="Calibri"/>
                <a:cs typeface="Calibri"/>
              </a:rPr>
              <a:t>guidelines rules, </a:t>
            </a:r>
            <a:r>
              <a:rPr dirty="0" sz="1250" spc="5">
                <a:latin typeface="Calibri"/>
                <a:cs typeface="Calibri"/>
              </a:rPr>
              <a:t>2011 </a:t>
            </a:r>
            <a:r>
              <a:rPr dirty="0" sz="1250">
                <a:latin typeface="Calibri"/>
                <a:cs typeface="Calibri"/>
              </a:rPr>
              <a:t>notified </a:t>
            </a:r>
            <a:r>
              <a:rPr dirty="0" sz="1250" spc="5">
                <a:latin typeface="Calibri"/>
                <a:cs typeface="Calibri"/>
              </a:rPr>
              <a:t>on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11.4.2011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algn="just" lvl="1" marL="678180" indent="-85725">
              <a:lnSpc>
                <a:spcPts val="1490"/>
              </a:lnSpc>
              <a:buFont typeface="Arial"/>
              <a:buChar char="•"/>
              <a:tabLst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Publish privacy </a:t>
            </a:r>
            <a:r>
              <a:rPr dirty="0" sz="1250">
                <a:latin typeface="Calibri"/>
                <a:cs typeface="Calibri"/>
              </a:rPr>
              <a:t>policy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 spc="5">
                <a:latin typeface="Calibri"/>
                <a:cs typeface="Calibri"/>
              </a:rPr>
              <a:t>user </a:t>
            </a:r>
            <a:r>
              <a:rPr dirty="0" sz="1250" spc="10">
                <a:latin typeface="Calibri"/>
                <a:cs typeface="Calibri"/>
              </a:rPr>
              <a:t>agreement </a:t>
            </a:r>
            <a:r>
              <a:rPr dirty="0" sz="1250" spc="5">
                <a:latin typeface="Calibri"/>
                <a:cs typeface="Calibri"/>
              </a:rPr>
              <a:t>on</a:t>
            </a:r>
            <a:r>
              <a:rPr dirty="0" sz="1250" spc="-6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website</a:t>
            </a:r>
            <a:endParaRPr sz="1250">
              <a:latin typeface="Calibri"/>
              <a:cs typeface="Calibri"/>
            </a:endParaRPr>
          </a:p>
          <a:p>
            <a:pPr algn="just" lvl="1" marL="678180" indent="-85725">
              <a:lnSpc>
                <a:spcPts val="1490"/>
              </a:lnSpc>
              <a:buFont typeface="Arial"/>
              <a:buChar char="•"/>
              <a:tabLst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Inform users not to upload/publish/transmit content</a:t>
            </a:r>
            <a:r>
              <a:rPr dirty="0" sz="1250" spc="-9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:</a:t>
            </a:r>
            <a:endParaRPr sz="1250">
              <a:latin typeface="Calibri"/>
              <a:cs typeface="Calibri"/>
            </a:endParaRPr>
          </a:p>
          <a:p>
            <a:pPr algn="just" lvl="2" marL="895985" marR="5080" indent="-85090">
              <a:lnSpc>
                <a:spcPct val="111400"/>
              </a:lnSpc>
              <a:spcBef>
                <a:spcPts val="55"/>
              </a:spcBef>
              <a:buFont typeface="Arial"/>
              <a:buChar char="•"/>
              <a:tabLst>
                <a:tab pos="896619" algn="l"/>
              </a:tabLst>
            </a:pPr>
            <a:r>
              <a:rPr dirty="0" sz="1250">
                <a:latin typeface="Calibri"/>
                <a:cs typeface="Calibri"/>
              </a:rPr>
              <a:t>grossly </a:t>
            </a:r>
            <a:r>
              <a:rPr dirty="0" sz="1250" spc="5">
                <a:latin typeface="Calibri"/>
                <a:cs typeface="Calibri"/>
              </a:rPr>
              <a:t>harmful, </a:t>
            </a:r>
            <a:r>
              <a:rPr dirty="0" sz="1250">
                <a:latin typeface="Calibri"/>
                <a:cs typeface="Calibri"/>
              </a:rPr>
              <a:t>harassing, </a:t>
            </a:r>
            <a:r>
              <a:rPr dirty="0" sz="1250" spc="5">
                <a:latin typeface="Calibri"/>
                <a:cs typeface="Calibri"/>
              </a:rPr>
              <a:t>blasphemous, defamatory, obscene, </a:t>
            </a:r>
            <a:r>
              <a:rPr dirty="0" sz="1250">
                <a:latin typeface="Calibri"/>
                <a:cs typeface="Calibri"/>
              </a:rPr>
              <a:t>pornographic,  paedophilic, libellous, invasive </a:t>
            </a:r>
            <a:r>
              <a:rPr dirty="0" sz="1250" spc="5">
                <a:latin typeface="Calibri"/>
                <a:cs typeface="Calibri"/>
              </a:rPr>
              <a:t>of another's </a:t>
            </a:r>
            <a:r>
              <a:rPr dirty="0" sz="1250">
                <a:latin typeface="Calibri"/>
                <a:cs typeface="Calibri"/>
              </a:rPr>
              <a:t>privacy, hateful, </a:t>
            </a:r>
            <a:r>
              <a:rPr dirty="0" sz="1250" spc="5">
                <a:latin typeface="Calibri"/>
                <a:cs typeface="Calibri"/>
              </a:rPr>
              <a:t>or </a:t>
            </a:r>
            <a:r>
              <a:rPr dirty="0" sz="1250">
                <a:latin typeface="Calibri"/>
                <a:cs typeface="Calibri"/>
              </a:rPr>
              <a:t>racially, ethnically  objectionable, disparaging, relating </a:t>
            </a:r>
            <a:r>
              <a:rPr dirty="0" sz="1250" spc="5">
                <a:latin typeface="Calibri"/>
                <a:cs typeface="Calibri"/>
              </a:rPr>
              <a:t>or encouraging money laundering or gambling, </a:t>
            </a:r>
            <a:r>
              <a:rPr dirty="0" sz="1250">
                <a:latin typeface="Calibri"/>
                <a:cs typeface="Calibri"/>
              </a:rPr>
              <a:t>or  </a:t>
            </a:r>
            <a:r>
              <a:rPr dirty="0" sz="1250" spc="5">
                <a:latin typeface="Calibri"/>
                <a:cs typeface="Calibri"/>
              </a:rPr>
              <a:t>otherwise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unlawful</a:t>
            </a:r>
            <a:endParaRPr sz="1250">
              <a:latin typeface="Calibri"/>
              <a:cs typeface="Calibri"/>
            </a:endParaRPr>
          </a:p>
          <a:p>
            <a:pPr algn="just" lvl="2" marL="895985" marR="9525" indent="-85090">
              <a:lnSpc>
                <a:spcPct val="111400"/>
              </a:lnSpc>
              <a:spcBef>
                <a:spcPts val="235"/>
              </a:spcBef>
              <a:buFont typeface="Arial"/>
              <a:buChar char="•"/>
              <a:tabLst>
                <a:tab pos="896619" algn="l"/>
              </a:tabLst>
            </a:pPr>
            <a:r>
              <a:rPr dirty="0" sz="1250" spc="5">
                <a:latin typeface="Calibri"/>
                <a:cs typeface="Calibri"/>
              </a:rPr>
              <a:t>harm minors in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way, </a:t>
            </a:r>
            <a:r>
              <a:rPr dirty="0" sz="1250">
                <a:latin typeface="Calibri"/>
                <a:cs typeface="Calibri"/>
              </a:rPr>
              <a:t>insists </a:t>
            </a:r>
            <a:r>
              <a:rPr dirty="0" sz="1250" spc="5">
                <a:latin typeface="Calibri"/>
                <a:cs typeface="Calibri"/>
              </a:rPr>
              <a:t>there should be infringement of no patent, trademark,  copyright or other proprietary</a:t>
            </a:r>
            <a:r>
              <a:rPr dirty="0" sz="1250" spc="-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rights;</a:t>
            </a:r>
            <a:endParaRPr sz="1250">
              <a:latin typeface="Calibri"/>
              <a:cs typeface="Calibri"/>
            </a:endParaRPr>
          </a:p>
          <a:p>
            <a:pPr algn="just" lvl="2" marL="895985" indent="-8509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896619" algn="l"/>
              </a:tabLst>
            </a:pPr>
            <a:r>
              <a:rPr dirty="0" sz="1250" spc="5">
                <a:latin typeface="Calibri"/>
                <a:cs typeface="Calibri"/>
              </a:rPr>
              <a:t>Not </a:t>
            </a:r>
            <a:r>
              <a:rPr dirty="0" sz="1250">
                <a:latin typeface="Calibri"/>
                <a:cs typeface="Calibri"/>
              </a:rPr>
              <a:t>violates </a:t>
            </a:r>
            <a:r>
              <a:rPr dirty="0" sz="1250" spc="10">
                <a:latin typeface="Calibri"/>
                <a:cs typeface="Calibri"/>
              </a:rPr>
              <a:t>any </a:t>
            </a:r>
            <a:r>
              <a:rPr dirty="0" sz="1250" spc="5">
                <a:latin typeface="Calibri"/>
                <a:cs typeface="Calibri"/>
              </a:rPr>
              <a:t>law for the time being in</a:t>
            </a:r>
            <a:r>
              <a:rPr dirty="0" sz="1250" spc="-3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force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14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737" y="1814751"/>
            <a:ext cx="6432550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Due Diligence by Intermediaries</a:t>
            </a:r>
            <a:r>
              <a:rPr dirty="0" spc="-75"/>
              <a:t> </a:t>
            </a:r>
            <a:r>
              <a:rPr dirty="0" spc="-15"/>
              <a:t>Contd…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1604" y="2441098"/>
            <a:ext cx="6163945" cy="9709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97155" indent="-85090">
              <a:lnSpc>
                <a:spcPts val="1490"/>
              </a:lnSpc>
              <a:spcBef>
                <a:spcPts val="12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After being informed by affected person or come to know on </a:t>
            </a:r>
            <a:r>
              <a:rPr dirty="0" sz="1250">
                <a:latin typeface="Calibri"/>
                <a:cs typeface="Calibri"/>
              </a:rPr>
              <a:t>its </a:t>
            </a:r>
            <a:r>
              <a:rPr dirty="0" sz="1250" spc="5">
                <a:latin typeface="Calibri"/>
                <a:cs typeface="Calibri"/>
              </a:rPr>
              <a:t>own,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intermediary</a:t>
            </a:r>
            <a:endParaRPr sz="1250">
              <a:latin typeface="Calibri"/>
              <a:cs typeface="Calibri"/>
            </a:endParaRPr>
          </a:p>
          <a:p>
            <a:pPr lvl="1" marL="678180" marR="5080" indent="-85090">
              <a:lnSpc>
                <a:spcPts val="1240"/>
              </a:lnSpc>
              <a:spcBef>
                <a:spcPts val="250"/>
              </a:spcBef>
              <a:buFont typeface="Arial"/>
              <a:buChar char="•"/>
              <a:tabLst>
                <a:tab pos="678815" algn="l"/>
              </a:tabLst>
            </a:pPr>
            <a:r>
              <a:rPr dirty="0" sz="1250" spc="5">
                <a:latin typeface="Calibri"/>
                <a:cs typeface="Calibri"/>
              </a:rPr>
              <a:t>to work with user/owner of </a:t>
            </a:r>
            <a:r>
              <a:rPr dirty="0" sz="1250">
                <a:latin typeface="Calibri"/>
                <a:cs typeface="Calibri"/>
              </a:rPr>
              <a:t>infringing </a:t>
            </a:r>
            <a:r>
              <a:rPr dirty="0" sz="1250" spc="5">
                <a:latin typeface="Calibri"/>
                <a:cs typeface="Calibri"/>
              </a:rPr>
              <a:t>content </a:t>
            </a:r>
            <a:r>
              <a:rPr dirty="0" sz="1250" spc="10">
                <a:latin typeface="Calibri"/>
                <a:cs typeface="Calibri"/>
              </a:rPr>
              <a:t>and </a:t>
            </a:r>
            <a:r>
              <a:rPr dirty="0" sz="1250">
                <a:latin typeface="Calibri"/>
                <a:cs typeface="Calibri"/>
              </a:rPr>
              <a:t>initiate </a:t>
            </a:r>
            <a:r>
              <a:rPr dirty="0" sz="1250" spc="5">
                <a:latin typeface="Calibri"/>
                <a:cs typeface="Calibri"/>
              </a:rPr>
              <a:t>action within 36 hours </a:t>
            </a:r>
            <a:r>
              <a:rPr dirty="0" sz="1250">
                <a:latin typeface="Calibri"/>
                <a:cs typeface="Calibri"/>
              </a:rPr>
              <a:t>to  </a:t>
            </a:r>
            <a:r>
              <a:rPr dirty="0" sz="1250" spc="5">
                <a:latin typeface="Calibri"/>
                <a:cs typeface="Calibri"/>
              </a:rPr>
              <a:t>disable the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content</a:t>
            </a:r>
            <a:endParaRPr sz="12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350">
              <a:latin typeface="Calibri"/>
              <a:cs typeface="Calibri"/>
            </a:endParaRPr>
          </a:p>
          <a:p>
            <a:pPr marL="97155" indent="-85090">
              <a:lnSpc>
                <a:spcPct val="100000"/>
              </a:lnSpc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Intermediaries to publish name of Grievance </a:t>
            </a:r>
            <a:r>
              <a:rPr dirty="0" sz="1250">
                <a:latin typeface="Calibri"/>
                <a:cs typeface="Calibri"/>
              </a:rPr>
              <a:t>Officer </a:t>
            </a:r>
            <a:r>
              <a:rPr dirty="0" sz="1250" spc="5">
                <a:latin typeface="Calibri"/>
                <a:cs typeface="Calibri"/>
              </a:rPr>
              <a:t>on </a:t>
            </a:r>
            <a:r>
              <a:rPr dirty="0" sz="1250">
                <a:latin typeface="Calibri"/>
                <a:cs typeface="Calibri"/>
              </a:rPr>
              <a:t>their</a:t>
            </a:r>
            <a:r>
              <a:rPr dirty="0" sz="1250" spc="-3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website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15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916040" y="6190758"/>
            <a:ext cx="6033770" cy="69024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2202180" marR="5080" indent="-2190115">
              <a:lnSpc>
                <a:spcPts val="2480"/>
              </a:lnSpc>
              <a:spcBef>
                <a:spcPts val="405"/>
              </a:spcBef>
            </a:pPr>
            <a:r>
              <a:rPr dirty="0" sz="2300" spc="-5">
                <a:solidFill>
                  <a:srgbClr val="6C0000"/>
                </a:solidFill>
                <a:latin typeface="Arial Black"/>
                <a:cs typeface="Arial Black"/>
              </a:rPr>
              <a:t>Notification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of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Examiner </a:t>
            </a: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of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Electronic  Evidences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4405" y="7244765"/>
            <a:ext cx="6146800" cy="39560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97155" marR="5080" indent="-85090">
              <a:lnSpc>
                <a:spcPts val="1380"/>
              </a:lnSpc>
              <a:spcBef>
                <a:spcPts val="26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MeitY has been authorised to issue </a:t>
            </a:r>
            <a:r>
              <a:rPr dirty="0" sz="1250">
                <a:latin typeface="Calibri"/>
                <a:cs typeface="Calibri"/>
              </a:rPr>
              <a:t>notification </a:t>
            </a:r>
            <a:r>
              <a:rPr dirty="0" sz="1250" spc="5">
                <a:latin typeface="Calibri"/>
                <a:cs typeface="Calibri"/>
              </a:rPr>
              <a:t>to </a:t>
            </a:r>
            <a:r>
              <a:rPr dirty="0" sz="1250">
                <a:latin typeface="Calibri"/>
                <a:cs typeface="Calibri"/>
              </a:rPr>
              <a:t>State/Central </a:t>
            </a:r>
            <a:r>
              <a:rPr dirty="0" sz="1250" spc="5">
                <a:latin typeface="Calibri"/>
                <a:cs typeface="Calibri"/>
              </a:rPr>
              <a:t>Govt. </a:t>
            </a:r>
            <a:r>
              <a:rPr dirty="0" sz="1250">
                <a:latin typeface="Calibri"/>
                <a:cs typeface="Calibri"/>
              </a:rPr>
              <a:t>forensics </a:t>
            </a:r>
            <a:r>
              <a:rPr dirty="0" sz="1250" spc="5">
                <a:latin typeface="Calibri"/>
                <a:cs typeface="Calibri"/>
              </a:rPr>
              <a:t>labs as  Examiner of </a:t>
            </a:r>
            <a:r>
              <a:rPr dirty="0" sz="1250">
                <a:latin typeface="Calibri"/>
                <a:cs typeface="Calibri"/>
              </a:rPr>
              <a:t>Electronic </a:t>
            </a:r>
            <a:r>
              <a:rPr dirty="0" sz="1250" spc="5">
                <a:latin typeface="Calibri"/>
                <a:cs typeface="Calibri"/>
              </a:rPr>
              <a:t>Evidence as per section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79A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16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3540" y="1790508"/>
            <a:ext cx="3865879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IT Act </a:t>
            </a:r>
            <a:r>
              <a:rPr dirty="0" spc="-15"/>
              <a:t>Amendment</a:t>
            </a:r>
            <a:r>
              <a:rPr dirty="0" spc="-50"/>
              <a:t> </a:t>
            </a:r>
            <a:r>
              <a:rPr dirty="0" spc="-15"/>
              <a:t>2008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2581" y="2459645"/>
            <a:ext cx="6274435" cy="104394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97155" marR="5080" indent="-85090">
              <a:lnSpc>
                <a:spcPts val="1380"/>
              </a:lnSpc>
              <a:spcBef>
                <a:spcPts val="265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 spc="5">
                <a:latin typeface="Calibri"/>
                <a:cs typeface="Calibri"/>
              </a:rPr>
              <a:t>In order to ensure that law keeps pace with the </a:t>
            </a:r>
            <a:r>
              <a:rPr dirty="0" sz="1250">
                <a:latin typeface="Calibri"/>
                <a:cs typeface="Calibri"/>
              </a:rPr>
              <a:t>rapidly </a:t>
            </a:r>
            <a:r>
              <a:rPr dirty="0" sz="1250" spc="5">
                <a:latin typeface="Calibri"/>
                <a:cs typeface="Calibri"/>
              </a:rPr>
              <a:t>changing </a:t>
            </a:r>
            <a:r>
              <a:rPr dirty="0" sz="1250">
                <a:latin typeface="Calibri"/>
                <a:cs typeface="Calibri"/>
              </a:rPr>
              <a:t>technological </a:t>
            </a:r>
            <a:r>
              <a:rPr dirty="0" sz="1250" spc="5">
                <a:latin typeface="Calibri"/>
                <a:cs typeface="Calibri"/>
              </a:rPr>
              <a:t>environment </a:t>
            </a:r>
            <a:r>
              <a:rPr dirty="0" sz="1250">
                <a:latin typeface="Calibri"/>
                <a:cs typeface="Calibri"/>
              </a:rPr>
              <a:t>IT  </a:t>
            </a:r>
            <a:r>
              <a:rPr dirty="0" sz="1250" spc="5">
                <a:latin typeface="Calibri"/>
                <a:cs typeface="Calibri"/>
              </a:rPr>
              <a:t>Act, 2000, was </a:t>
            </a:r>
            <a:r>
              <a:rPr dirty="0" sz="1250" spc="10">
                <a:latin typeface="Calibri"/>
                <a:cs typeface="Calibri"/>
              </a:rPr>
              <a:t>amended </a:t>
            </a:r>
            <a:r>
              <a:rPr dirty="0" sz="1250" spc="5">
                <a:latin typeface="Calibri"/>
                <a:cs typeface="Calibri"/>
              </a:rPr>
              <a:t>in year 2008 by formulating</a:t>
            </a:r>
            <a:r>
              <a:rPr dirty="0" sz="1250" spc="29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changes in rules/government.  </a:t>
            </a:r>
            <a:r>
              <a:rPr dirty="0" sz="1250">
                <a:latin typeface="Calibri"/>
                <a:cs typeface="Calibri"/>
              </a:rPr>
              <a:t>Notifications</a:t>
            </a:r>
            <a:endParaRPr sz="125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200">
              <a:latin typeface="Calibri"/>
              <a:cs typeface="Calibri"/>
            </a:endParaRPr>
          </a:p>
          <a:p>
            <a:pPr marL="97155" indent="-85090">
              <a:lnSpc>
                <a:spcPct val="100000"/>
              </a:lnSpc>
              <a:spcBef>
                <a:spcPts val="740"/>
              </a:spcBef>
              <a:buFont typeface="Arial"/>
              <a:buChar char="•"/>
              <a:tabLst>
                <a:tab pos="97790" algn="l"/>
              </a:tabLst>
            </a:pPr>
            <a:r>
              <a:rPr dirty="0" sz="1250">
                <a:latin typeface="Calibri"/>
                <a:cs typeface="Calibri"/>
              </a:rPr>
              <a:t>It </a:t>
            </a:r>
            <a:r>
              <a:rPr dirty="0" sz="1250" spc="5">
                <a:latin typeface="Calibri"/>
                <a:cs typeface="Calibri"/>
              </a:rPr>
              <a:t>came into </a:t>
            </a:r>
            <a:r>
              <a:rPr dirty="0" sz="1250">
                <a:latin typeface="Calibri"/>
                <a:cs typeface="Calibri"/>
              </a:rPr>
              <a:t>effect </a:t>
            </a:r>
            <a:r>
              <a:rPr dirty="0" sz="1250" spc="5">
                <a:latin typeface="Calibri"/>
                <a:cs typeface="Calibri"/>
              </a:rPr>
              <a:t>from October 27,</a:t>
            </a:r>
            <a:r>
              <a:rPr dirty="0" sz="1250" spc="-2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2009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94505" y="5079310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3853" y="5084925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17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5346004"/>
            <a:ext cx="7560309" cy="4364355"/>
            <a:chOff x="0" y="5346004"/>
            <a:chExt cx="7560309" cy="4364355"/>
          </a:xfrm>
        </p:grpSpPr>
        <p:sp>
          <p:nvSpPr>
            <p:cNvPr id="7" name="object 7"/>
            <p:cNvSpPr/>
            <p:nvPr/>
          </p:nvSpPr>
          <p:spPr>
            <a:xfrm>
              <a:off x="0" y="5346004"/>
              <a:ext cx="7560005" cy="436388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5346004"/>
              <a:ext cx="7560005" cy="7727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591362" y="6706128"/>
            <a:ext cx="70866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Section</a:t>
            </a:r>
            <a:r>
              <a:rPr dirty="0" sz="1250" spc="-6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15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6414" y="6139894"/>
            <a:ext cx="4349115" cy="7861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00" spc="-10">
                <a:solidFill>
                  <a:srgbClr val="6C0000"/>
                </a:solidFill>
                <a:latin typeface="Arial Black"/>
                <a:cs typeface="Arial Black"/>
              </a:rPr>
              <a:t>Major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Amendments </a:t>
            </a:r>
            <a:r>
              <a:rPr dirty="0" sz="2300" spc="-5">
                <a:solidFill>
                  <a:srgbClr val="6C0000"/>
                </a:solidFill>
                <a:latin typeface="Arial Black"/>
                <a:cs typeface="Arial Black"/>
              </a:rPr>
              <a:t>in</a:t>
            </a:r>
            <a:r>
              <a:rPr dirty="0" sz="2300" spc="-45">
                <a:solidFill>
                  <a:srgbClr val="6C0000"/>
                </a:solidFill>
                <a:latin typeface="Arial Black"/>
                <a:cs typeface="Arial Black"/>
              </a:rPr>
              <a:t> </a:t>
            </a:r>
            <a:r>
              <a:rPr dirty="0" sz="2300" spc="-15">
                <a:solidFill>
                  <a:srgbClr val="6C0000"/>
                </a:solidFill>
                <a:latin typeface="Arial Black"/>
                <a:cs typeface="Arial Black"/>
              </a:rPr>
              <a:t>2008</a:t>
            </a:r>
            <a:endParaRPr sz="2300">
              <a:latin typeface="Arial Black"/>
              <a:cs typeface="Arial Black"/>
            </a:endParaRPr>
          </a:p>
          <a:p>
            <a:pPr marL="929640">
              <a:lnSpc>
                <a:spcPct val="100000"/>
              </a:lnSpc>
              <a:spcBef>
                <a:spcPts val="1730"/>
              </a:spcBef>
            </a:pPr>
            <a:r>
              <a:rPr dirty="0" sz="1250" spc="5">
                <a:latin typeface="Calibri"/>
                <a:cs typeface="Calibri"/>
              </a:rPr>
              <a:t>Technology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Neutral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362" y="7009367"/>
            <a:ext cx="82296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Section 79</a:t>
            </a:r>
            <a:r>
              <a:rPr dirty="0" sz="1250" spc="-80">
                <a:latin typeface="Calibri"/>
                <a:cs typeface="Calibri"/>
              </a:rPr>
              <a:t> </a:t>
            </a:r>
            <a:r>
              <a:rPr dirty="0" sz="1250" spc="10">
                <a:latin typeface="Calibri"/>
                <a:cs typeface="Calibri"/>
              </a:rPr>
              <a:t>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33891" y="7009367"/>
            <a:ext cx="151384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>
                <a:latin typeface="Calibri"/>
                <a:cs typeface="Calibri"/>
              </a:rPr>
              <a:t>Establishes </a:t>
            </a:r>
            <a:r>
              <a:rPr dirty="0" sz="1250" spc="10">
                <a:latin typeface="Calibri"/>
                <a:cs typeface="Calibri"/>
              </a:rPr>
              <a:t>a</a:t>
            </a:r>
            <a:r>
              <a:rPr dirty="0" sz="1250" spc="-3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Examiner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1362" y="7312605"/>
            <a:ext cx="1269365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Section 69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7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69a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33891" y="7312605"/>
            <a:ext cx="386842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Gave power to the Government for </a:t>
            </a:r>
            <a:r>
              <a:rPr dirty="0" sz="1250">
                <a:latin typeface="Calibri"/>
                <a:cs typeface="Calibri"/>
              </a:rPr>
              <a:t>electronic</a:t>
            </a:r>
            <a:r>
              <a:rPr dirty="0" sz="1250" spc="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interception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362" y="7627408"/>
            <a:ext cx="159512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Section 43/43a</a:t>
            </a:r>
            <a:r>
              <a:rPr dirty="0" sz="1250" spc="-7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66e/72a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362" y="8209260"/>
            <a:ext cx="793750" cy="530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2400"/>
              </a:lnSpc>
              <a:spcBef>
                <a:spcPts val="95"/>
              </a:spcBef>
            </a:pPr>
            <a:r>
              <a:rPr dirty="0" sz="1250" spc="5">
                <a:latin typeface="Calibri"/>
                <a:cs typeface="Calibri"/>
              </a:rPr>
              <a:t>Section</a:t>
            </a:r>
            <a:r>
              <a:rPr dirty="0" sz="1250" spc="-8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67b  Section</a:t>
            </a:r>
            <a:r>
              <a:rPr dirty="0" sz="1250" spc="-4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66f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33891" y="7627408"/>
            <a:ext cx="4572000" cy="13639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95"/>
              </a:spcBef>
            </a:pPr>
            <a:r>
              <a:rPr dirty="0" sz="1250" spc="5">
                <a:latin typeface="Calibri"/>
                <a:cs typeface="Calibri"/>
              </a:rPr>
              <a:t>Body corporate </a:t>
            </a:r>
            <a:r>
              <a:rPr dirty="0" sz="1250">
                <a:latin typeface="Calibri"/>
                <a:cs typeface="Calibri"/>
              </a:rPr>
              <a:t>shall </a:t>
            </a:r>
            <a:r>
              <a:rPr dirty="0" sz="1250" spc="5">
                <a:latin typeface="Calibri"/>
                <a:cs typeface="Calibri"/>
              </a:rPr>
              <a:t>be </a:t>
            </a:r>
            <a:r>
              <a:rPr dirty="0" sz="1250">
                <a:latin typeface="Calibri"/>
                <a:cs typeface="Calibri"/>
              </a:rPr>
              <a:t>liable </a:t>
            </a:r>
            <a:r>
              <a:rPr dirty="0" sz="1250" spc="5">
                <a:latin typeface="Calibri"/>
                <a:cs typeface="Calibri"/>
              </a:rPr>
              <a:t>to pay compensation </a:t>
            </a:r>
            <a:r>
              <a:rPr dirty="0" sz="1250">
                <a:latin typeface="Calibri"/>
                <a:cs typeface="Calibri"/>
              </a:rPr>
              <a:t>if it is </a:t>
            </a:r>
            <a:r>
              <a:rPr dirty="0" sz="1250" spc="5">
                <a:latin typeface="Calibri"/>
                <a:cs typeface="Calibri"/>
              </a:rPr>
              <a:t>negligent </a:t>
            </a:r>
            <a:r>
              <a:rPr dirty="0" sz="1250">
                <a:latin typeface="Calibri"/>
                <a:cs typeface="Calibri"/>
              </a:rPr>
              <a:t>in  </a:t>
            </a:r>
            <a:r>
              <a:rPr dirty="0" sz="1250" spc="5">
                <a:latin typeface="Calibri"/>
                <a:cs typeface="Calibri"/>
              </a:rPr>
              <a:t>implementing reasonable </a:t>
            </a:r>
            <a:r>
              <a:rPr dirty="0" sz="1250">
                <a:latin typeface="Calibri"/>
                <a:cs typeface="Calibri"/>
              </a:rPr>
              <a:t>security </a:t>
            </a:r>
            <a:r>
              <a:rPr dirty="0" sz="1250" spc="5">
                <a:latin typeface="Calibri"/>
                <a:cs typeface="Calibri"/>
              </a:rPr>
              <a:t>precautions with respect </a:t>
            </a:r>
            <a:r>
              <a:rPr dirty="0" sz="1250">
                <a:latin typeface="Calibri"/>
                <a:cs typeface="Calibri"/>
              </a:rPr>
              <a:t>to  sensitive </a:t>
            </a:r>
            <a:r>
              <a:rPr dirty="0" sz="1250" spc="5">
                <a:latin typeface="Calibri"/>
                <a:cs typeface="Calibri"/>
              </a:rPr>
              <a:t>personal</a:t>
            </a:r>
            <a:r>
              <a:rPr dirty="0" sz="1250" spc="-5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data</a:t>
            </a:r>
            <a:endParaRPr sz="1250">
              <a:latin typeface="Calibri"/>
              <a:cs typeface="Calibri"/>
            </a:endParaRPr>
          </a:p>
          <a:p>
            <a:pPr marL="12700" marR="3335654">
              <a:lnSpc>
                <a:spcPct val="132400"/>
              </a:lnSpc>
            </a:pPr>
            <a:r>
              <a:rPr dirty="0" sz="1250" spc="5">
                <a:latin typeface="Calibri"/>
                <a:cs typeface="Calibri"/>
              </a:rPr>
              <a:t>Child</a:t>
            </a:r>
            <a:r>
              <a:rPr dirty="0" sz="1250" spc="-7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pornography  Cyber</a:t>
            </a:r>
            <a:r>
              <a:rPr dirty="0" sz="1250" spc="-1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terrorism</a:t>
            </a: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50" spc="10">
                <a:solidFill>
                  <a:srgbClr val="C00000"/>
                </a:solidFill>
                <a:latin typeface="Calibri"/>
                <a:cs typeface="Calibri"/>
              </a:rPr>
              <a:t>8 New </a:t>
            </a:r>
            <a:r>
              <a:rPr dirty="0" sz="1250" spc="5">
                <a:solidFill>
                  <a:srgbClr val="C00000"/>
                </a:solidFill>
                <a:latin typeface="Calibri"/>
                <a:cs typeface="Calibri"/>
              </a:rPr>
              <a:t>Cyber offences where</a:t>
            </a:r>
            <a:r>
              <a:rPr dirty="0" sz="125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250" spc="10">
                <a:solidFill>
                  <a:srgbClr val="C00000"/>
                </a:solidFill>
                <a:latin typeface="Calibri"/>
                <a:cs typeface="Calibri"/>
              </a:rPr>
              <a:t>added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362" y="9074973"/>
            <a:ext cx="169418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5">
                <a:latin typeface="Calibri"/>
                <a:cs typeface="Calibri"/>
              </a:rPr>
              <a:t>Section 66a to 66f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80">
                <a:latin typeface="Calibri"/>
                <a:cs typeface="Calibri"/>
              </a:rPr>
              <a:t> </a:t>
            </a:r>
            <a:r>
              <a:rPr dirty="0" sz="1250" spc="5">
                <a:latin typeface="Calibri"/>
                <a:cs typeface="Calibri"/>
              </a:rPr>
              <a:t>67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33891" y="9074973"/>
            <a:ext cx="1085850" cy="2197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10">
                <a:latin typeface="Calibri"/>
                <a:cs typeface="Calibri"/>
              </a:rPr>
              <a:t>are </a:t>
            </a:r>
            <a:r>
              <a:rPr dirty="0" sz="1250" spc="5">
                <a:latin typeface="Calibri"/>
                <a:cs typeface="Calibri"/>
              </a:rPr>
              <a:t>non</a:t>
            </a:r>
            <a:r>
              <a:rPr dirty="0" sz="1250" spc="-5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Bailable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94505" y="9443194"/>
            <a:ext cx="1569720" cy="142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50" b="1">
                <a:solidFill>
                  <a:srgbClr val="686464"/>
                </a:solidFill>
                <a:latin typeface="Calibri"/>
                <a:cs typeface="Calibri"/>
              </a:rPr>
              <a:t>charrumalhotra[dot]iipa[at]gov[dot]in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93853" y="9448810"/>
            <a:ext cx="106680" cy="1130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550" spc="5">
                <a:solidFill>
                  <a:srgbClr val="888888"/>
                </a:solidFill>
                <a:latin typeface="Arial"/>
                <a:cs typeface="Arial"/>
              </a:rPr>
              <a:t>18</a:t>
            </a:r>
            <a:endParaRPr sz="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2020-11-26T11:55:56Z</dcterms:created>
  <dcterms:modified xsi:type="dcterms:W3CDTF">2020-11-26T11:55:56Z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2020-07-07T00:00:00Z</vt:filetime>
  </property>
  <property fmtid="{D5CDD505-2E9C-101B-9397-08002B2CF9AE}" pid="3" name="Creator">
    <vt:lpwstr>TeX</vt:lpwstr>
  </property>
  <property fmtid="{D5CDD505-2E9C-101B-9397-08002B2CF9AE}" pid="4" name="LastSaved">
    <vt:filetime>2020-11-26T00:00:00Z</vt:filetime>
  </property>
</Properties>
</file>