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686464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686464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686464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686464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686464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15874" y="0"/>
            <a:ext cx="7128296" cy="53460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15874" y="0"/>
            <a:ext cx="7128296" cy="9464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66240" y="937048"/>
            <a:ext cx="1830368" cy="405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8802" y="1613195"/>
            <a:ext cx="6105244" cy="2339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820567" y="10385135"/>
            <a:ext cx="1917064" cy="144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rgbClr val="686464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hyperlink" Target="http://www.sciencedirect.com/science/article/abs/pii/S03085" TargetMode="External"/><Relationship Id="rId5" Type="http://schemas.openxmlformats.org/officeDocument/2006/relationships/image" Target="../media/image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cpr.eu/filestore/paperproposal/1526f449-d7a7-4bed-b09a-31957971ef6b.pdf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6.png"/><Relationship Id="rId6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55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9412" y="5029006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6852" y="3722449"/>
            <a:ext cx="3021330" cy="842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5"/>
              </a:lnSpc>
              <a:spcBef>
                <a:spcPts val="90"/>
              </a:spcBef>
            </a:pPr>
            <a:r>
              <a:rPr dirty="0" sz="1450" spc="-15">
                <a:solidFill>
                  <a:srgbClr val="0070C0"/>
                </a:solidFill>
                <a:latin typeface="Arial Black"/>
                <a:cs typeface="Arial Black"/>
              </a:rPr>
              <a:t>CHARRU MALHOTRA, </a:t>
            </a:r>
            <a:r>
              <a:rPr dirty="0" sz="900" spc="15">
                <a:latin typeface="Arial Black"/>
                <a:cs typeface="Arial Black"/>
              </a:rPr>
              <a:t>Ph.D.</a:t>
            </a:r>
            <a:r>
              <a:rPr dirty="0" sz="900" spc="40">
                <a:latin typeface="Arial Black"/>
                <a:cs typeface="Arial Black"/>
              </a:rPr>
              <a:t> </a:t>
            </a:r>
            <a:r>
              <a:rPr dirty="0" sz="900" spc="10">
                <a:latin typeface="Arial Black"/>
                <a:cs typeface="Arial Black"/>
              </a:rPr>
              <a:t>(IIT-D)</a:t>
            </a:r>
            <a:endParaRPr sz="900">
              <a:latin typeface="Arial Black"/>
              <a:cs typeface="Arial Black"/>
            </a:endParaRPr>
          </a:p>
          <a:p>
            <a:pPr algn="ctr" marR="176530">
              <a:lnSpc>
                <a:spcPts val="1045"/>
              </a:lnSpc>
            </a:pPr>
            <a:r>
              <a:rPr dirty="0" sz="1050" spc="10" b="1">
                <a:latin typeface="Calibri"/>
                <a:cs typeface="Calibri"/>
              </a:rPr>
              <a:t>COORDINATOR </a:t>
            </a:r>
            <a:r>
              <a:rPr dirty="0" sz="1050" spc="5" b="1">
                <a:latin typeface="Calibri"/>
                <a:cs typeface="Calibri"/>
              </a:rPr>
              <a:t>( Centre </a:t>
            </a:r>
            <a:r>
              <a:rPr dirty="0" sz="1050" spc="10" b="1">
                <a:latin typeface="Calibri"/>
                <a:cs typeface="Calibri"/>
              </a:rPr>
              <a:t>of</a:t>
            </a:r>
            <a:r>
              <a:rPr dirty="0" sz="1050" b="1">
                <a:latin typeface="Calibri"/>
                <a:cs typeface="Calibri"/>
              </a:rPr>
              <a:t> </a:t>
            </a:r>
            <a:r>
              <a:rPr dirty="0" sz="1050" spc="5" b="1">
                <a:latin typeface="Calibri"/>
                <a:cs typeface="Calibri"/>
              </a:rPr>
              <a:t>e-Governance)</a:t>
            </a:r>
            <a:endParaRPr sz="1050">
              <a:latin typeface="Calibri"/>
              <a:cs typeface="Calibri"/>
            </a:endParaRPr>
          </a:p>
          <a:p>
            <a:pPr algn="ctr" marL="164465" marR="344170">
              <a:lnSpc>
                <a:spcPct val="102099"/>
              </a:lnSpc>
            </a:pPr>
            <a:r>
              <a:rPr dirty="0" sz="1050" spc="5" b="1">
                <a:latin typeface="Calibri"/>
                <a:cs typeface="Calibri"/>
              </a:rPr>
              <a:t>Associate Professor (e-Governance </a:t>
            </a:r>
            <a:r>
              <a:rPr dirty="0" sz="1050" spc="10" b="1">
                <a:latin typeface="Calibri"/>
                <a:cs typeface="Calibri"/>
              </a:rPr>
              <a:t>and </a:t>
            </a:r>
            <a:r>
              <a:rPr dirty="0" sz="1050" spc="5" b="1">
                <a:latin typeface="Calibri"/>
                <a:cs typeface="Calibri"/>
              </a:rPr>
              <a:t>ICT)  Indian Institute </a:t>
            </a:r>
            <a:r>
              <a:rPr dirty="0" sz="1050" spc="10" b="1">
                <a:latin typeface="Calibri"/>
                <a:cs typeface="Calibri"/>
              </a:rPr>
              <a:t>of </a:t>
            </a:r>
            <a:r>
              <a:rPr dirty="0" sz="1050" spc="5" b="1">
                <a:latin typeface="Calibri"/>
                <a:cs typeface="Calibri"/>
              </a:rPr>
              <a:t>Public Administration  </a:t>
            </a:r>
            <a:r>
              <a:rPr dirty="0" u="sng" sz="1050" spc="5" b="1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charrumalhotra [at]gmail.com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87667" y="1203923"/>
            <a:ext cx="4803140" cy="17087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R="19050">
              <a:lnSpc>
                <a:spcPct val="100000"/>
              </a:lnSpc>
              <a:spcBef>
                <a:spcPts val="110"/>
              </a:spcBef>
            </a:pPr>
            <a:r>
              <a:rPr dirty="0" sz="1550">
                <a:solidFill>
                  <a:srgbClr val="0070C0"/>
                </a:solidFill>
                <a:latin typeface="Arial Black"/>
                <a:cs typeface="Arial Black"/>
              </a:rPr>
              <a:t>Stream</a:t>
            </a:r>
            <a:r>
              <a:rPr dirty="0" sz="1550" spc="-5">
                <a:solidFill>
                  <a:srgbClr val="0070C0"/>
                </a:solidFill>
                <a:latin typeface="Arial Black"/>
                <a:cs typeface="Arial Black"/>
              </a:rPr>
              <a:t> </a:t>
            </a:r>
            <a:r>
              <a:rPr dirty="0" sz="1550" spc="5">
                <a:solidFill>
                  <a:srgbClr val="0070C0"/>
                </a:solidFill>
                <a:latin typeface="Arial Black"/>
                <a:cs typeface="Arial Black"/>
              </a:rPr>
              <a:t>Name</a:t>
            </a:r>
            <a:endParaRPr sz="1550">
              <a:latin typeface="Arial Black"/>
              <a:cs typeface="Arial Black"/>
            </a:endParaRPr>
          </a:p>
          <a:p>
            <a:pPr algn="ctr" marR="26034">
              <a:lnSpc>
                <a:spcPct val="100000"/>
              </a:lnSpc>
              <a:spcBef>
                <a:spcPts val="10"/>
              </a:spcBef>
            </a:pPr>
            <a:r>
              <a:rPr dirty="0" sz="1250" spc="-10" b="1">
                <a:latin typeface="Calibri"/>
                <a:cs typeface="Calibri"/>
              </a:rPr>
              <a:t>Policy </a:t>
            </a:r>
            <a:r>
              <a:rPr dirty="0" sz="1250" spc="-5" b="1">
                <a:latin typeface="Calibri"/>
                <a:cs typeface="Calibri"/>
              </a:rPr>
              <a:t>and </a:t>
            </a:r>
            <a:r>
              <a:rPr dirty="0" sz="1250" spc="-10" b="1">
                <a:latin typeface="Calibri"/>
                <a:cs typeface="Calibri"/>
              </a:rPr>
              <a:t>Regulatory Framework </a:t>
            </a:r>
            <a:r>
              <a:rPr dirty="0" sz="1250" spc="-5" b="1">
                <a:latin typeface="Calibri"/>
                <a:cs typeface="Calibri"/>
              </a:rPr>
              <a:t>for</a:t>
            </a:r>
            <a:r>
              <a:rPr dirty="0" sz="1250" spc="15" b="1">
                <a:latin typeface="Calibri"/>
                <a:cs typeface="Calibri"/>
              </a:rPr>
              <a:t> </a:t>
            </a:r>
            <a:r>
              <a:rPr dirty="0" sz="1250" spc="-10" b="1">
                <a:latin typeface="Calibri"/>
                <a:cs typeface="Calibri"/>
              </a:rPr>
              <a:t>GovTech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Calibri"/>
              <a:cs typeface="Calibri"/>
            </a:endParaRPr>
          </a:p>
          <a:p>
            <a:pPr marL="1560830">
              <a:lnSpc>
                <a:spcPct val="100000"/>
              </a:lnSpc>
            </a:pPr>
            <a:r>
              <a:rPr dirty="0" sz="1400" spc="-5" b="1">
                <a:solidFill>
                  <a:srgbClr val="C00000"/>
                </a:solidFill>
                <a:latin typeface="Calibri"/>
                <a:cs typeface="Calibri"/>
              </a:rPr>
              <a:t>Session Number:</a:t>
            </a:r>
            <a:r>
              <a:rPr dirty="0" sz="1400" spc="-1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C00000"/>
                </a:solidFill>
                <a:latin typeface="Calibri"/>
                <a:cs typeface="Calibri"/>
              </a:rPr>
              <a:t>09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Calibri"/>
              <a:cs typeface="Calibri"/>
            </a:endParaRPr>
          </a:p>
          <a:p>
            <a:pPr marL="1614170">
              <a:lnSpc>
                <a:spcPct val="100000"/>
              </a:lnSpc>
              <a:spcBef>
                <a:spcPts val="5"/>
              </a:spcBef>
            </a:pPr>
            <a:r>
              <a:rPr dirty="0" sz="1550">
                <a:solidFill>
                  <a:srgbClr val="0070C0"/>
                </a:solidFill>
                <a:latin typeface="Arial Black"/>
                <a:cs typeface="Arial Black"/>
              </a:rPr>
              <a:t>Session</a:t>
            </a:r>
            <a:r>
              <a:rPr dirty="0" sz="1550" spc="-5">
                <a:solidFill>
                  <a:srgbClr val="0070C0"/>
                </a:solidFill>
                <a:latin typeface="Arial Black"/>
                <a:cs typeface="Arial Black"/>
              </a:rPr>
              <a:t> </a:t>
            </a:r>
            <a:r>
              <a:rPr dirty="0" sz="1550">
                <a:solidFill>
                  <a:srgbClr val="0070C0"/>
                </a:solidFill>
                <a:latin typeface="Arial Black"/>
                <a:cs typeface="Arial Black"/>
              </a:rPr>
              <a:t>Topic</a:t>
            </a:r>
            <a:r>
              <a:rPr dirty="0" sz="1550">
                <a:latin typeface="Arial Black"/>
                <a:cs typeface="Arial Black"/>
              </a:rPr>
              <a:t>:</a:t>
            </a:r>
            <a:endParaRPr sz="155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850" b="1">
                <a:latin typeface="Calibri"/>
                <a:cs typeface="Calibri"/>
              </a:rPr>
              <a:t>Internet </a:t>
            </a:r>
            <a:r>
              <a:rPr dirty="0" sz="1850" spc="5" b="1">
                <a:latin typeface="Calibri"/>
                <a:cs typeface="Calibri"/>
              </a:rPr>
              <a:t>Governance </a:t>
            </a:r>
            <a:r>
              <a:rPr dirty="0" sz="1850" b="1">
                <a:latin typeface="Calibri"/>
                <a:cs typeface="Calibri"/>
              </a:rPr>
              <a:t>Policy </a:t>
            </a:r>
            <a:r>
              <a:rPr dirty="0" sz="1850" spc="5" b="1">
                <a:latin typeface="Calibri"/>
                <a:cs typeface="Calibri"/>
              </a:rPr>
              <a:t>Framework For</a:t>
            </a:r>
            <a:r>
              <a:rPr dirty="0" sz="1850" spc="-5" b="1">
                <a:latin typeface="Calibri"/>
                <a:cs typeface="Calibri"/>
              </a:rPr>
              <a:t> </a:t>
            </a:r>
            <a:r>
              <a:rPr dirty="0" sz="1850" b="1">
                <a:latin typeface="Calibri"/>
                <a:cs typeface="Calibri"/>
              </a:rPr>
              <a:t>India</a:t>
            </a:r>
            <a:endParaRPr sz="185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7" name="object 7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2507579" y="10496095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8242" y="8702718"/>
            <a:ext cx="3524885" cy="36639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57150" rIns="0" bIns="0" rtlCol="0" vert="horz">
            <a:spAutoFit/>
          </a:bodyPr>
          <a:lstStyle/>
          <a:p>
            <a:pPr marL="66675">
              <a:lnSpc>
                <a:spcPct val="100000"/>
              </a:lnSpc>
              <a:spcBef>
                <a:spcPts val="450"/>
              </a:spcBef>
            </a:pPr>
            <a:r>
              <a:rPr dirty="0" sz="1550" b="1">
                <a:latin typeface="Calibri"/>
                <a:cs typeface="Calibri"/>
              </a:rPr>
              <a:t>Engagement with</a:t>
            </a:r>
            <a:r>
              <a:rPr dirty="0" sz="1550" spc="-15" b="1">
                <a:latin typeface="Calibri"/>
                <a:cs typeface="Calibri"/>
              </a:rPr>
              <a:t> </a:t>
            </a:r>
            <a:r>
              <a:rPr dirty="0" sz="1550" b="1">
                <a:latin typeface="Calibri"/>
                <a:cs typeface="Calibri"/>
              </a:rPr>
              <a:t>ICANN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0880" y="8697037"/>
            <a:ext cx="485140" cy="36449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185"/>
              </a:spcBef>
            </a:pPr>
            <a:r>
              <a:rPr dirty="0" sz="1950" spc="-5" b="1">
                <a:latin typeface="Yu Gothic"/>
                <a:cs typeface="Yu Gothic"/>
              </a:rPr>
              <a:t>06</a:t>
            </a:r>
            <a:endParaRPr sz="1950">
              <a:latin typeface="Yu Gothic"/>
              <a:cs typeface="Yu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28242" y="9167840"/>
            <a:ext cx="3524885" cy="36639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6675">
              <a:lnSpc>
                <a:spcPts val="1845"/>
              </a:lnSpc>
            </a:pPr>
            <a:r>
              <a:rPr dirty="0" sz="1550" spc="-5" b="1">
                <a:latin typeface="Calibri"/>
                <a:cs typeface="Calibri"/>
              </a:rPr>
              <a:t>Multi-stakeholder</a:t>
            </a:r>
            <a:r>
              <a:rPr dirty="0" sz="1550" b="1">
                <a:latin typeface="Calibri"/>
                <a:cs typeface="Calibri"/>
              </a:rPr>
              <a:t> </a:t>
            </a:r>
            <a:r>
              <a:rPr dirty="0" sz="1550" spc="-5" b="1">
                <a:latin typeface="Calibri"/>
                <a:cs typeface="Calibri"/>
              </a:rPr>
              <a:t>Consultations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0880" y="9162160"/>
            <a:ext cx="485140" cy="36449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185"/>
              </a:spcBef>
            </a:pPr>
            <a:r>
              <a:rPr dirty="0" sz="1950" spc="-5" b="1">
                <a:latin typeface="Yu Gothic"/>
                <a:cs typeface="Yu Gothic"/>
              </a:rPr>
              <a:t>07</a:t>
            </a:r>
            <a:endParaRPr sz="1950">
              <a:latin typeface="Yu Gothic"/>
              <a:cs typeface="Yu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84251" y="10310989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23569" y="8267393"/>
            <a:ext cx="3509010" cy="35560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52069" rIns="0" bIns="0" rtlCol="0" vert="horz">
            <a:spAutoFit/>
          </a:bodyPr>
          <a:lstStyle/>
          <a:p>
            <a:pPr marL="66675">
              <a:lnSpc>
                <a:spcPct val="100000"/>
              </a:lnSpc>
              <a:spcBef>
                <a:spcPts val="409"/>
              </a:spcBef>
            </a:pPr>
            <a:r>
              <a:rPr dirty="0" sz="1550" spc="-5" b="1">
                <a:latin typeface="Calibri"/>
                <a:cs typeface="Calibri"/>
              </a:rPr>
              <a:t>Global </a:t>
            </a:r>
            <a:r>
              <a:rPr dirty="0" sz="1550" b="1">
                <a:latin typeface="Calibri"/>
                <a:cs typeface="Calibri"/>
              </a:rPr>
              <a:t>Engagement and</a:t>
            </a:r>
            <a:r>
              <a:rPr dirty="0" sz="1550" spc="-10" b="1">
                <a:latin typeface="Calibri"/>
                <a:cs typeface="Calibri"/>
              </a:rPr>
              <a:t> </a:t>
            </a:r>
            <a:r>
              <a:rPr dirty="0" sz="1550" spc="-5" b="1">
                <a:latin typeface="Calibri"/>
                <a:cs typeface="Calibri"/>
              </a:rPr>
              <a:t>Coordination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8746" y="8267391"/>
            <a:ext cx="471805" cy="35560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19050" rIns="0" bIns="0" rtlCol="0" vert="horz">
            <a:spAutoFit/>
          </a:bodyPr>
          <a:lstStyle/>
          <a:p>
            <a:pPr marL="93345">
              <a:lnSpc>
                <a:spcPct val="100000"/>
              </a:lnSpc>
              <a:spcBef>
                <a:spcPts val="150"/>
              </a:spcBef>
            </a:pPr>
            <a:r>
              <a:rPr dirty="0" sz="1950" spc="-5" b="1">
                <a:latin typeface="Yu Gothic"/>
                <a:cs typeface="Yu Gothic"/>
              </a:rPr>
              <a:t>05</a:t>
            </a:r>
            <a:endParaRPr sz="1950">
              <a:latin typeface="Yu Gothic"/>
              <a:cs typeface="Yu Gothic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24760" y="7783593"/>
            <a:ext cx="3532504" cy="408305"/>
            <a:chOff x="1024760" y="7783593"/>
            <a:chExt cx="3532504" cy="408305"/>
          </a:xfrm>
        </p:grpSpPr>
        <p:sp>
          <p:nvSpPr>
            <p:cNvPr id="18" name="object 18"/>
            <p:cNvSpPr/>
            <p:nvPr/>
          </p:nvSpPr>
          <p:spPr>
            <a:xfrm>
              <a:off x="1028570" y="7787403"/>
              <a:ext cx="3524885" cy="400685"/>
            </a:xfrm>
            <a:custGeom>
              <a:avLst/>
              <a:gdLst/>
              <a:ahLst/>
              <a:cxnLst/>
              <a:rect l="l" t="t" r="r" b="b"/>
              <a:pathLst>
                <a:path w="3524885" h="400684">
                  <a:moveTo>
                    <a:pt x="3524629" y="400214"/>
                  </a:moveTo>
                  <a:lnTo>
                    <a:pt x="0" y="400214"/>
                  </a:lnTo>
                  <a:lnTo>
                    <a:pt x="0" y="0"/>
                  </a:lnTo>
                  <a:lnTo>
                    <a:pt x="3524629" y="0"/>
                  </a:lnTo>
                  <a:lnTo>
                    <a:pt x="3524629" y="400214"/>
                  </a:lnTo>
                  <a:close/>
                </a:path>
              </a:pathLst>
            </a:custGeom>
            <a:solidFill>
              <a:srgbClr val="FFD9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028570" y="7787403"/>
              <a:ext cx="3524885" cy="400685"/>
            </a:xfrm>
            <a:custGeom>
              <a:avLst/>
              <a:gdLst/>
              <a:ahLst/>
              <a:cxnLst/>
              <a:rect l="l" t="t" r="r" b="b"/>
              <a:pathLst>
                <a:path w="3524885" h="400684">
                  <a:moveTo>
                    <a:pt x="3524629" y="0"/>
                  </a:moveTo>
                  <a:lnTo>
                    <a:pt x="0" y="0"/>
                  </a:lnTo>
                  <a:lnTo>
                    <a:pt x="0" y="400214"/>
                  </a:lnTo>
                  <a:lnTo>
                    <a:pt x="3524629" y="400214"/>
                  </a:lnTo>
                  <a:lnTo>
                    <a:pt x="3524629" y="0"/>
                  </a:lnTo>
                  <a:close/>
                </a:path>
              </a:pathLst>
            </a:custGeom>
            <a:ln w="74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1082698" y="7729280"/>
            <a:ext cx="3255010" cy="5010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5"/>
              </a:spcBef>
            </a:pPr>
            <a:r>
              <a:rPr dirty="0" sz="1550" b="1">
                <a:latin typeface="Calibri"/>
                <a:cs typeface="Calibri"/>
              </a:rPr>
              <a:t>Roles and </a:t>
            </a:r>
            <a:r>
              <a:rPr dirty="0" sz="1550" spc="-5" b="1">
                <a:latin typeface="Calibri"/>
                <a:cs typeface="Calibri"/>
              </a:rPr>
              <a:t>Responsibilities </a:t>
            </a:r>
            <a:r>
              <a:rPr dirty="0" sz="1550" b="1">
                <a:latin typeface="Calibri"/>
                <a:cs typeface="Calibri"/>
              </a:rPr>
              <a:t>of </a:t>
            </a:r>
            <a:r>
              <a:rPr dirty="0" sz="1550" spc="-5" b="1">
                <a:latin typeface="Calibri"/>
                <a:cs typeface="Calibri"/>
              </a:rPr>
              <a:t>Governing  Organisation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3912" y="7787404"/>
            <a:ext cx="473709" cy="41275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47625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375"/>
              </a:spcBef>
            </a:pPr>
            <a:r>
              <a:rPr dirty="0" sz="1950" spc="-5" b="1">
                <a:latin typeface="Yu Gothic"/>
                <a:cs typeface="Yu Gothic"/>
              </a:rPr>
              <a:t>04</a:t>
            </a:r>
            <a:endParaRPr sz="1950">
              <a:latin typeface="Yu Gothic"/>
              <a:cs typeface="Yu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77085" y="6910636"/>
            <a:ext cx="3515360" cy="33528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66675">
              <a:lnSpc>
                <a:spcPct val="100000"/>
              </a:lnSpc>
              <a:spcBef>
                <a:spcPts val="330"/>
              </a:spcBef>
            </a:pPr>
            <a:r>
              <a:rPr dirty="0" sz="1550" spc="-5" b="1">
                <a:latin typeface="Calibri"/>
                <a:cs typeface="Calibri"/>
              </a:rPr>
              <a:t>Internet </a:t>
            </a:r>
            <a:r>
              <a:rPr dirty="0" sz="1550" b="1">
                <a:latin typeface="Calibri"/>
                <a:cs typeface="Calibri"/>
              </a:rPr>
              <a:t>Governance Knowledge</a:t>
            </a:r>
            <a:r>
              <a:rPr dirty="0" sz="1550" spc="-15" b="1">
                <a:latin typeface="Calibri"/>
                <a:cs typeface="Calibri"/>
              </a:rPr>
              <a:t> </a:t>
            </a:r>
            <a:r>
              <a:rPr dirty="0" sz="1550" spc="-5" b="1">
                <a:latin typeface="Calibri"/>
                <a:cs typeface="Calibri"/>
              </a:rPr>
              <a:t>Areas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7879" y="6919588"/>
            <a:ext cx="480695" cy="31877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635" rIns="0" bIns="0" rtlCol="0" vert="horz">
            <a:spAutoFit/>
          </a:bodyPr>
          <a:lstStyle/>
          <a:p>
            <a:pPr marL="97790">
              <a:lnSpc>
                <a:spcPct val="100000"/>
              </a:lnSpc>
              <a:spcBef>
                <a:spcPts val="5"/>
              </a:spcBef>
            </a:pPr>
            <a:r>
              <a:rPr dirty="0" sz="1950" spc="-5" b="1">
                <a:latin typeface="Yu Gothic"/>
                <a:cs typeface="Yu Gothic"/>
              </a:rPr>
              <a:t>02</a:t>
            </a:r>
            <a:endParaRPr sz="1950">
              <a:latin typeface="Yu Gothic"/>
              <a:cs typeface="Yu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68523" y="6409360"/>
            <a:ext cx="3532504" cy="41719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82550" rIns="0" bIns="0" rtlCol="0" vert="horz">
            <a:spAutoFit/>
          </a:bodyPr>
          <a:lstStyle/>
          <a:p>
            <a:pPr marL="66675">
              <a:lnSpc>
                <a:spcPct val="100000"/>
              </a:lnSpc>
              <a:spcBef>
                <a:spcPts val="650"/>
              </a:spcBef>
            </a:pPr>
            <a:r>
              <a:rPr dirty="0" sz="1550" spc="-5" b="1">
                <a:latin typeface="Calibri"/>
                <a:cs typeface="Calibri"/>
              </a:rPr>
              <a:t>Internet Governance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6105" y="6411252"/>
            <a:ext cx="487680" cy="415290"/>
          </a:xfrm>
          <a:prstGeom prst="rect">
            <a:avLst/>
          </a:prstGeom>
          <a:solidFill>
            <a:srgbClr val="FFD966"/>
          </a:solidFill>
        </p:spPr>
        <p:txBody>
          <a:bodyPr wrap="square" lIns="0" tIns="48894" rIns="0" bIns="0" rtlCol="0" vert="horz">
            <a:spAutoFit/>
          </a:bodyPr>
          <a:lstStyle/>
          <a:p>
            <a:pPr marL="101600">
              <a:lnSpc>
                <a:spcPct val="100000"/>
              </a:lnSpc>
              <a:spcBef>
                <a:spcPts val="384"/>
              </a:spcBef>
            </a:pPr>
            <a:r>
              <a:rPr dirty="0" sz="1950" spc="-5" b="1">
                <a:latin typeface="Yu Gothic"/>
                <a:cs typeface="Yu Gothic"/>
              </a:rPr>
              <a:t>01</a:t>
            </a:r>
            <a:endParaRPr sz="1950">
              <a:latin typeface="Yu Gothic"/>
              <a:cs typeface="Yu Gothic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775961" y="6504093"/>
            <a:ext cx="2416810" cy="3823335"/>
            <a:chOff x="4775961" y="6504093"/>
            <a:chExt cx="2416810" cy="3823335"/>
          </a:xfrm>
        </p:grpSpPr>
        <p:sp>
          <p:nvSpPr>
            <p:cNvPr id="27" name="object 27"/>
            <p:cNvSpPr/>
            <p:nvPr/>
          </p:nvSpPr>
          <p:spPr>
            <a:xfrm>
              <a:off x="4790811" y="6518944"/>
              <a:ext cx="2386519" cy="37934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783386" y="6511519"/>
              <a:ext cx="2401570" cy="3808729"/>
            </a:xfrm>
            <a:custGeom>
              <a:avLst/>
              <a:gdLst/>
              <a:ahLst/>
              <a:cxnLst/>
              <a:rect l="l" t="t" r="r" b="b"/>
              <a:pathLst>
                <a:path w="2401570" h="3808729">
                  <a:moveTo>
                    <a:pt x="2401369" y="0"/>
                  </a:moveTo>
                  <a:lnTo>
                    <a:pt x="0" y="0"/>
                  </a:lnTo>
                  <a:lnTo>
                    <a:pt x="0" y="3808301"/>
                  </a:lnTo>
                  <a:lnTo>
                    <a:pt x="2401369" y="3808301"/>
                  </a:lnTo>
                  <a:lnTo>
                    <a:pt x="2401369" y="0"/>
                  </a:lnTo>
                  <a:close/>
                </a:path>
              </a:pathLst>
            </a:custGeom>
            <a:ln w="14850">
              <a:solidFill>
                <a:srgbClr val="0070C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1056057" y="7335329"/>
            <a:ext cx="3524885" cy="36639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6675">
              <a:lnSpc>
                <a:spcPts val="1845"/>
              </a:lnSpc>
            </a:pPr>
            <a:r>
              <a:rPr dirty="0" sz="1550" spc="-5" b="1">
                <a:latin typeface="Calibri"/>
                <a:cs typeface="Calibri"/>
              </a:rPr>
              <a:t>India’s Approach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08743" y="7329647"/>
            <a:ext cx="484505" cy="36449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185"/>
              </a:spcBef>
            </a:pPr>
            <a:r>
              <a:rPr dirty="0" sz="1950" spc="-5" b="1">
                <a:latin typeface="Yu Gothic"/>
                <a:cs typeface="Yu Gothic"/>
              </a:rPr>
              <a:t>03</a:t>
            </a:r>
            <a:endParaRPr sz="1950">
              <a:latin typeface="Yu Gothic"/>
              <a:cs typeface="Yu Gothic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41007" y="5897337"/>
            <a:ext cx="1332230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-5" b="1">
                <a:latin typeface="Arial"/>
                <a:cs typeface="Arial"/>
              </a:rPr>
              <a:t>Agenda</a:t>
            </a:r>
            <a:endParaRPr sz="2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18505" y="9578291"/>
            <a:ext cx="3524885" cy="36639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6675">
              <a:lnSpc>
                <a:spcPts val="1845"/>
              </a:lnSpc>
            </a:pPr>
            <a:r>
              <a:rPr dirty="0" sz="1550" spc="-5" b="1">
                <a:latin typeface="Calibri"/>
                <a:cs typeface="Calibri"/>
              </a:rPr>
              <a:t>Internet </a:t>
            </a:r>
            <a:r>
              <a:rPr dirty="0" sz="1550" b="1">
                <a:latin typeface="Calibri"/>
                <a:cs typeface="Calibri"/>
              </a:rPr>
              <a:t>Governance </a:t>
            </a:r>
            <a:r>
              <a:rPr dirty="0" sz="1550" spc="-5" b="1">
                <a:latin typeface="Calibri"/>
                <a:cs typeface="Calibri"/>
              </a:rPr>
              <a:t>Projects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1143" y="9572610"/>
            <a:ext cx="485140" cy="36449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185"/>
              </a:spcBef>
            </a:pPr>
            <a:r>
              <a:rPr dirty="0" sz="1950" spc="-5" b="1">
                <a:latin typeface="Yu Gothic"/>
                <a:cs typeface="Yu Gothic"/>
              </a:rPr>
              <a:t>08</a:t>
            </a:r>
            <a:endParaRPr sz="1950">
              <a:latin typeface="Yu Gothic"/>
              <a:cs typeface="Yu Gothic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08766" y="10000925"/>
            <a:ext cx="3524885" cy="36639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57150" rIns="0" bIns="0" rtlCol="0" vert="horz">
            <a:spAutoFit/>
          </a:bodyPr>
          <a:lstStyle/>
          <a:p>
            <a:pPr marL="66675">
              <a:lnSpc>
                <a:spcPct val="100000"/>
              </a:lnSpc>
              <a:spcBef>
                <a:spcPts val="450"/>
              </a:spcBef>
            </a:pPr>
            <a:r>
              <a:rPr dirty="0" sz="1550" b="1">
                <a:latin typeface="Calibri"/>
                <a:cs typeface="Calibri"/>
              </a:rPr>
              <a:t>An </a:t>
            </a:r>
            <a:r>
              <a:rPr dirty="0" sz="1550" spc="-5" b="1">
                <a:latin typeface="Calibri"/>
                <a:cs typeface="Calibri"/>
              </a:rPr>
              <a:t>International </a:t>
            </a:r>
            <a:r>
              <a:rPr dirty="0" sz="1550" b="1">
                <a:latin typeface="Calibri"/>
                <a:cs typeface="Calibri"/>
              </a:rPr>
              <a:t>Case</a:t>
            </a:r>
            <a:r>
              <a:rPr dirty="0" sz="1550" spc="-5" b="1">
                <a:latin typeface="Calibri"/>
                <a:cs typeface="Calibri"/>
              </a:rPr>
              <a:t> Study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1404" y="9995244"/>
            <a:ext cx="485140" cy="364490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185"/>
              </a:spcBef>
            </a:pPr>
            <a:r>
              <a:rPr dirty="0" sz="1950" spc="-5" b="1">
                <a:latin typeface="Yu Gothic"/>
                <a:cs typeface="Yu Gothic"/>
              </a:rPr>
              <a:t>09</a:t>
            </a:r>
            <a:endParaRPr sz="1950">
              <a:latin typeface="Yu Gothic"/>
              <a:cs typeface="Yu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9412" y="5029016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7381" y="937048"/>
            <a:ext cx="4595495" cy="4057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... </a:t>
            </a:r>
            <a:r>
              <a:rPr dirty="0" spc="-10"/>
              <a:t>And who Governs Internet</a:t>
            </a:r>
            <a:r>
              <a:rPr dirty="0" spc="-135"/>
              <a:t> </a:t>
            </a:r>
            <a:r>
              <a:rPr dirty="0" spc="-5"/>
              <a:t>?</a:t>
            </a:r>
          </a:p>
        </p:txBody>
      </p:sp>
      <p:sp>
        <p:nvSpPr>
          <p:cNvPr id="4" name="object 4"/>
          <p:cNvSpPr/>
          <p:nvPr/>
        </p:nvSpPr>
        <p:spPr>
          <a:xfrm>
            <a:off x="4239381" y="2631785"/>
            <a:ext cx="3025475" cy="1713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33341" y="1464228"/>
            <a:ext cx="5940425" cy="344233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290"/>
              </a:lnSpc>
              <a:spcBef>
                <a:spcPts val="160"/>
              </a:spcBef>
            </a:pPr>
            <a:r>
              <a:rPr dirty="0" sz="1100" spc="-10">
                <a:latin typeface="Calibri"/>
                <a:cs typeface="Calibri"/>
              </a:rPr>
              <a:t>This is Martha Payne. Martha's </a:t>
            </a:r>
            <a:r>
              <a:rPr dirty="0" sz="1100" spc="-5">
                <a:latin typeface="Calibri"/>
                <a:cs typeface="Calibri"/>
              </a:rPr>
              <a:t>a </a:t>
            </a:r>
            <a:r>
              <a:rPr dirty="0" sz="1100" spc="-10">
                <a:latin typeface="Calibri"/>
                <a:cs typeface="Calibri"/>
              </a:rPr>
              <a:t>9-year-old Scot. Payne started </a:t>
            </a:r>
            <a:r>
              <a:rPr dirty="0" sz="1100" spc="-5">
                <a:latin typeface="Calibri"/>
                <a:cs typeface="Calibri"/>
              </a:rPr>
              <a:t>a </a:t>
            </a:r>
            <a:r>
              <a:rPr dirty="0" sz="1100" spc="-10">
                <a:latin typeface="Calibri"/>
                <a:cs typeface="Calibri"/>
              </a:rPr>
              <a:t>food blog called NeverSeconds, </a:t>
            </a:r>
            <a:r>
              <a:rPr dirty="0" sz="1100" spc="-5">
                <a:latin typeface="Calibri"/>
                <a:cs typeface="Calibri"/>
              </a:rPr>
              <a:t>and </a:t>
            </a:r>
            <a:r>
              <a:rPr dirty="0" sz="1100" spc="-10">
                <a:latin typeface="Calibri"/>
                <a:cs typeface="Calibri"/>
              </a:rPr>
              <a:t>she  would take her camera with her every day to school to document her school</a:t>
            </a:r>
            <a:r>
              <a:rPr dirty="0" sz="1100" spc="7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lunches.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30"/>
              </a:lnSpc>
            </a:pPr>
            <a:r>
              <a:rPr dirty="0" sz="1100" spc="-10">
                <a:latin typeface="Calibri"/>
                <a:cs typeface="Calibri"/>
              </a:rPr>
              <a:t>This blog </a:t>
            </a:r>
            <a:r>
              <a:rPr dirty="0" sz="1100" spc="-5">
                <a:latin typeface="Calibri"/>
                <a:cs typeface="Calibri"/>
              </a:rPr>
              <a:t>acquired </a:t>
            </a:r>
            <a:r>
              <a:rPr dirty="0" sz="1100" spc="-10">
                <a:latin typeface="Calibri"/>
                <a:cs typeface="Calibri"/>
              </a:rPr>
              <a:t>first dozens, </a:t>
            </a:r>
            <a:r>
              <a:rPr dirty="0" sz="1100" spc="-5">
                <a:latin typeface="Calibri"/>
                <a:cs typeface="Calibri"/>
              </a:rPr>
              <a:t>and </a:t>
            </a:r>
            <a:r>
              <a:rPr dirty="0" sz="1100" spc="-10">
                <a:latin typeface="Calibri"/>
                <a:cs typeface="Calibri"/>
              </a:rPr>
              <a:t>then hundreds, </a:t>
            </a:r>
            <a:r>
              <a:rPr dirty="0" sz="1100" spc="-5">
                <a:latin typeface="Calibri"/>
                <a:cs typeface="Calibri"/>
              </a:rPr>
              <a:t>and </a:t>
            </a:r>
            <a:r>
              <a:rPr dirty="0" sz="1100" spc="-10">
                <a:latin typeface="Calibri"/>
                <a:cs typeface="Calibri"/>
              </a:rPr>
              <a:t>then thousands of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readers</a:t>
            </a:r>
            <a:endParaRPr sz="1100">
              <a:latin typeface="Calibri"/>
              <a:cs typeface="Calibri"/>
            </a:endParaRPr>
          </a:p>
          <a:p>
            <a:pPr marL="12700" marR="132715">
              <a:lnSpc>
                <a:spcPts val="1290"/>
              </a:lnSpc>
              <a:spcBef>
                <a:spcPts val="50"/>
              </a:spcBef>
            </a:pPr>
            <a:r>
              <a:rPr dirty="0" sz="1100" spc="-10">
                <a:latin typeface="Calibri"/>
                <a:cs typeface="Calibri"/>
              </a:rPr>
              <a:t>People tuned in to watch her rate her school lunches, including on my favorite category, "Pieces of hair  found in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food."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Calibri"/>
              <a:cs typeface="Calibri"/>
            </a:endParaRPr>
          </a:p>
          <a:p>
            <a:pPr marL="279400" marR="2380615" indent="-247015">
              <a:lnSpc>
                <a:spcPts val="1290"/>
              </a:lnSpc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dirty="0" sz="1100" spc="-10">
                <a:latin typeface="Calibri"/>
                <a:cs typeface="Calibri"/>
              </a:rPr>
              <a:t>One day, she posted this. </a:t>
            </a:r>
            <a:r>
              <a:rPr dirty="0" sz="1100" spc="-5">
                <a:latin typeface="Calibri"/>
                <a:cs typeface="Calibri"/>
              </a:rPr>
              <a:t>A </a:t>
            </a:r>
            <a:r>
              <a:rPr dirty="0" sz="1100" spc="-10">
                <a:latin typeface="Calibri"/>
                <a:cs typeface="Calibri"/>
              </a:rPr>
              <a:t>post that read: "Goodbye.  "I'm very sorry to tell you this, but my head teacher pulled  me out of class today </a:t>
            </a:r>
            <a:r>
              <a:rPr dirty="0" sz="1100" spc="-5">
                <a:latin typeface="Calibri"/>
                <a:cs typeface="Calibri"/>
              </a:rPr>
              <a:t>and </a:t>
            </a:r>
            <a:r>
              <a:rPr dirty="0" sz="1100" spc="-10">
                <a:latin typeface="Calibri"/>
                <a:cs typeface="Calibri"/>
              </a:rPr>
              <a:t>told me I'm not </a:t>
            </a:r>
            <a:r>
              <a:rPr dirty="0" sz="1100" spc="-5">
                <a:latin typeface="Calibri"/>
                <a:cs typeface="Calibri"/>
              </a:rPr>
              <a:t>allowed </a:t>
            </a:r>
            <a:r>
              <a:rPr dirty="0" sz="1100" spc="-10">
                <a:latin typeface="Calibri"/>
                <a:cs typeface="Calibri"/>
              </a:rPr>
              <a:t>to take  pictures in the lunch room </a:t>
            </a:r>
            <a:r>
              <a:rPr dirty="0" sz="1100" spc="-5">
                <a:latin typeface="Calibri"/>
                <a:cs typeface="Calibri"/>
              </a:rPr>
              <a:t>anymore.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Goodbye."</a:t>
            </a:r>
            <a:endParaRPr sz="1100">
              <a:latin typeface="Calibri"/>
              <a:cs typeface="Calibri"/>
            </a:endParaRPr>
          </a:p>
          <a:p>
            <a:pPr marL="279400" marR="2566035" indent="-247015">
              <a:lnSpc>
                <a:spcPct val="97800"/>
              </a:lnSpc>
              <a:spcBef>
                <a:spcPts val="165"/>
              </a:spcBef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dirty="0" sz="1100" spc="-10">
                <a:latin typeface="Calibri"/>
                <a:cs typeface="Calibri"/>
              </a:rPr>
              <a:t>You can guess what happened next, right? The outrage  was so swift, so voluminous, so unanimous, that the  Council reversed themselves </a:t>
            </a:r>
            <a:r>
              <a:rPr dirty="0" sz="1100" spc="-5">
                <a:latin typeface="Calibri"/>
                <a:cs typeface="Calibri"/>
              </a:rPr>
              <a:t>and </a:t>
            </a:r>
            <a:r>
              <a:rPr dirty="0" sz="1100" spc="-10">
                <a:latin typeface="Calibri"/>
                <a:cs typeface="Calibri"/>
              </a:rPr>
              <a:t>said, "We would, </a:t>
            </a:r>
            <a:r>
              <a:rPr dirty="0" sz="1100" spc="-15">
                <a:latin typeface="Calibri"/>
                <a:cs typeface="Calibri"/>
              </a:rPr>
              <a:t>we  </a:t>
            </a:r>
            <a:r>
              <a:rPr dirty="0" sz="1100" spc="-10">
                <a:latin typeface="Calibri"/>
                <a:cs typeface="Calibri"/>
              </a:rPr>
              <a:t>would never censor </a:t>
            </a:r>
            <a:r>
              <a:rPr dirty="0" sz="1100" spc="-5">
                <a:latin typeface="Calibri"/>
                <a:cs typeface="Calibri"/>
              </a:rPr>
              <a:t>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nine-year-old."</a:t>
            </a:r>
            <a:endParaRPr sz="1100">
              <a:latin typeface="Calibri"/>
              <a:cs typeface="Calibri"/>
            </a:endParaRPr>
          </a:p>
          <a:p>
            <a:pPr marL="279400" marR="2552065" indent="-247015">
              <a:lnSpc>
                <a:spcPts val="1300"/>
              </a:lnSpc>
              <a:spcBef>
                <a:spcPts val="245"/>
              </a:spcBef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dirty="0" sz="1100" spc="-10">
                <a:latin typeface="Calibri"/>
                <a:cs typeface="Calibri"/>
              </a:rPr>
              <a:t>And this brings up the question, what made them think  they could get </a:t>
            </a:r>
            <a:r>
              <a:rPr dirty="0" sz="1100" spc="-5">
                <a:latin typeface="Calibri"/>
                <a:cs typeface="Calibri"/>
              </a:rPr>
              <a:t>away </a:t>
            </a:r>
            <a:r>
              <a:rPr dirty="0" sz="1100" spc="-10">
                <a:latin typeface="Calibri"/>
                <a:cs typeface="Calibri"/>
              </a:rPr>
              <a:t>with something like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that?</a:t>
            </a:r>
            <a:endParaRPr sz="1100">
              <a:latin typeface="Calibri"/>
              <a:cs typeface="Calibri"/>
            </a:endParaRPr>
          </a:p>
          <a:p>
            <a:pPr marL="279400" indent="-247015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dirty="0" sz="1100" spc="-10">
                <a:latin typeface="Calibri"/>
                <a:cs typeface="Calibri"/>
              </a:rPr>
              <a:t>And the </a:t>
            </a:r>
            <a:r>
              <a:rPr dirty="0" sz="1100" spc="-5">
                <a:latin typeface="Calibri"/>
                <a:cs typeface="Calibri"/>
              </a:rPr>
              <a:t>answer </a:t>
            </a:r>
            <a:r>
              <a:rPr dirty="0" sz="1100" spc="-10">
                <a:latin typeface="Calibri"/>
                <a:cs typeface="Calibri"/>
              </a:rPr>
              <a:t>is, </a:t>
            </a:r>
            <a:r>
              <a:rPr dirty="0" sz="1100" spc="-5">
                <a:latin typeface="Calibri"/>
                <a:cs typeface="Calibri"/>
              </a:rPr>
              <a:t>all </a:t>
            </a:r>
            <a:r>
              <a:rPr dirty="0" sz="1100" spc="-10">
                <a:latin typeface="Calibri"/>
                <a:cs typeface="Calibri"/>
              </a:rPr>
              <a:t>of human history prior to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now.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Calibri"/>
              <a:cs typeface="Calibri"/>
            </a:endParaRPr>
          </a:p>
          <a:p>
            <a:pPr marL="3816985" marR="215265">
              <a:lnSpc>
                <a:spcPct val="102899"/>
              </a:lnSpc>
            </a:pPr>
            <a:r>
              <a:rPr dirty="0" u="sng" sz="900" spc="1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TED </a:t>
            </a:r>
            <a:r>
              <a:rPr dirty="0" u="sng" sz="900" spc="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Talk: </a:t>
            </a:r>
            <a:r>
              <a:rPr dirty="0" u="sng" sz="900" spc="1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How </a:t>
            </a:r>
            <a:r>
              <a:rPr dirty="0" u="sng" sz="90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the internet </a:t>
            </a:r>
            <a:r>
              <a:rPr dirty="0" u="sng" sz="900" spc="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will </a:t>
            </a:r>
            <a:r>
              <a:rPr dirty="0" u="sng" sz="900" spc="1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one </a:t>
            </a:r>
            <a:r>
              <a:rPr dirty="0" u="sng" sz="90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day </a:t>
            </a:r>
            <a:r>
              <a:rPr dirty="0" sz="900" spc="1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sng" sz="90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transform</a:t>
            </a:r>
            <a:r>
              <a:rPr dirty="0" u="sng" sz="90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90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government?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7" name="object 7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2276849" y="6192444"/>
            <a:ext cx="3099435" cy="405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10" b="1">
                <a:latin typeface="Arial"/>
                <a:cs typeface="Arial"/>
              </a:rPr>
              <a:t>Internet</a:t>
            </a:r>
            <a:r>
              <a:rPr dirty="0" sz="2500" spc="-60" b="1">
                <a:latin typeface="Arial"/>
                <a:cs typeface="Arial"/>
              </a:rPr>
              <a:t> </a:t>
            </a:r>
            <a:r>
              <a:rPr dirty="0" sz="2500" spc="-10" b="1">
                <a:latin typeface="Arial"/>
                <a:cs typeface="Arial"/>
              </a:rPr>
              <a:t>Governance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729412" y="10397462"/>
            <a:ext cx="711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65"/>
              </a:lnSpc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1549" y="6904569"/>
            <a:ext cx="5983605" cy="17780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00"/>
              </a:spcBef>
            </a:pPr>
            <a:r>
              <a:rPr dirty="0" sz="1550" spc="-5">
                <a:latin typeface="Calibri"/>
                <a:cs typeface="Calibri"/>
              </a:rPr>
              <a:t>Internet Governance, broadly defined, </a:t>
            </a:r>
            <a:r>
              <a:rPr dirty="0" sz="1550">
                <a:latin typeface="Calibri"/>
                <a:cs typeface="Calibri"/>
              </a:rPr>
              <a:t>is the </a:t>
            </a:r>
            <a:r>
              <a:rPr dirty="0" sz="1550" spc="-5">
                <a:latin typeface="Calibri"/>
                <a:cs typeface="Calibri"/>
              </a:rPr>
              <a:t>development </a:t>
            </a:r>
            <a:r>
              <a:rPr dirty="0" sz="1550">
                <a:latin typeface="Calibri"/>
                <a:cs typeface="Calibri"/>
              </a:rPr>
              <a:t>and application  by </a:t>
            </a:r>
            <a:r>
              <a:rPr dirty="0" sz="1550" spc="-5">
                <a:latin typeface="Calibri"/>
                <a:cs typeface="Calibri"/>
              </a:rPr>
              <a:t>Governments, </a:t>
            </a:r>
            <a:r>
              <a:rPr dirty="0" sz="1550">
                <a:latin typeface="Calibri"/>
                <a:cs typeface="Calibri"/>
              </a:rPr>
              <a:t>the </a:t>
            </a:r>
            <a:r>
              <a:rPr dirty="0" sz="1550" spc="-5">
                <a:latin typeface="Calibri"/>
                <a:cs typeface="Calibri"/>
              </a:rPr>
              <a:t>private sector </a:t>
            </a:r>
            <a:r>
              <a:rPr dirty="0" sz="1550">
                <a:latin typeface="Calibri"/>
                <a:cs typeface="Calibri"/>
              </a:rPr>
              <a:t>and </a:t>
            </a:r>
            <a:r>
              <a:rPr dirty="0" sz="1550" spc="-5">
                <a:latin typeface="Calibri"/>
                <a:cs typeface="Calibri"/>
              </a:rPr>
              <a:t>civil society, </a:t>
            </a:r>
            <a:r>
              <a:rPr dirty="0" sz="1550">
                <a:latin typeface="Calibri"/>
                <a:cs typeface="Calibri"/>
              </a:rPr>
              <a:t>in </a:t>
            </a:r>
            <a:r>
              <a:rPr dirty="0" sz="1550" spc="-5">
                <a:latin typeface="Calibri"/>
                <a:cs typeface="Calibri"/>
              </a:rPr>
              <a:t>their respective  roles, </a:t>
            </a:r>
            <a:r>
              <a:rPr dirty="0" sz="1550">
                <a:latin typeface="Calibri"/>
                <a:cs typeface="Calibri"/>
              </a:rPr>
              <a:t>of shared </a:t>
            </a:r>
            <a:r>
              <a:rPr dirty="0" sz="1550" spc="-5">
                <a:latin typeface="Calibri"/>
                <a:cs typeface="Calibri"/>
              </a:rPr>
              <a:t>principles, </a:t>
            </a:r>
            <a:r>
              <a:rPr dirty="0" sz="1550">
                <a:latin typeface="Calibri"/>
                <a:cs typeface="Calibri"/>
              </a:rPr>
              <a:t>norms, </a:t>
            </a:r>
            <a:r>
              <a:rPr dirty="0" sz="1550" spc="-5">
                <a:latin typeface="Calibri"/>
                <a:cs typeface="Calibri"/>
              </a:rPr>
              <a:t>rules, decision-making procedures, </a:t>
            </a:r>
            <a:r>
              <a:rPr dirty="0" sz="1550">
                <a:latin typeface="Calibri"/>
                <a:cs typeface="Calibri"/>
              </a:rPr>
              <a:t>and  programs that shape the </a:t>
            </a:r>
            <a:r>
              <a:rPr dirty="0" sz="1550" spc="-5">
                <a:latin typeface="Calibri"/>
                <a:cs typeface="Calibri"/>
              </a:rPr>
              <a:t>evolution </a:t>
            </a:r>
            <a:r>
              <a:rPr dirty="0" sz="1550">
                <a:latin typeface="Calibri"/>
                <a:cs typeface="Calibri"/>
              </a:rPr>
              <a:t>and use of the</a:t>
            </a:r>
            <a:r>
              <a:rPr dirty="0" sz="1550" spc="-1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Internet.</a:t>
            </a:r>
            <a:endParaRPr sz="1550">
              <a:latin typeface="Calibri"/>
              <a:cs typeface="Calibri"/>
            </a:endParaRPr>
          </a:p>
          <a:p>
            <a:pPr marL="279400" indent="-240665">
              <a:lnSpc>
                <a:spcPct val="100000"/>
              </a:lnSpc>
              <a:spcBef>
                <a:spcPts val="37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dirty="0" sz="1550">
                <a:latin typeface="Calibri"/>
                <a:cs typeface="Calibri"/>
              </a:rPr>
              <a:t>Development and </a:t>
            </a:r>
            <a:r>
              <a:rPr dirty="0" sz="1550" spc="-5">
                <a:latin typeface="Calibri"/>
                <a:cs typeface="Calibri"/>
              </a:rPr>
              <a:t>coordination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technical</a:t>
            </a:r>
            <a:r>
              <a:rPr dirty="0" sz="155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standards,</a:t>
            </a:r>
            <a:endParaRPr sz="1550">
              <a:latin typeface="Calibri"/>
              <a:cs typeface="Calibri"/>
            </a:endParaRPr>
          </a:p>
          <a:p>
            <a:pPr marL="279400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dirty="0" sz="1550" spc="-5">
                <a:latin typeface="Calibri"/>
                <a:cs typeface="Calibri"/>
              </a:rPr>
              <a:t>Operation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critical</a:t>
            </a:r>
            <a:r>
              <a:rPr dirty="0" sz="155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infrastructure</a:t>
            </a:r>
            <a:endParaRPr sz="1550">
              <a:latin typeface="Calibri"/>
              <a:cs typeface="Calibri"/>
            </a:endParaRPr>
          </a:p>
          <a:p>
            <a:pPr marL="279400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dirty="0" sz="1550" spc="-5">
                <a:latin typeface="Calibri"/>
                <a:cs typeface="Calibri"/>
              </a:rPr>
              <a:t>Public policy</a:t>
            </a:r>
            <a:r>
              <a:rPr dirty="0" sz="155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issues</a:t>
            </a:r>
            <a:endParaRPr sz="1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55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9412" y="5029006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9844" y="846264"/>
            <a:ext cx="5829935" cy="4057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Internet Governance Knowledge</a:t>
            </a:r>
            <a:r>
              <a:rPr dirty="0" spc="-120"/>
              <a:t> </a:t>
            </a:r>
            <a:r>
              <a:rPr dirty="0" spc="-10"/>
              <a:t>Areas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38262" y="1701171"/>
            <a:ext cx="2573020" cy="1926589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252729" marR="5080" indent="-240665">
              <a:lnSpc>
                <a:spcPts val="1700"/>
              </a:lnSpc>
              <a:spcBef>
                <a:spcPts val="30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Internet Protocol Addressing  (IP Addressing)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384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Domain Name System</a:t>
            </a:r>
            <a:r>
              <a:rPr dirty="0" sz="1550" spc="-5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(DNS)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Routing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Technical Innovations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Standardization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Security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1581" y="1606324"/>
            <a:ext cx="1908175" cy="1678939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250190" indent="-238125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50190" algn="l"/>
                <a:tab pos="250825" algn="l"/>
              </a:tabLst>
            </a:pPr>
            <a:r>
              <a:rPr dirty="0" sz="1550" spc="-5">
                <a:latin typeface="Calibri"/>
                <a:cs typeface="Calibri"/>
              </a:rPr>
              <a:t>Public Policy</a:t>
            </a:r>
            <a:endParaRPr sz="1550">
              <a:latin typeface="Calibri"/>
              <a:cs typeface="Calibri"/>
            </a:endParaRPr>
          </a:p>
          <a:p>
            <a:pPr marL="250190" indent="-238125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250190" algn="l"/>
                <a:tab pos="250825" algn="l"/>
              </a:tabLst>
            </a:pPr>
            <a:r>
              <a:rPr dirty="0" sz="1550" spc="-5">
                <a:latin typeface="Calibri"/>
                <a:cs typeface="Calibri"/>
              </a:rPr>
              <a:t>Privacy</a:t>
            </a:r>
            <a:endParaRPr sz="1550">
              <a:latin typeface="Calibri"/>
              <a:cs typeface="Calibri"/>
            </a:endParaRPr>
          </a:p>
          <a:p>
            <a:pPr marL="250190" indent="-238125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250190" algn="l"/>
                <a:tab pos="250825" algn="l"/>
              </a:tabLst>
            </a:pPr>
            <a:r>
              <a:rPr dirty="0" sz="1550" spc="-5">
                <a:latin typeface="Calibri"/>
                <a:cs typeface="Calibri"/>
              </a:rPr>
              <a:t>Legal Issues</a:t>
            </a:r>
            <a:endParaRPr sz="1550">
              <a:latin typeface="Calibri"/>
              <a:cs typeface="Calibri"/>
            </a:endParaRPr>
          </a:p>
          <a:p>
            <a:pPr marL="250190" indent="-238125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250190" algn="l"/>
                <a:tab pos="250825" algn="l"/>
              </a:tabLst>
            </a:pPr>
            <a:r>
              <a:rPr dirty="0" sz="1550">
                <a:latin typeface="Calibri"/>
                <a:cs typeface="Calibri"/>
              </a:rPr>
              <a:t>Cyber</a:t>
            </a:r>
            <a:r>
              <a:rPr dirty="0" sz="1550" spc="-5">
                <a:latin typeface="Calibri"/>
                <a:cs typeface="Calibri"/>
              </a:rPr>
              <a:t> Norms</a:t>
            </a:r>
            <a:endParaRPr sz="1550">
              <a:latin typeface="Calibri"/>
              <a:cs typeface="Calibri"/>
            </a:endParaRPr>
          </a:p>
          <a:p>
            <a:pPr marL="250190" indent="-23812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50190" algn="l"/>
                <a:tab pos="250825" algn="l"/>
              </a:tabLst>
            </a:pPr>
            <a:r>
              <a:rPr dirty="0" sz="1550" spc="-5">
                <a:latin typeface="Calibri"/>
                <a:cs typeface="Calibri"/>
              </a:rPr>
              <a:t>Intellectual</a:t>
            </a:r>
            <a:r>
              <a:rPr dirty="0" sz="1550" spc="-2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Property</a:t>
            </a:r>
            <a:endParaRPr sz="1550">
              <a:latin typeface="Calibri"/>
              <a:cs typeface="Calibri"/>
            </a:endParaRPr>
          </a:p>
          <a:p>
            <a:pPr marL="250190" indent="-238125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250190" algn="l"/>
                <a:tab pos="250825" algn="l"/>
              </a:tabLst>
            </a:pPr>
            <a:r>
              <a:rPr dirty="0" sz="1550" spc="-5">
                <a:latin typeface="Calibri"/>
                <a:cs typeface="Calibri"/>
              </a:rPr>
              <a:t>Taxation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8" name="object 8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2544021" y="6192444"/>
            <a:ext cx="2569845" cy="405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20" b="1">
                <a:latin typeface="Arial"/>
                <a:cs typeface="Arial"/>
              </a:rPr>
              <a:t>India’s</a:t>
            </a:r>
            <a:r>
              <a:rPr dirty="0" sz="2500" spc="-170" b="1">
                <a:latin typeface="Arial"/>
                <a:cs typeface="Arial"/>
              </a:rPr>
              <a:t> </a:t>
            </a:r>
            <a:r>
              <a:rPr dirty="0" sz="2500" spc="-10" b="1">
                <a:latin typeface="Arial"/>
                <a:cs typeface="Arial"/>
              </a:rPr>
              <a:t>Approach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729412" y="10397462"/>
            <a:ext cx="711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65"/>
              </a:lnSpc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8262" y="6852591"/>
            <a:ext cx="5446395" cy="1904364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252729" indent="-240665">
              <a:lnSpc>
                <a:spcPct val="100000"/>
              </a:lnSpc>
              <a:spcBef>
                <a:spcPts val="51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Supports </a:t>
            </a:r>
            <a:r>
              <a:rPr dirty="0" sz="1550">
                <a:latin typeface="Calibri"/>
                <a:cs typeface="Calibri"/>
              </a:rPr>
              <a:t>a </a:t>
            </a:r>
            <a:r>
              <a:rPr dirty="0" sz="1550" spc="-5">
                <a:latin typeface="Calibri"/>
                <a:cs typeface="Calibri"/>
              </a:rPr>
              <a:t>multi-stakeholder </a:t>
            </a:r>
            <a:r>
              <a:rPr dirty="0" sz="1550">
                <a:latin typeface="Calibri"/>
                <a:cs typeface="Calibri"/>
              </a:rPr>
              <a:t>approach for </a:t>
            </a:r>
            <a:r>
              <a:rPr dirty="0" sz="1550" spc="-5">
                <a:latin typeface="Calibri"/>
                <a:cs typeface="Calibri"/>
              </a:rPr>
              <a:t>Internet</a:t>
            </a:r>
            <a:r>
              <a:rPr dirty="0" sz="1550" spc="9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Governance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Government’s </a:t>
            </a:r>
            <a:r>
              <a:rPr dirty="0" sz="1550">
                <a:latin typeface="Calibri"/>
                <a:cs typeface="Calibri"/>
              </a:rPr>
              <a:t>supreme </a:t>
            </a:r>
            <a:r>
              <a:rPr dirty="0" sz="1550" spc="-5">
                <a:latin typeface="Calibri"/>
                <a:cs typeface="Calibri"/>
              </a:rPr>
              <a:t>right </a:t>
            </a:r>
            <a:r>
              <a:rPr dirty="0" sz="1550">
                <a:latin typeface="Calibri"/>
                <a:cs typeface="Calibri"/>
              </a:rPr>
              <a:t>and </a:t>
            </a:r>
            <a:r>
              <a:rPr dirty="0" sz="1550" spc="-5">
                <a:latin typeface="Calibri"/>
                <a:cs typeface="Calibri"/>
              </a:rPr>
              <a:t>control </a:t>
            </a:r>
            <a:r>
              <a:rPr dirty="0" sz="1550">
                <a:latin typeface="Calibri"/>
                <a:cs typeface="Calibri"/>
              </a:rPr>
              <a:t>on </a:t>
            </a:r>
            <a:r>
              <a:rPr dirty="0" sz="1550" spc="-5">
                <a:latin typeface="Calibri"/>
                <a:cs typeface="Calibri"/>
              </a:rPr>
              <a:t>National</a:t>
            </a:r>
            <a:r>
              <a:rPr dirty="0" sz="1550" spc="5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security</a:t>
            </a:r>
            <a:endParaRPr sz="1550">
              <a:latin typeface="Calibri"/>
              <a:cs typeface="Calibri"/>
            </a:endParaRPr>
          </a:p>
          <a:p>
            <a:pPr marL="252729" marR="165735" indent="-240665">
              <a:lnSpc>
                <a:spcPts val="1700"/>
              </a:lnSpc>
              <a:spcBef>
                <a:spcPts val="61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Leveraging India’s strength </a:t>
            </a:r>
            <a:r>
              <a:rPr dirty="0" sz="1550">
                <a:latin typeface="Calibri"/>
                <a:cs typeface="Calibri"/>
              </a:rPr>
              <a:t>in </a:t>
            </a:r>
            <a:r>
              <a:rPr dirty="0" sz="1550" spc="-5">
                <a:latin typeface="Calibri"/>
                <a:cs typeface="Calibri"/>
              </a:rPr>
              <a:t>this sector’s industry </a:t>
            </a:r>
            <a:r>
              <a:rPr dirty="0" sz="1550">
                <a:latin typeface="Calibri"/>
                <a:cs typeface="Calibri"/>
              </a:rPr>
              <a:t>and human  </a:t>
            </a:r>
            <a:r>
              <a:rPr dirty="0" sz="1550" spc="-5">
                <a:latin typeface="Calibri"/>
                <a:cs typeface="Calibri"/>
              </a:rPr>
              <a:t>resource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39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Aligned </a:t>
            </a:r>
            <a:r>
              <a:rPr dirty="0" sz="1550">
                <a:latin typeface="Calibri"/>
                <a:cs typeface="Calibri"/>
              </a:rPr>
              <a:t>with our </a:t>
            </a:r>
            <a:r>
              <a:rPr dirty="0" sz="1550" spc="-5">
                <a:latin typeface="Calibri"/>
                <a:cs typeface="Calibri"/>
              </a:rPr>
              <a:t>investment strategy </a:t>
            </a:r>
            <a:r>
              <a:rPr dirty="0" sz="1550">
                <a:latin typeface="Calibri"/>
                <a:cs typeface="Calibri"/>
              </a:rPr>
              <a:t>for </a:t>
            </a:r>
            <a:r>
              <a:rPr dirty="0" sz="1550" spc="-5">
                <a:latin typeface="Calibri"/>
                <a:cs typeface="Calibri"/>
              </a:rPr>
              <a:t>Digital</a:t>
            </a:r>
            <a:r>
              <a:rPr dirty="0" sz="1550" spc="2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India</a:t>
            </a:r>
            <a:endParaRPr sz="1550">
              <a:latin typeface="Calibri"/>
              <a:cs typeface="Calibri"/>
            </a:endParaRPr>
          </a:p>
          <a:p>
            <a:pPr marL="252729" marR="5080" indent="-240665">
              <a:lnSpc>
                <a:spcPts val="1700"/>
              </a:lnSpc>
              <a:spcBef>
                <a:spcPts val="61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Enabling </a:t>
            </a:r>
            <a:r>
              <a:rPr dirty="0" sz="1550">
                <a:latin typeface="Calibri"/>
                <a:cs typeface="Calibri"/>
              </a:rPr>
              <a:t>the </a:t>
            </a:r>
            <a:r>
              <a:rPr dirty="0" sz="1550" spc="-5">
                <a:latin typeface="Calibri"/>
                <a:cs typeface="Calibri"/>
              </a:rPr>
              <a:t>multi-billion-dollar business opportunity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Internet  industry </a:t>
            </a:r>
            <a:r>
              <a:rPr dirty="0" sz="1550">
                <a:latin typeface="Calibri"/>
                <a:cs typeface="Calibri"/>
              </a:rPr>
              <a:t>for </a:t>
            </a:r>
            <a:r>
              <a:rPr dirty="0" sz="1550" spc="-5">
                <a:latin typeface="Calibri"/>
                <a:cs typeface="Calibri"/>
              </a:rPr>
              <a:t>India</a:t>
            </a:r>
            <a:endParaRPr sz="1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55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9412" y="5029006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8262" y="690192"/>
            <a:ext cx="5837555" cy="329946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036445" marR="281305" indent="-1809750">
              <a:lnSpc>
                <a:spcPts val="2340"/>
              </a:lnSpc>
              <a:spcBef>
                <a:spcPts val="409"/>
              </a:spcBef>
            </a:pPr>
            <a:r>
              <a:rPr dirty="0" sz="2150" spc="10" b="1">
                <a:latin typeface="Arial"/>
                <a:cs typeface="Arial"/>
              </a:rPr>
              <a:t>Roles </a:t>
            </a:r>
            <a:r>
              <a:rPr dirty="0" sz="2150" spc="15" b="1">
                <a:latin typeface="Arial"/>
                <a:cs typeface="Arial"/>
              </a:rPr>
              <a:t>and </a:t>
            </a:r>
            <a:r>
              <a:rPr dirty="0" sz="2150" spc="10" b="1">
                <a:latin typeface="Arial"/>
                <a:cs typeface="Arial"/>
              </a:rPr>
              <a:t>Responsibilities of Governing  Organisation</a:t>
            </a:r>
            <a:endParaRPr sz="2150">
              <a:latin typeface="Arial"/>
              <a:cs typeface="Arial"/>
            </a:endParaRPr>
          </a:p>
          <a:p>
            <a:pPr marL="252729" indent="-240665">
              <a:lnSpc>
                <a:spcPct val="100000"/>
              </a:lnSpc>
              <a:spcBef>
                <a:spcPts val="185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Representation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India’s Public Policy Concerns </a:t>
            </a:r>
            <a:r>
              <a:rPr dirty="0" sz="1550">
                <a:latin typeface="Calibri"/>
                <a:cs typeface="Calibri"/>
              </a:rPr>
              <a:t>on </a:t>
            </a:r>
            <a:r>
              <a:rPr dirty="0" sz="1550" spc="-5">
                <a:latin typeface="Calibri"/>
                <a:cs typeface="Calibri"/>
              </a:rPr>
              <a:t>global</a:t>
            </a:r>
            <a:r>
              <a:rPr dirty="0" sz="1550" spc="10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platform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Awareness on </a:t>
            </a:r>
            <a:r>
              <a:rPr dirty="0" sz="1550" spc="-5">
                <a:latin typeface="Calibri"/>
                <a:cs typeface="Calibri"/>
              </a:rPr>
              <a:t>Internet</a:t>
            </a:r>
            <a:r>
              <a:rPr dirty="0" sz="1550" spc="-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Governance</a:t>
            </a:r>
            <a:endParaRPr sz="1550">
              <a:latin typeface="Calibri"/>
              <a:cs typeface="Calibri"/>
            </a:endParaRPr>
          </a:p>
          <a:p>
            <a:pPr marL="252729" marR="100330" indent="-240665">
              <a:lnSpc>
                <a:spcPts val="1700"/>
              </a:lnSpc>
              <a:spcBef>
                <a:spcPts val="61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Encouraging greater participation </a:t>
            </a:r>
            <a:r>
              <a:rPr dirty="0" sz="1550">
                <a:latin typeface="Calibri"/>
                <a:cs typeface="Calibri"/>
              </a:rPr>
              <a:t>in </a:t>
            </a:r>
            <a:r>
              <a:rPr dirty="0" sz="1550" spc="-5">
                <a:latin typeface="Calibri"/>
                <a:cs typeface="Calibri"/>
              </a:rPr>
              <a:t>Internet Engineering </a:t>
            </a:r>
            <a:r>
              <a:rPr dirty="0" sz="1550">
                <a:latin typeface="Calibri"/>
                <a:cs typeface="Calibri"/>
              </a:rPr>
              <a:t>Task </a:t>
            </a:r>
            <a:r>
              <a:rPr dirty="0" sz="1550" spc="-5">
                <a:latin typeface="Calibri"/>
                <a:cs typeface="Calibri"/>
              </a:rPr>
              <a:t>Force  (IETF) </a:t>
            </a:r>
            <a:r>
              <a:rPr dirty="0" sz="1550">
                <a:latin typeface="Calibri"/>
                <a:cs typeface="Calibri"/>
              </a:rPr>
              <a:t>Working</a:t>
            </a:r>
            <a:r>
              <a:rPr dirty="0" sz="1550" spc="-5">
                <a:latin typeface="Calibri"/>
                <a:cs typeface="Calibri"/>
              </a:rPr>
              <a:t> groups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38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Engagement with </a:t>
            </a:r>
            <a:r>
              <a:rPr dirty="0" sz="1550" spc="-5">
                <a:latin typeface="Calibri"/>
                <a:cs typeface="Calibri"/>
              </a:rPr>
              <a:t>Internet Society</a:t>
            </a:r>
            <a:r>
              <a:rPr dirty="0" sz="1550" spc="-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(ISOC)</a:t>
            </a:r>
            <a:endParaRPr sz="1550">
              <a:latin typeface="Calibri"/>
              <a:cs typeface="Calibri"/>
            </a:endParaRPr>
          </a:p>
          <a:p>
            <a:pPr marL="252729" marR="5080" indent="-240665">
              <a:lnSpc>
                <a:spcPts val="1700"/>
              </a:lnSpc>
              <a:spcBef>
                <a:spcPts val="61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Promotion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Multi-stakeholder </a:t>
            </a:r>
            <a:r>
              <a:rPr dirty="0" sz="1550">
                <a:latin typeface="Calibri"/>
                <a:cs typeface="Calibri"/>
              </a:rPr>
              <a:t>model of </a:t>
            </a:r>
            <a:r>
              <a:rPr dirty="0" sz="1550" spc="-5">
                <a:latin typeface="Calibri"/>
                <a:cs typeface="Calibri"/>
              </a:rPr>
              <a:t>Internet </a:t>
            </a:r>
            <a:r>
              <a:rPr dirty="0" sz="1550">
                <a:latin typeface="Calibri"/>
                <a:cs typeface="Calibri"/>
              </a:rPr>
              <a:t>Governance </a:t>
            </a:r>
            <a:r>
              <a:rPr dirty="0" sz="1550" spc="-5">
                <a:latin typeface="Calibri"/>
                <a:cs typeface="Calibri"/>
              </a:rPr>
              <a:t>within  India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38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Strengthening internet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Internet Infrastructure </a:t>
            </a:r>
            <a:r>
              <a:rPr dirty="0" sz="1550">
                <a:latin typeface="Calibri"/>
                <a:cs typeface="Calibri"/>
              </a:rPr>
              <a:t>of the</a:t>
            </a:r>
            <a:r>
              <a:rPr dirty="0" sz="1550" spc="-5">
                <a:latin typeface="Calibri"/>
                <a:cs typeface="Calibri"/>
              </a:rPr>
              <a:t> country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6" name="object 6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975108" y="6192444"/>
            <a:ext cx="5699760" cy="405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10" b="1">
                <a:latin typeface="Arial"/>
                <a:cs typeface="Arial"/>
              </a:rPr>
              <a:t>Global Engagement and</a:t>
            </a:r>
            <a:r>
              <a:rPr dirty="0" sz="2500" spc="-30" b="1">
                <a:latin typeface="Arial"/>
                <a:cs typeface="Arial"/>
              </a:rPr>
              <a:t> </a:t>
            </a:r>
            <a:r>
              <a:rPr dirty="0" sz="2500" spc="-10" b="1">
                <a:latin typeface="Arial"/>
                <a:cs typeface="Arial"/>
              </a:rPr>
              <a:t>Coordination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729412" y="10397462"/>
            <a:ext cx="7112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65"/>
              </a:lnSpc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8262" y="6852591"/>
            <a:ext cx="5955665" cy="1473835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252729" indent="-240665">
              <a:lnSpc>
                <a:spcPct val="100000"/>
              </a:lnSpc>
              <a:spcBef>
                <a:spcPts val="51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Continuous </a:t>
            </a:r>
            <a:r>
              <a:rPr dirty="0" sz="1550">
                <a:latin typeface="Calibri"/>
                <a:cs typeface="Calibri"/>
              </a:rPr>
              <a:t>and </a:t>
            </a:r>
            <a:r>
              <a:rPr dirty="0" sz="1550" spc="-5">
                <a:latin typeface="Calibri"/>
                <a:cs typeface="Calibri"/>
              </a:rPr>
              <a:t>effective </a:t>
            </a:r>
            <a:r>
              <a:rPr dirty="0" sz="1550">
                <a:latin typeface="Calibri"/>
                <a:cs typeface="Calibri"/>
              </a:rPr>
              <a:t>engagement with the </a:t>
            </a:r>
            <a:r>
              <a:rPr dirty="0" sz="1550" spc="-5">
                <a:latin typeface="Calibri"/>
                <a:cs typeface="Calibri"/>
              </a:rPr>
              <a:t>following</a:t>
            </a:r>
            <a:r>
              <a:rPr dirty="0" sz="1550" spc="8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organisations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Internet </a:t>
            </a:r>
            <a:r>
              <a:rPr dirty="0" sz="1550">
                <a:latin typeface="Calibri"/>
                <a:cs typeface="Calibri"/>
              </a:rPr>
              <a:t>Governance Forum</a:t>
            </a:r>
            <a:r>
              <a:rPr dirty="0" sz="1550" spc="-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(IGF)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Internet Corporation </a:t>
            </a:r>
            <a:r>
              <a:rPr dirty="0" sz="1550">
                <a:latin typeface="Calibri"/>
                <a:cs typeface="Calibri"/>
              </a:rPr>
              <a:t>for </a:t>
            </a:r>
            <a:r>
              <a:rPr dirty="0" sz="1550" spc="-5">
                <a:latin typeface="Calibri"/>
                <a:cs typeface="Calibri"/>
              </a:rPr>
              <a:t>Assigned </a:t>
            </a:r>
            <a:r>
              <a:rPr dirty="0" sz="1550">
                <a:latin typeface="Calibri"/>
                <a:cs typeface="Calibri"/>
              </a:rPr>
              <a:t>Names and Numbers</a:t>
            </a:r>
            <a:r>
              <a:rPr dirty="0" sz="1550" spc="3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(ICANN)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World Summit on the </a:t>
            </a:r>
            <a:r>
              <a:rPr dirty="0" sz="1550" spc="-5">
                <a:latin typeface="Calibri"/>
                <a:cs typeface="Calibri"/>
              </a:rPr>
              <a:t>Information Society</a:t>
            </a:r>
            <a:r>
              <a:rPr dirty="0" sz="1550" spc="-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(WSIS)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Asia-Pacific </a:t>
            </a:r>
            <a:r>
              <a:rPr dirty="0" sz="1550">
                <a:latin typeface="Calibri"/>
                <a:cs typeface="Calibri"/>
              </a:rPr>
              <a:t>Network </a:t>
            </a:r>
            <a:r>
              <a:rPr dirty="0" sz="1550" spc="-5">
                <a:latin typeface="Calibri"/>
                <a:cs typeface="Calibri"/>
              </a:rPr>
              <a:t>Information </a:t>
            </a:r>
            <a:r>
              <a:rPr dirty="0" sz="1550">
                <a:latin typeface="Calibri"/>
                <a:cs typeface="Calibri"/>
              </a:rPr>
              <a:t>Centre </a:t>
            </a:r>
            <a:r>
              <a:rPr dirty="0" sz="1550" spc="-5">
                <a:latin typeface="Calibri"/>
                <a:cs typeface="Calibri"/>
              </a:rPr>
              <a:t>(APNIC)</a:t>
            </a:r>
            <a:r>
              <a:rPr dirty="0" sz="1550" spc="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etc.</a:t>
            </a:r>
            <a:endParaRPr sz="1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55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9412" y="5029006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60500" y="846264"/>
            <a:ext cx="3729354" cy="4057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Engagement with</a:t>
            </a:r>
            <a:r>
              <a:rPr dirty="0" spc="-65"/>
              <a:t> </a:t>
            </a:r>
            <a:r>
              <a:rPr dirty="0" spc="-10"/>
              <a:t>ICANN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38262" y="1506412"/>
            <a:ext cx="5832475" cy="894715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252729" indent="-240665">
              <a:lnSpc>
                <a:spcPct val="100000"/>
              </a:lnSpc>
              <a:spcBef>
                <a:spcPts val="51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MeitY is </a:t>
            </a:r>
            <a:r>
              <a:rPr dirty="0" sz="1550" spc="-5">
                <a:latin typeface="Calibri"/>
                <a:cs typeface="Calibri"/>
              </a:rPr>
              <a:t>closely monitoring </a:t>
            </a:r>
            <a:r>
              <a:rPr dirty="0" sz="1550">
                <a:latin typeface="Calibri"/>
                <a:cs typeface="Calibri"/>
              </a:rPr>
              <a:t>all the activity of</a:t>
            </a:r>
            <a:r>
              <a:rPr dirty="0" sz="1550" spc="-5">
                <a:latin typeface="Calibri"/>
                <a:cs typeface="Calibri"/>
              </a:rPr>
              <a:t> ICANN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Participating </a:t>
            </a:r>
            <a:r>
              <a:rPr dirty="0" sz="1550">
                <a:latin typeface="Calibri"/>
                <a:cs typeface="Calibri"/>
              </a:rPr>
              <a:t>through GAC </a:t>
            </a:r>
            <a:r>
              <a:rPr dirty="0" sz="1550" spc="-5">
                <a:latin typeface="Calibri"/>
                <a:cs typeface="Calibri"/>
              </a:rPr>
              <a:t>(Governmental Advisory</a:t>
            </a:r>
            <a:r>
              <a:rPr dirty="0" sz="1550" spc="3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Committee)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GAC's key </a:t>
            </a:r>
            <a:r>
              <a:rPr dirty="0" sz="1550" spc="-5">
                <a:latin typeface="Calibri"/>
                <a:cs typeface="Calibri"/>
              </a:rPr>
              <a:t>role </a:t>
            </a:r>
            <a:r>
              <a:rPr dirty="0" sz="1550">
                <a:latin typeface="Calibri"/>
                <a:cs typeface="Calibri"/>
              </a:rPr>
              <a:t>is to </a:t>
            </a:r>
            <a:r>
              <a:rPr dirty="0" sz="1550" spc="-5">
                <a:latin typeface="Calibri"/>
                <a:cs typeface="Calibri"/>
              </a:rPr>
              <a:t>provide </a:t>
            </a:r>
            <a:r>
              <a:rPr dirty="0" sz="1550">
                <a:latin typeface="Calibri"/>
                <a:cs typeface="Calibri"/>
              </a:rPr>
              <a:t>advice to ICANN on </a:t>
            </a:r>
            <a:r>
              <a:rPr dirty="0" sz="1550" spc="-5">
                <a:latin typeface="Calibri"/>
                <a:cs typeface="Calibri"/>
              </a:rPr>
              <a:t>issues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public</a:t>
            </a:r>
            <a:r>
              <a:rPr dirty="0" sz="1550" spc="6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policy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7" name="object 7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406135" y="6192444"/>
            <a:ext cx="4847590" cy="405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5" b="1">
                <a:latin typeface="Arial"/>
                <a:cs typeface="Arial"/>
              </a:rPr>
              <a:t>Multi-stakeholder</a:t>
            </a:r>
            <a:r>
              <a:rPr dirty="0" sz="2500" spc="-30" b="1">
                <a:latin typeface="Arial"/>
                <a:cs typeface="Arial"/>
              </a:rPr>
              <a:t> </a:t>
            </a:r>
            <a:r>
              <a:rPr dirty="0" sz="2500" spc="-10" b="1">
                <a:latin typeface="Arial"/>
                <a:cs typeface="Arial"/>
              </a:rPr>
              <a:t>Consultations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684251" y="10397462"/>
            <a:ext cx="1155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65"/>
              </a:lnSpc>
            </a:pPr>
            <a:r>
              <a:rPr dirty="0" sz="700" spc="-5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8262" y="6904569"/>
            <a:ext cx="5906135" cy="1852295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252729" marR="840105" indent="-240665">
              <a:lnSpc>
                <a:spcPts val="1700"/>
              </a:lnSpc>
              <a:spcBef>
                <a:spcPts val="30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India </a:t>
            </a:r>
            <a:r>
              <a:rPr dirty="0" sz="1550">
                <a:latin typeface="Calibri"/>
                <a:cs typeface="Calibri"/>
              </a:rPr>
              <a:t>has </a:t>
            </a:r>
            <a:r>
              <a:rPr dirty="0" sz="1550" spc="-5">
                <a:latin typeface="Calibri"/>
                <a:cs typeface="Calibri"/>
              </a:rPr>
              <a:t>supported </a:t>
            </a:r>
            <a:r>
              <a:rPr dirty="0" sz="1550">
                <a:latin typeface="Calibri"/>
                <a:cs typeface="Calibri"/>
              </a:rPr>
              <a:t>for </a:t>
            </a:r>
            <a:r>
              <a:rPr dirty="0" sz="1550" spc="-5">
                <a:latin typeface="Calibri"/>
                <a:cs typeface="Calibri"/>
              </a:rPr>
              <a:t>multi-stakeholder </a:t>
            </a:r>
            <a:r>
              <a:rPr dirty="0" sz="1550">
                <a:latin typeface="Calibri"/>
                <a:cs typeface="Calibri"/>
              </a:rPr>
              <a:t>model of </a:t>
            </a:r>
            <a:r>
              <a:rPr dirty="0" sz="1550" spc="-5">
                <a:latin typeface="Calibri"/>
                <a:cs typeface="Calibri"/>
              </a:rPr>
              <a:t>Internet  </a:t>
            </a:r>
            <a:r>
              <a:rPr dirty="0" sz="1550">
                <a:latin typeface="Calibri"/>
                <a:cs typeface="Calibri"/>
              </a:rPr>
              <a:t>Governance</a:t>
            </a:r>
            <a:r>
              <a:rPr dirty="0" sz="1550" spc="-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Mechanisms</a:t>
            </a:r>
            <a:endParaRPr sz="1550">
              <a:latin typeface="Calibri"/>
              <a:cs typeface="Calibri"/>
            </a:endParaRPr>
          </a:p>
          <a:p>
            <a:pPr marL="252729" marR="5080" indent="-240665">
              <a:lnSpc>
                <a:spcPts val="1700"/>
              </a:lnSpc>
              <a:spcBef>
                <a:spcPts val="57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Preserve </a:t>
            </a:r>
            <a:r>
              <a:rPr dirty="0" sz="1550">
                <a:latin typeface="Calibri"/>
                <a:cs typeface="Calibri"/>
              </a:rPr>
              <a:t>the </a:t>
            </a:r>
            <a:r>
              <a:rPr dirty="0" sz="1550" spc="-5">
                <a:latin typeface="Calibri"/>
                <a:cs typeface="Calibri"/>
              </a:rPr>
              <a:t>character </a:t>
            </a:r>
            <a:r>
              <a:rPr dirty="0" sz="1550">
                <a:latin typeface="Calibri"/>
                <a:cs typeface="Calibri"/>
              </a:rPr>
              <a:t>of the </a:t>
            </a:r>
            <a:r>
              <a:rPr dirty="0" sz="1550" spc="-5">
                <a:latin typeface="Calibri"/>
                <a:cs typeface="Calibri"/>
              </a:rPr>
              <a:t>Internet </a:t>
            </a:r>
            <a:r>
              <a:rPr dirty="0" sz="1550">
                <a:latin typeface="Calibri"/>
                <a:cs typeface="Calibri"/>
              </a:rPr>
              <a:t>as a </a:t>
            </a:r>
            <a:r>
              <a:rPr dirty="0" sz="1550" spc="-5">
                <a:latin typeface="Calibri"/>
                <a:cs typeface="Calibri"/>
              </a:rPr>
              <a:t>unified, </a:t>
            </a:r>
            <a:r>
              <a:rPr dirty="0" sz="1550">
                <a:latin typeface="Calibri"/>
                <a:cs typeface="Calibri"/>
              </a:rPr>
              <a:t>dynamic engine </a:t>
            </a:r>
            <a:r>
              <a:rPr dirty="0" sz="1550" spc="-5">
                <a:latin typeface="Calibri"/>
                <a:cs typeface="Calibri"/>
              </a:rPr>
              <a:t>for  innovation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38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Encourage equity </a:t>
            </a:r>
            <a:r>
              <a:rPr dirty="0" sz="1550">
                <a:latin typeface="Calibri"/>
                <a:cs typeface="Calibri"/>
              </a:rPr>
              <a:t>and</a:t>
            </a:r>
            <a:r>
              <a:rPr dirty="0" sz="1550" spc="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inclusion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Workshops, meetings </a:t>
            </a:r>
            <a:r>
              <a:rPr dirty="0" sz="1550">
                <a:latin typeface="Calibri"/>
                <a:cs typeface="Calibri"/>
              </a:rPr>
              <a:t>and </a:t>
            </a:r>
            <a:r>
              <a:rPr dirty="0" sz="1550" spc="-5">
                <a:latin typeface="Calibri"/>
                <a:cs typeface="Calibri"/>
              </a:rPr>
              <a:t>events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Open for</a:t>
            </a:r>
            <a:r>
              <a:rPr dirty="0" sz="1550" spc="-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all</a:t>
            </a:r>
            <a:endParaRPr sz="1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55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84251" y="5029006"/>
            <a:ext cx="11557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solidFill>
                  <a:srgbClr val="888888"/>
                </a:solidFill>
                <a:latin typeface="Calibri"/>
                <a:cs typeface="Calibri"/>
              </a:rPr>
              <a:t>11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07884" y="846264"/>
            <a:ext cx="4432300" cy="4057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Internet Governance</a:t>
            </a:r>
            <a:r>
              <a:rPr dirty="0" spc="-40"/>
              <a:t> </a:t>
            </a:r>
            <a:r>
              <a:rPr dirty="0" spc="-10"/>
              <a:t>Projects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3405423" y="2962407"/>
            <a:ext cx="1120775" cy="1120775"/>
            <a:chOff x="3405423" y="2962407"/>
            <a:chExt cx="1120775" cy="1120775"/>
          </a:xfrm>
        </p:grpSpPr>
        <p:sp>
          <p:nvSpPr>
            <p:cNvPr id="6" name="object 6"/>
            <p:cNvSpPr/>
            <p:nvPr/>
          </p:nvSpPr>
          <p:spPr>
            <a:xfrm>
              <a:off x="3415583" y="2972567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4" h="1100454">
                  <a:moveTo>
                    <a:pt x="550229" y="1100457"/>
                  </a:moveTo>
                  <a:lnTo>
                    <a:pt x="502753" y="1098438"/>
                  </a:lnTo>
                  <a:lnTo>
                    <a:pt x="456398" y="1092489"/>
                  </a:lnTo>
                  <a:lnTo>
                    <a:pt x="411330" y="1082776"/>
                  </a:lnTo>
                  <a:lnTo>
                    <a:pt x="367714" y="1069464"/>
                  </a:lnTo>
                  <a:lnTo>
                    <a:pt x="325715" y="1052718"/>
                  </a:lnTo>
                  <a:lnTo>
                    <a:pt x="285498" y="1032704"/>
                  </a:lnTo>
                  <a:lnTo>
                    <a:pt x="247229" y="1009587"/>
                  </a:lnTo>
                  <a:lnTo>
                    <a:pt x="211072" y="983531"/>
                  </a:lnTo>
                  <a:lnTo>
                    <a:pt x="177192" y="954702"/>
                  </a:lnTo>
                  <a:lnTo>
                    <a:pt x="145755" y="923265"/>
                  </a:lnTo>
                  <a:lnTo>
                    <a:pt x="116926" y="889385"/>
                  </a:lnTo>
                  <a:lnTo>
                    <a:pt x="90870" y="853228"/>
                  </a:lnTo>
                  <a:lnTo>
                    <a:pt x="67753" y="814958"/>
                  </a:lnTo>
                  <a:lnTo>
                    <a:pt x="47738" y="774742"/>
                  </a:lnTo>
                  <a:lnTo>
                    <a:pt x="30993" y="732743"/>
                  </a:lnTo>
                  <a:lnTo>
                    <a:pt x="17681" y="689127"/>
                  </a:lnTo>
                  <a:lnTo>
                    <a:pt x="7968" y="644059"/>
                  </a:lnTo>
                  <a:lnTo>
                    <a:pt x="2019" y="597704"/>
                  </a:lnTo>
                  <a:lnTo>
                    <a:pt x="0" y="550229"/>
                  </a:lnTo>
                  <a:lnTo>
                    <a:pt x="2019" y="502753"/>
                  </a:lnTo>
                  <a:lnTo>
                    <a:pt x="7968" y="456398"/>
                  </a:lnTo>
                  <a:lnTo>
                    <a:pt x="17681" y="411330"/>
                  </a:lnTo>
                  <a:lnTo>
                    <a:pt x="30993" y="367714"/>
                  </a:lnTo>
                  <a:lnTo>
                    <a:pt x="47738" y="325715"/>
                  </a:lnTo>
                  <a:lnTo>
                    <a:pt x="67753" y="285498"/>
                  </a:lnTo>
                  <a:lnTo>
                    <a:pt x="90870" y="247229"/>
                  </a:lnTo>
                  <a:lnTo>
                    <a:pt x="116926" y="211072"/>
                  </a:lnTo>
                  <a:lnTo>
                    <a:pt x="145755" y="177192"/>
                  </a:lnTo>
                  <a:lnTo>
                    <a:pt x="177192" y="145755"/>
                  </a:lnTo>
                  <a:lnTo>
                    <a:pt x="211072" y="116926"/>
                  </a:lnTo>
                  <a:lnTo>
                    <a:pt x="247229" y="90870"/>
                  </a:lnTo>
                  <a:lnTo>
                    <a:pt x="285498" y="67753"/>
                  </a:lnTo>
                  <a:lnTo>
                    <a:pt x="325715" y="47738"/>
                  </a:lnTo>
                  <a:lnTo>
                    <a:pt x="367714" y="30993"/>
                  </a:lnTo>
                  <a:lnTo>
                    <a:pt x="411330" y="17681"/>
                  </a:lnTo>
                  <a:lnTo>
                    <a:pt x="456398" y="7968"/>
                  </a:lnTo>
                  <a:lnTo>
                    <a:pt x="502753" y="2019"/>
                  </a:lnTo>
                  <a:lnTo>
                    <a:pt x="550229" y="0"/>
                  </a:lnTo>
                  <a:lnTo>
                    <a:pt x="598608" y="2129"/>
                  </a:lnTo>
                  <a:lnTo>
                    <a:pt x="646292" y="8448"/>
                  </a:lnTo>
                  <a:lnTo>
                    <a:pt x="693026" y="18851"/>
                  </a:lnTo>
                  <a:lnTo>
                    <a:pt x="738557" y="33233"/>
                  </a:lnTo>
                  <a:lnTo>
                    <a:pt x="782631" y="51489"/>
                  </a:lnTo>
                  <a:lnTo>
                    <a:pt x="824996" y="73515"/>
                  </a:lnTo>
                  <a:lnTo>
                    <a:pt x="865398" y="99205"/>
                  </a:lnTo>
                  <a:lnTo>
                    <a:pt x="903584" y="128454"/>
                  </a:lnTo>
                  <a:lnTo>
                    <a:pt x="939299" y="161158"/>
                  </a:lnTo>
                  <a:lnTo>
                    <a:pt x="972003" y="196873"/>
                  </a:lnTo>
                  <a:lnTo>
                    <a:pt x="1001252" y="235059"/>
                  </a:lnTo>
                  <a:lnTo>
                    <a:pt x="1026942" y="275461"/>
                  </a:lnTo>
                  <a:lnTo>
                    <a:pt x="1048968" y="317826"/>
                  </a:lnTo>
                  <a:lnTo>
                    <a:pt x="1067224" y="361900"/>
                  </a:lnTo>
                  <a:lnTo>
                    <a:pt x="1081606" y="407431"/>
                  </a:lnTo>
                  <a:lnTo>
                    <a:pt x="1092009" y="454165"/>
                  </a:lnTo>
                  <a:lnTo>
                    <a:pt x="1098328" y="501849"/>
                  </a:lnTo>
                  <a:lnTo>
                    <a:pt x="1100457" y="550229"/>
                  </a:lnTo>
                  <a:lnTo>
                    <a:pt x="1098438" y="597704"/>
                  </a:lnTo>
                  <a:lnTo>
                    <a:pt x="1092489" y="644059"/>
                  </a:lnTo>
                  <a:lnTo>
                    <a:pt x="1082776" y="689127"/>
                  </a:lnTo>
                  <a:lnTo>
                    <a:pt x="1069464" y="732743"/>
                  </a:lnTo>
                  <a:lnTo>
                    <a:pt x="1052718" y="774742"/>
                  </a:lnTo>
                  <a:lnTo>
                    <a:pt x="1032704" y="814958"/>
                  </a:lnTo>
                  <a:lnTo>
                    <a:pt x="1009587" y="853228"/>
                  </a:lnTo>
                  <a:lnTo>
                    <a:pt x="983531" y="889385"/>
                  </a:lnTo>
                  <a:lnTo>
                    <a:pt x="954702" y="923265"/>
                  </a:lnTo>
                  <a:lnTo>
                    <a:pt x="923265" y="954702"/>
                  </a:lnTo>
                  <a:lnTo>
                    <a:pt x="889385" y="983531"/>
                  </a:lnTo>
                  <a:lnTo>
                    <a:pt x="853228" y="1009587"/>
                  </a:lnTo>
                  <a:lnTo>
                    <a:pt x="814959" y="1032704"/>
                  </a:lnTo>
                  <a:lnTo>
                    <a:pt x="774742" y="1052718"/>
                  </a:lnTo>
                  <a:lnTo>
                    <a:pt x="732743" y="1069464"/>
                  </a:lnTo>
                  <a:lnTo>
                    <a:pt x="689127" y="1082776"/>
                  </a:lnTo>
                  <a:lnTo>
                    <a:pt x="644059" y="1092489"/>
                  </a:lnTo>
                  <a:lnTo>
                    <a:pt x="597704" y="1098438"/>
                  </a:lnTo>
                  <a:lnTo>
                    <a:pt x="550229" y="1100457"/>
                  </a:lnTo>
                  <a:close/>
                </a:path>
              </a:pathLst>
            </a:custGeom>
            <a:solidFill>
              <a:srgbClr val="59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415583" y="2972567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4" h="1100454">
                  <a:moveTo>
                    <a:pt x="0" y="550229"/>
                  </a:moveTo>
                  <a:lnTo>
                    <a:pt x="2019" y="502753"/>
                  </a:lnTo>
                  <a:lnTo>
                    <a:pt x="7968" y="456398"/>
                  </a:lnTo>
                  <a:lnTo>
                    <a:pt x="17681" y="411330"/>
                  </a:lnTo>
                  <a:lnTo>
                    <a:pt x="30993" y="367714"/>
                  </a:lnTo>
                  <a:lnTo>
                    <a:pt x="47738" y="325715"/>
                  </a:lnTo>
                  <a:lnTo>
                    <a:pt x="67753" y="285498"/>
                  </a:lnTo>
                  <a:lnTo>
                    <a:pt x="90870" y="247229"/>
                  </a:lnTo>
                  <a:lnTo>
                    <a:pt x="116926" y="211072"/>
                  </a:lnTo>
                  <a:lnTo>
                    <a:pt x="145755" y="177192"/>
                  </a:lnTo>
                  <a:lnTo>
                    <a:pt x="177192" y="145755"/>
                  </a:lnTo>
                  <a:lnTo>
                    <a:pt x="211072" y="116926"/>
                  </a:lnTo>
                  <a:lnTo>
                    <a:pt x="247229" y="90870"/>
                  </a:lnTo>
                  <a:lnTo>
                    <a:pt x="285498" y="67753"/>
                  </a:lnTo>
                  <a:lnTo>
                    <a:pt x="325715" y="47738"/>
                  </a:lnTo>
                  <a:lnTo>
                    <a:pt x="367714" y="30993"/>
                  </a:lnTo>
                  <a:lnTo>
                    <a:pt x="411330" y="17681"/>
                  </a:lnTo>
                  <a:lnTo>
                    <a:pt x="456398" y="7968"/>
                  </a:lnTo>
                  <a:lnTo>
                    <a:pt x="502753" y="2019"/>
                  </a:lnTo>
                  <a:lnTo>
                    <a:pt x="550229" y="0"/>
                  </a:lnTo>
                  <a:lnTo>
                    <a:pt x="598608" y="2129"/>
                  </a:lnTo>
                  <a:lnTo>
                    <a:pt x="646292" y="8448"/>
                  </a:lnTo>
                  <a:lnTo>
                    <a:pt x="693026" y="18851"/>
                  </a:lnTo>
                  <a:lnTo>
                    <a:pt x="738557" y="33233"/>
                  </a:lnTo>
                  <a:lnTo>
                    <a:pt x="782631" y="51489"/>
                  </a:lnTo>
                  <a:lnTo>
                    <a:pt x="824996" y="73515"/>
                  </a:lnTo>
                  <a:lnTo>
                    <a:pt x="865398" y="99205"/>
                  </a:lnTo>
                  <a:lnTo>
                    <a:pt x="903584" y="128454"/>
                  </a:lnTo>
                  <a:lnTo>
                    <a:pt x="939299" y="161158"/>
                  </a:lnTo>
                  <a:lnTo>
                    <a:pt x="972003" y="196873"/>
                  </a:lnTo>
                  <a:lnTo>
                    <a:pt x="1001252" y="235059"/>
                  </a:lnTo>
                  <a:lnTo>
                    <a:pt x="1026942" y="275461"/>
                  </a:lnTo>
                  <a:lnTo>
                    <a:pt x="1048968" y="317826"/>
                  </a:lnTo>
                  <a:lnTo>
                    <a:pt x="1067224" y="361900"/>
                  </a:lnTo>
                  <a:lnTo>
                    <a:pt x="1081606" y="407431"/>
                  </a:lnTo>
                  <a:lnTo>
                    <a:pt x="1092009" y="454165"/>
                  </a:lnTo>
                  <a:lnTo>
                    <a:pt x="1098328" y="501849"/>
                  </a:lnTo>
                  <a:lnTo>
                    <a:pt x="1100457" y="550229"/>
                  </a:lnTo>
                  <a:lnTo>
                    <a:pt x="1098438" y="597704"/>
                  </a:lnTo>
                  <a:lnTo>
                    <a:pt x="1092489" y="644059"/>
                  </a:lnTo>
                  <a:lnTo>
                    <a:pt x="1082776" y="689127"/>
                  </a:lnTo>
                  <a:lnTo>
                    <a:pt x="1069464" y="732743"/>
                  </a:lnTo>
                  <a:lnTo>
                    <a:pt x="1052718" y="774742"/>
                  </a:lnTo>
                  <a:lnTo>
                    <a:pt x="1032704" y="814959"/>
                  </a:lnTo>
                  <a:lnTo>
                    <a:pt x="1009587" y="853228"/>
                  </a:lnTo>
                  <a:lnTo>
                    <a:pt x="983531" y="889385"/>
                  </a:lnTo>
                  <a:lnTo>
                    <a:pt x="954702" y="923265"/>
                  </a:lnTo>
                  <a:lnTo>
                    <a:pt x="923265" y="954702"/>
                  </a:lnTo>
                  <a:lnTo>
                    <a:pt x="889385" y="983531"/>
                  </a:lnTo>
                  <a:lnTo>
                    <a:pt x="853228" y="1009587"/>
                  </a:lnTo>
                  <a:lnTo>
                    <a:pt x="814959" y="1032704"/>
                  </a:lnTo>
                  <a:lnTo>
                    <a:pt x="774742" y="1052718"/>
                  </a:lnTo>
                  <a:lnTo>
                    <a:pt x="732743" y="1069464"/>
                  </a:lnTo>
                  <a:lnTo>
                    <a:pt x="689127" y="1082776"/>
                  </a:lnTo>
                  <a:lnTo>
                    <a:pt x="644059" y="1092489"/>
                  </a:lnTo>
                  <a:lnTo>
                    <a:pt x="597704" y="1098438"/>
                  </a:lnTo>
                  <a:lnTo>
                    <a:pt x="550229" y="1100457"/>
                  </a:lnTo>
                  <a:lnTo>
                    <a:pt x="502753" y="1098438"/>
                  </a:lnTo>
                  <a:lnTo>
                    <a:pt x="456398" y="1092489"/>
                  </a:lnTo>
                  <a:lnTo>
                    <a:pt x="411330" y="1082776"/>
                  </a:lnTo>
                  <a:lnTo>
                    <a:pt x="367714" y="1069464"/>
                  </a:lnTo>
                  <a:lnTo>
                    <a:pt x="325715" y="1052718"/>
                  </a:lnTo>
                  <a:lnTo>
                    <a:pt x="285498" y="1032704"/>
                  </a:lnTo>
                  <a:lnTo>
                    <a:pt x="247229" y="1009587"/>
                  </a:lnTo>
                  <a:lnTo>
                    <a:pt x="211072" y="983531"/>
                  </a:lnTo>
                  <a:lnTo>
                    <a:pt x="177192" y="954702"/>
                  </a:lnTo>
                  <a:lnTo>
                    <a:pt x="145755" y="923265"/>
                  </a:lnTo>
                  <a:lnTo>
                    <a:pt x="116926" y="889385"/>
                  </a:lnTo>
                  <a:lnTo>
                    <a:pt x="90870" y="853228"/>
                  </a:lnTo>
                  <a:lnTo>
                    <a:pt x="67753" y="814959"/>
                  </a:lnTo>
                  <a:lnTo>
                    <a:pt x="47738" y="774742"/>
                  </a:lnTo>
                  <a:lnTo>
                    <a:pt x="30993" y="732743"/>
                  </a:lnTo>
                  <a:lnTo>
                    <a:pt x="17681" y="689127"/>
                  </a:lnTo>
                  <a:lnTo>
                    <a:pt x="7968" y="644059"/>
                  </a:lnTo>
                  <a:lnTo>
                    <a:pt x="2019" y="597704"/>
                  </a:lnTo>
                  <a:lnTo>
                    <a:pt x="0" y="550229"/>
                  </a:lnTo>
                  <a:close/>
                </a:path>
              </a:pathLst>
            </a:custGeom>
            <a:ln w="19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3577597" y="3370441"/>
            <a:ext cx="775335" cy="2749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600" spc="10">
                <a:solidFill>
                  <a:srgbClr val="FFFFFF"/>
                </a:solidFill>
                <a:latin typeface="Arial"/>
                <a:cs typeface="Arial"/>
              </a:rPr>
              <a:t>Projects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405423" y="1530364"/>
            <a:ext cx="1120775" cy="1452880"/>
            <a:chOff x="3405423" y="1530364"/>
            <a:chExt cx="1120775" cy="1452880"/>
          </a:xfrm>
        </p:grpSpPr>
        <p:sp>
          <p:nvSpPr>
            <p:cNvPr id="10" name="object 10"/>
            <p:cNvSpPr/>
            <p:nvPr/>
          </p:nvSpPr>
          <p:spPr>
            <a:xfrm>
              <a:off x="3965812" y="2640983"/>
              <a:ext cx="0" cy="332105"/>
            </a:xfrm>
            <a:custGeom>
              <a:avLst/>
              <a:gdLst/>
              <a:ahLst/>
              <a:cxnLst/>
              <a:rect l="l" t="t" r="r" b="b"/>
              <a:pathLst>
                <a:path w="0" h="332105">
                  <a:moveTo>
                    <a:pt x="0" y="331584"/>
                  </a:moveTo>
                  <a:lnTo>
                    <a:pt x="0" y="0"/>
                  </a:lnTo>
                </a:path>
              </a:pathLst>
            </a:custGeom>
            <a:ln w="19800">
              <a:solidFill>
                <a:srgbClr val="4879A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415583" y="1540524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4" h="1100455">
                  <a:moveTo>
                    <a:pt x="550229" y="1100458"/>
                  </a:moveTo>
                  <a:lnTo>
                    <a:pt x="502753" y="1098438"/>
                  </a:lnTo>
                  <a:lnTo>
                    <a:pt x="456398" y="1092489"/>
                  </a:lnTo>
                  <a:lnTo>
                    <a:pt x="411330" y="1082776"/>
                  </a:lnTo>
                  <a:lnTo>
                    <a:pt x="367714" y="1069464"/>
                  </a:lnTo>
                  <a:lnTo>
                    <a:pt x="325715" y="1052719"/>
                  </a:lnTo>
                  <a:lnTo>
                    <a:pt x="285498" y="1032704"/>
                  </a:lnTo>
                  <a:lnTo>
                    <a:pt x="247229" y="1009587"/>
                  </a:lnTo>
                  <a:lnTo>
                    <a:pt x="211072" y="983531"/>
                  </a:lnTo>
                  <a:lnTo>
                    <a:pt x="177192" y="954702"/>
                  </a:lnTo>
                  <a:lnTo>
                    <a:pt x="145755" y="923265"/>
                  </a:lnTo>
                  <a:lnTo>
                    <a:pt x="116926" y="889386"/>
                  </a:lnTo>
                  <a:lnTo>
                    <a:pt x="90870" y="853228"/>
                  </a:lnTo>
                  <a:lnTo>
                    <a:pt x="67753" y="814959"/>
                  </a:lnTo>
                  <a:lnTo>
                    <a:pt x="47738" y="774742"/>
                  </a:lnTo>
                  <a:lnTo>
                    <a:pt x="30993" y="732743"/>
                  </a:lnTo>
                  <a:lnTo>
                    <a:pt x="17681" y="689127"/>
                  </a:lnTo>
                  <a:lnTo>
                    <a:pt x="7968" y="644059"/>
                  </a:lnTo>
                  <a:lnTo>
                    <a:pt x="2019" y="597704"/>
                  </a:lnTo>
                  <a:lnTo>
                    <a:pt x="0" y="550228"/>
                  </a:lnTo>
                  <a:lnTo>
                    <a:pt x="2019" y="502753"/>
                  </a:lnTo>
                  <a:lnTo>
                    <a:pt x="7968" y="456398"/>
                  </a:lnTo>
                  <a:lnTo>
                    <a:pt x="17681" y="411330"/>
                  </a:lnTo>
                  <a:lnTo>
                    <a:pt x="30993" y="367714"/>
                  </a:lnTo>
                  <a:lnTo>
                    <a:pt x="47738" y="325715"/>
                  </a:lnTo>
                  <a:lnTo>
                    <a:pt x="67753" y="285498"/>
                  </a:lnTo>
                  <a:lnTo>
                    <a:pt x="90870" y="247229"/>
                  </a:lnTo>
                  <a:lnTo>
                    <a:pt x="116926" y="211072"/>
                  </a:lnTo>
                  <a:lnTo>
                    <a:pt x="145755" y="177192"/>
                  </a:lnTo>
                  <a:lnTo>
                    <a:pt x="177192" y="145755"/>
                  </a:lnTo>
                  <a:lnTo>
                    <a:pt x="211072" y="116926"/>
                  </a:lnTo>
                  <a:lnTo>
                    <a:pt x="247229" y="90870"/>
                  </a:lnTo>
                  <a:lnTo>
                    <a:pt x="285498" y="67753"/>
                  </a:lnTo>
                  <a:lnTo>
                    <a:pt x="325715" y="47738"/>
                  </a:lnTo>
                  <a:lnTo>
                    <a:pt x="367714" y="30993"/>
                  </a:lnTo>
                  <a:lnTo>
                    <a:pt x="411330" y="17681"/>
                  </a:lnTo>
                  <a:lnTo>
                    <a:pt x="456398" y="7968"/>
                  </a:lnTo>
                  <a:lnTo>
                    <a:pt x="502753" y="2019"/>
                  </a:lnTo>
                  <a:lnTo>
                    <a:pt x="550229" y="0"/>
                  </a:lnTo>
                  <a:lnTo>
                    <a:pt x="598608" y="2129"/>
                  </a:lnTo>
                  <a:lnTo>
                    <a:pt x="646292" y="8448"/>
                  </a:lnTo>
                  <a:lnTo>
                    <a:pt x="693026" y="18851"/>
                  </a:lnTo>
                  <a:lnTo>
                    <a:pt x="738557" y="33233"/>
                  </a:lnTo>
                  <a:lnTo>
                    <a:pt x="782631" y="51489"/>
                  </a:lnTo>
                  <a:lnTo>
                    <a:pt x="824996" y="73515"/>
                  </a:lnTo>
                  <a:lnTo>
                    <a:pt x="865398" y="99205"/>
                  </a:lnTo>
                  <a:lnTo>
                    <a:pt x="903584" y="128454"/>
                  </a:lnTo>
                  <a:lnTo>
                    <a:pt x="939299" y="161158"/>
                  </a:lnTo>
                  <a:lnTo>
                    <a:pt x="972003" y="196873"/>
                  </a:lnTo>
                  <a:lnTo>
                    <a:pt x="1001252" y="235059"/>
                  </a:lnTo>
                  <a:lnTo>
                    <a:pt x="1026942" y="275460"/>
                  </a:lnTo>
                  <a:lnTo>
                    <a:pt x="1048968" y="317825"/>
                  </a:lnTo>
                  <a:lnTo>
                    <a:pt x="1067224" y="361900"/>
                  </a:lnTo>
                  <a:lnTo>
                    <a:pt x="1081606" y="407431"/>
                  </a:lnTo>
                  <a:lnTo>
                    <a:pt x="1092009" y="454165"/>
                  </a:lnTo>
                  <a:lnTo>
                    <a:pt x="1098328" y="501849"/>
                  </a:lnTo>
                  <a:lnTo>
                    <a:pt x="1100457" y="550228"/>
                  </a:lnTo>
                  <a:lnTo>
                    <a:pt x="1098438" y="597704"/>
                  </a:lnTo>
                  <a:lnTo>
                    <a:pt x="1092489" y="644059"/>
                  </a:lnTo>
                  <a:lnTo>
                    <a:pt x="1082776" y="689127"/>
                  </a:lnTo>
                  <a:lnTo>
                    <a:pt x="1069464" y="732743"/>
                  </a:lnTo>
                  <a:lnTo>
                    <a:pt x="1052718" y="774742"/>
                  </a:lnTo>
                  <a:lnTo>
                    <a:pt x="1032704" y="814959"/>
                  </a:lnTo>
                  <a:lnTo>
                    <a:pt x="1009587" y="853228"/>
                  </a:lnTo>
                  <a:lnTo>
                    <a:pt x="983531" y="889386"/>
                  </a:lnTo>
                  <a:lnTo>
                    <a:pt x="954702" y="923265"/>
                  </a:lnTo>
                  <a:lnTo>
                    <a:pt x="923265" y="954702"/>
                  </a:lnTo>
                  <a:lnTo>
                    <a:pt x="889385" y="983531"/>
                  </a:lnTo>
                  <a:lnTo>
                    <a:pt x="853228" y="1009587"/>
                  </a:lnTo>
                  <a:lnTo>
                    <a:pt x="814959" y="1032704"/>
                  </a:lnTo>
                  <a:lnTo>
                    <a:pt x="774742" y="1052719"/>
                  </a:lnTo>
                  <a:lnTo>
                    <a:pt x="732743" y="1069464"/>
                  </a:lnTo>
                  <a:lnTo>
                    <a:pt x="689127" y="1082776"/>
                  </a:lnTo>
                  <a:lnTo>
                    <a:pt x="644059" y="1092489"/>
                  </a:lnTo>
                  <a:lnTo>
                    <a:pt x="597704" y="1098438"/>
                  </a:lnTo>
                  <a:lnTo>
                    <a:pt x="550229" y="1100458"/>
                  </a:lnTo>
                  <a:close/>
                </a:path>
              </a:pathLst>
            </a:custGeom>
            <a:solidFill>
              <a:srgbClr val="59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415583" y="1540524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4" h="1100455">
                  <a:moveTo>
                    <a:pt x="0" y="550228"/>
                  </a:moveTo>
                  <a:lnTo>
                    <a:pt x="2019" y="502753"/>
                  </a:lnTo>
                  <a:lnTo>
                    <a:pt x="7968" y="456398"/>
                  </a:lnTo>
                  <a:lnTo>
                    <a:pt x="17681" y="411330"/>
                  </a:lnTo>
                  <a:lnTo>
                    <a:pt x="30993" y="367714"/>
                  </a:lnTo>
                  <a:lnTo>
                    <a:pt x="47738" y="325715"/>
                  </a:lnTo>
                  <a:lnTo>
                    <a:pt x="67753" y="285498"/>
                  </a:lnTo>
                  <a:lnTo>
                    <a:pt x="90870" y="247229"/>
                  </a:lnTo>
                  <a:lnTo>
                    <a:pt x="116926" y="211072"/>
                  </a:lnTo>
                  <a:lnTo>
                    <a:pt x="145755" y="177192"/>
                  </a:lnTo>
                  <a:lnTo>
                    <a:pt x="177192" y="145755"/>
                  </a:lnTo>
                  <a:lnTo>
                    <a:pt x="211072" y="116926"/>
                  </a:lnTo>
                  <a:lnTo>
                    <a:pt x="247229" y="90870"/>
                  </a:lnTo>
                  <a:lnTo>
                    <a:pt x="285498" y="67753"/>
                  </a:lnTo>
                  <a:lnTo>
                    <a:pt x="325715" y="47738"/>
                  </a:lnTo>
                  <a:lnTo>
                    <a:pt x="367714" y="30993"/>
                  </a:lnTo>
                  <a:lnTo>
                    <a:pt x="411330" y="17681"/>
                  </a:lnTo>
                  <a:lnTo>
                    <a:pt x="456398" y="7968"/>
                  </a:lnTo>
                  <a:lnTo>
                    <a:pt x="502753" y="2019"/>
                  </a:lnTo>
                  <a:lnTo>
                    <a:pt x="550229" y="0"/>
                  </a:lnTo>
                  <a:lnTo>
                    <a:pt x="598608" y="2129"/>
                  </a:lnTo>
                  <a:lnTo>
                    <a:pt x="646292" y="8448"/>
                  </a:lnTo>
                  <a:lnTo>
                    <a:pt x="693026" y="18851"/>
                  </a:lnTo>
                  <a:lnTo>
                    <a:pt x="738557" y="33233"/>
                  </a:lnTo>
                  <a:lnTo>
                    <a:pt x="782631" y="51489"/>
                  </a:lnTo>
                  <a:lnTo>
                    <a:pt x="824996" y="73515"/>
                  </a:lnTo>
                  <a:lnTo>
                    <a:pt x="865398" y="99205"/>
                  </a:lnTo>
                  <a:lnTo>
                    <a:pt x="903584" y="128454"/>
                  </a:lnTo>
                  <a:lnTo>
                    <a:pt x="939299" y="161158"/>
                  </a:lnTo>
                  <a:lnTo>
                    <a:pt x="972003" y="196873"/>
                  </a:lnTo>
                  <a:lnTo>
                    <a:pt x="1001252" y="235059"/>
                  </a:lnTo>
                  <a:lnTo>
                    <a:pt x="1026942" y="275460"/>
                  </a:lnTo>
                  <a:lnTo>
                    <a:pt x="1048968" y="317825"/>
                  </a:lnTo>
                  <a:lnTo>
                    <a:pt x="1067224" y="361900"/>
                  </a:lnTo>
                  <a:lnTo>
                    <a:pt x="1081606" y="407431"/>
                  </a:lnTo>
                  <a:lnTo>
                    <a:pt x="1092009" y="454165"/>
                  </a:lnTo>
                  <a:lnTo>
                    <a:pt x="1098328" y="501849"/>
                  </a:lnTo>
                  <a:lnTo>
                    <a:pt x="1100457" y="550228"/>
                  </a:lnTo>
                  <a:lnTo>
                    <a:pt x="1098438" y="597704"/>
                  </a:lnTo>
                  <a:lnTo>
                    <a:pt x="1092489" y="644059"/>
                  </a:lnTo>
                  <a:lnTo>
                    <a:pt x="1082776" y="689127"/>
                  </a:lnTo>
                  <a:lnTo>
                    <a:pt x="1069464" y="732743"/>
                  </a:lnTo>
                  <a:lnTo>
                    <a:pt x="1052718" y="774742"/>
                  </a:lnTo>
                  <a:lnTo>
                    <a:pt x="1032704" y="814959"/>
                  </a:lnTo>
                  <a:lnTo>
                    <a:pt x="1009587" y="853228"/>
                  </a:lnTo>
                  <a:lnTo>
                    <a:pt x="983531" y="889386"/>
                  </a:lnTo>
                  <a:lnTo>
                    <a:pt x="954702" y="923265"/>
                  </a:lnTo>
                  <a:lnTo>
                    <a:pt x="923265" y="954702"/>
                  </a:lnTo>
                  <a:lnTo>
                    <a:pt x="889385" y="983531"/>
                  </a:lnTo>
                  <a:lnTo>
                    <a:pt x="853228" y="1009587"/>
                  </a:lnTo>
                  <a:lnTo>
                    <a:pt x="814959" y="1032705"/>
                  </a:lnTo>
                  <a:lnTo>
                    <a:pt x="774742" y="1052719"/>
                  </a:lnTo>
                  <a:lnTo>
                    <a:pt x="732743" y="1069464"/>
                  </a:lnTo>
                  <a:lnTo>
                    <a:pt x="689127" y="1082776"/>
                  </a:lnTo>
                  <a:lnTo>
                    <a:pt x="644059" y="1092489"/>
                  </a:lnTo>
                  <a:lnTo>
                    <a:pt x="597704" y="1098438"/>
                  </a:lnTo>
                  <a:lnTo>
                    <a:pt x="550229" y="1100458"/>
                  </a:lnTo>
                  <a:lnTo>
                    <a:pt x="502753" y="1098438"/>
                  </a:lnTo>
                  <a:lnTo>
                    <a:pt x="456398" y="1092489"/>
                  </a:lnTo>
                  <a:lnTo>
                    <a:pt x="411330" y="1082776"/>
                  </a:lnTo>
                  <a:lnTo>
                    <a:pt x="367714" y="1069464"/>
                  </a:lnTo>
                  <a:lnTo>
                    <a:pt x="325715" y="1052719"/>
                  </a:lnTo>
                  <a:lnTo>
                    <a:pt x="285498" y="1032705"/>
                  </a:lnTo>
                  <a:lnTo>
                    <a:pt x="247229" y="1009587"/>
                  </a:lnTo>
                  <a:lnTo>
                    <a:pt x="211072" y="983531"/>
                  </a:lnTo>
                  <a:lnTo>
                    <a:pt x="177192" y="954702"/>
                  </a:lnTo>
                  <a:lnTo>
                    <a:pt x="145755" y="923265"/>
                  </a:lnTo>
                  <a:lnTo>
                    <a:pt x="116926" y="889386"/>
                  </a:lnTo>
                  <a:lnTo>
                    <a:pt x="90870" y="853228"/>
                  </a:lnTo>
                  <a:lnTo>
                    <a:pt x="67753" y="814959"/>
                  </a:lnTo>
                  <a:lnTo>
                    <a:pt x="47738" y="774742"/>
                  </a:lnTo>
                  <a:lnTo>
                    <a:pt x="30993" y="732743"/>
                  </a:lnTo>
                  <a:lnTo>
                    <a:pt x="17681" y="689127"/>
                  </a:lnTo>
                  <a:lnTo>
                    <a:pt x="7968" y="644059"/>
                  </a:lnTo>
                  <a:lnTo>
                    <a:pt x="2019" y="597704"/>
                  </a:lnTo>
                  <a:lnTo>
                    <a:pt x="0" y="550228"/>
                  </a:lnTo>
                  <a:close/>
                </a:path>
              </a:pathLst>
            </a:custGeom>
            <a:ln w="19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3677779" y="1990008"/>
            <a:ext cx="576580" cy="1803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432165" y="3678429"/>
            <a:ext cx="1334770" cy="1120775"/>
            <a:chOff x="4432165" y="3678429"/>
            <a:chExt cx="1334770" cy="1120775"/>
          </a:xfrm>
        </p:grpSpPr>
        <p:sp>
          <p:nvSpPr>
            <p:cNvPr id="15" name="object 15"/>
            <p:cNvSpPr/>
            <p:nvPr/>
          </p:nvSpPr>
          <p:spPr>
            <a:xfrm>
              <a:off x="4442325" y="3797912"/>
              <a:ext cx="287655" cy="166370"/>
            </a:xfrm>
            <a:custGeom>
              <a:avLst/>
              <a:gdLst/>
              <a:ahLst/>
              <a:cxnLst/>
              <a:rect l="l" t="t" r="r" b="b"/>
              <a:pathLst>
                <a:path w="287654" h="166370">
                  <a:moveTo>
                    <a:pt x="0" y="0"/>
                  </a:moveTo>
                  <a:lnTo>
                    <a:pt x="287160" y="165791"/>
                  </a:lnTo>
                </a:path>
              </a:pathLst>
            </a:custGeom>
            <a:ln w="19800">
              <a:solidFill>
                <a:srgbClr val="4879A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655769" y="3688589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4" h="1100454">
                  <a:moveTo>
                    <a:pt x="550229" y="1100457"/>
                  </a:moveTo>
                  <a:lnTo>
                    <a:pt x="502753" y="1098438"/>
                  </a:lnTo>
                  <a:lnTo>
                    <a:pt x="456398" y="1092489"/>
                  </a:lnTo>
                  <a:lnTo>
                    <a:pt x="411331" y="1082776"/>
                  </a:lnTo>
                  <a:lnTo>
                    <a:pt x="367715" y="1069464"/>
                  </a:lnTo>
                  <a:lnTo>
                    <a:pt x="325715" y="1052718"/>
                  </a:lnTo>
                  <a:lnTo>
                    <a:pt x="285499" y="1032704"/>
                  </a:lnTo>
                  <a:lnTo>
                    <a:pt x="247229" y="1009587"/>
                  </a:lnTo>
                  <a:lnTo>
                    <a:pt x="211072" y="983531"/>
                  </a:lnTo>
                  <a:lnTo>
                    <a:pt x="177192" y="954702"/>
                  </a:lnTo>
                  <a:lnTo>
                    <a:pt x="145755" y="923265"/>
                  </a:lnTo>
                  <a:lnTo>
                    <a:pt x="116926" y="889385"/>
                  </a:lnTo>
                  <a:lnTo>
                    <a:pt x="90870" y="853228"/>
                  </a:lnTo>
                  <a:lnTo>
                    <a:pt x="67753" y="814959"/>
                  </a:lnTo>
                  <a:lnTo>
                    <a:pt x="47739" y="774742"/>
                  </a:lnTo>
                  <a:lnTo>
                    <a:pt x="30993" y="732743"/>
                  </a:lnTo>
                  <a:lnTo>
                    <a:pt x="17681" y="689127"/>
                  </a:lnTo>
                  <a:lnTo>
                    <a:pt x="7968" y="644059"/>
                  </a:lnTo>
                  <a:lnTo>
                    <a:pt x="2019" y="597704"/>
                  </a:lnTo>
                  <a:lnTo>
                    <a:pt x="0" y="550229"/>
                  </a:lnTo>
                  <a:lnTo>
                    <a:pt x="2019" y="502753"/>
                  </a:lnTo>
                  <a:lnTo>
                    <a:pt x="7968" y="456398"/>
                  </a:lnTo>
                  <a:lnTo>
                    <a:pt x="17681" y="411330"/>
                  </a:lnTo>
                  <a:lnTo>
                    <a:pt x="30993" y="367714"/>
                  </a:lnTo>
                  <a:lnTo>
                    <a:pt x="47739" y="325715"/>
                  </a:lnTo>
                  <a:lnTo>
                    <a:pt x="67753" y="285498"/>
                  </a:lnTo>
                  <a:lnTo>
                    <a:pt x="90870" y="247229"/>
                  </a:lnTo>
                  <a:lnTo>
                    <a:pt x="116926" y="211072"/>
                  </a:lnTo>
                  <a:lnTo>
                    <a:pt x="145755" y="177192"/>
                  </a:lnTo>
                  <a:lnTo>
                    <a:pt x="177192" y="145755"/>
                  </a:lnTo>
                  <a:lnTo>
                    <a:pt x="211072" y="116926"/>
                  </a:lnTo>
                  <a:lnTo>
                    <a:pt x="247229" y="90870"/>
                  </a:lnTo>
                  <a:lnTo>
                    <a:pt x="285499" y="67753"/>
                  </a:lnTo>
                  <a:lnTo>
                    <a:pt x="325715" y="47738"/>
                  </a:lnTo>
                  <a:lnTo>
                    <a:pt x="367715" y="30993"/>
                  </a:lnTo>
                  <a:lnTo>
                    <a:pt x="411331" y="17681"/>
                  </a:lnTo>
                  <a:lnTo>
                    <a:pt x="456398" y="7968"/>
                  </a:lnTo>
                  <a:lnTo>
                    <a:pt x="502753" y="2019"/>
                  </a:lnTo>
                  <a:lnTo>
                    <a:pt x="550229" y="0"/>
                  </a:lnTo>
                  <a:lnTo>
                    <a:pt x="598608" y="2129"/>
                  </a:lnTo>
                  <a:lnTo>
                    <a:pt x="646292" y="8448"/>
                  </a:lnTo>
                  <a:lnTo>
                    <a:pt x="693026" y="18851"/>
                  </a:lnTo>
                  <a:lnTo>
                    <a:pt x="738557" y="33233"/>
                  </a:lnTo>
                  <a:lnTo>
                    <a:pt x="782631" y="51489"/>
                  </a:lnTo>
                  <a:lnTo>
                    <a:pt x="824996" y="73515"/>
                  </a:lnTo>
                  <a:lnTo>
                    <a:pt x="865398" y="99205"/>
                  </a:lnTo>
                  <a:lnTo>
                    <a:pt x="903584" y="128454"/>
                  </a:lnTo>
                  <a:lnTo>
                    <a:pt x="939299" y="161158"/>
                  </a:lnTo>
                  <a:lnTo>
                    <a:pt x="972003" y="196873"/>
                  </a:lnTo>
                  <a:lnTo>
                    <a:pt x="1001252" y="235058"/>
                  </a:lnTo>
                  <a:lnTo>
                    <a:pt x="1026942" y="275460"/>
                  </a:lnTo>
                  <a:lnTo>
                    <a:pt x="1048968" y="317825"/>
                  </a:lnTo>
                  <a:lnTo>
                    <a:pt x="1067224" y="361900"/>
                  </a:lnTo>
                  <a:lnTo>
                    <a:pt x="1081606" y="407431"/>
                  </a:lnTo>
                  <a:lnTo>
                    <a:pt x="1092009" y="454165"/>
                  </a:lnTo>
                  <a:lnTo>
                    <a:pt x="1098328" y="501849"/>
                  </a:lnTo>
                  <a:lnTo>
                    <a:pt x="1100458" y="550229"/>
                  </a:lnTo>
                  <a:lnTo>
                    <a:pt x="1098438" y="597704"/>
                  </a:lnTo>
                  <a:lnTo>
                    <a:pt x="1092489" y="644059"/>
                  </a:lnTo>
                  <a:lnTo>
                    <a:pt x="1082776" y="689127"/>
                  </a:lnTo>
                  <a:lnTo>
                    <a:pt x="1069464" y="732743"/>
                  </a:lnTo>
                  <a:lnTo>
                    <a:pt x="1052719" y="774742"/>
                  </a:lnTo>
                  <a:lnTo>
                    <a:pt x="1032704" y="814959"/>
                  </a:lnTo>
                  <a:lnTo>
                    <a:pt x="1009587" y="853228"/>
                  </a:lnTo>
                  <a:lnTo>
                    <a:pt x="983531" y="889385"/>
                  </a:lnTo>
                  <a:lnTo>
                    <a:pt x="954702" y="923265"/>
                  </a:lnTo>
                  <a:lnTo>
                    <a:pt x="923265" y="954702"/>
                  </a:lnTo>
                  <a:lnTo>
                    <a:pt x="889386" y="983531"/>
                  </a:lnTo>
                  <a:lnTo>
                    <a:pt x="853228" y="1009587"/>
                  </a:lnTo>
                  <a:lnTo>
                    <a:pt x="814959" y="1032704"/>
                  </a:lnTo>
                  <a:lnTo>
                    <a:pt x="774742" y="1052718"/>
                  </a:lnTo>
                  <a:lnTo>
                    <a:pt x="732743" y="1069464"/>
                  </a:lnTo>
                  <a:lnTo>
                    <a:pt x="689127" y="1082776"/>
                  </a:lnTo>
                  <a:lnTo>
                    <a:pt x="644059" y="1092489"/>
                  </a:lnTo>
                  <a:lnTo>
                    <a:pt x="597704" y="1098438"/>
                  </a:lnTo>
                  <a:lnTo>
                    <a:pt x="550229" y="1100457"/>
                  </a:lnTo>
                  <a:close/>
                </a:path>
              </a:pathLst>
            </a:custGeom>
            <a:solidFill>
              <a:srgbClr val="59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655769" y="3688589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4" h="1100454">
                  <a:moveTo>
                    <a:pt x="0" y="550229"/>
                  </a:moveTo>
                  <a:lnTo>
                    <a:pt x="2019" y="502753"/>
                  </a:lnTo>
                  <a:lnTo>
                    <a:pt x="7968" y="456398"/>
                  </a:lnTo>
                  <a:lnTo>
                    <a:pt x="17681" y="411330"/>
                  </a:lnTo>
                  <a:lnTo>
                    <a:pt x="30993" y="367714"/>
                  </a:lnTo>
                  <a:lnTo>
                    <a:pt x="47739" y="325715"/>
                  </a:lnTo>
                  <a:lnTo>
                    <a:pt x="67753" y="285498"/>
                  </a:lnTo>
                  <a:lnTo>
                    <a:pt x="90870" y="247229"/>
                  </a:lnTo>
                  <a:lnTo>
                    <a:pt x="116926" y="211072"/>
                  </a:lnTo>
                  <a:lnTo>
                    <a:pt x="145755" y="177192"/>
                  </a:lnTo>
                  <a:lnTo>
                    <a:pt x="177192" y="145755"/>
                  </a:lnTo>
                  <a:lnTo>
                    <a:pt x="211072" y="116926"/>
                  </a:lnTo>
                  <a:lnTo>
                    <a:pt x="247229" y="90870"/>
                  </a:lnTo>
                  <a:lnTo>
                    <a:pt x="285499" y="67753"/>
                  </a:lnTo>
                  <a:lnTo>
                    <a:pt x="325715" y="47738"/>
                  </a:lnTo>
                  <a:lnTo>
                    <a:pt x="367715" y="30993"/>
                  </a:lnTo>
                  <a:lnTo>
                    <a:pt x="411331" y="17681"/>
                  </a:lnTo>
                  <a:lnTo>
                    <a:pt x="456398" y="7968"/>
                  </a:lnTo>
                  <a:lnTo>
                    <a:pt x="502753" y="2019"/>
                  </a:lnTo>
                  <a:lnTo>
                    <a:pt x="550229" y="0"/>
                  </a:lnTo>
                  <a:lnTo>
                    <a:pt x="598608" y="2129"/>
                  </a:lnTo>
                  <a:lnTo>
                    <a:pt x="646292" y="8448"/>
                  </a:lnTo>
                  <a:lnTo>
                    <a:pt x="693026" y="18851"/>
                  </a:lnTo>
                  <a:lnTo>
                    <a:pt x="738557" y="33233"/>
                  </a:lnTo>
                  <a:lnTo>
                    <a:pt x="782631" y="51489"/>
                  </a:lnTo>
                  <a:lnTo>
                    <a:pt x="824997" y="73515"/>
                  </a:lnTo>
                  <a:lnTo>
                    <a:pt x="865398" y="99205"/>
                  </a:lnTo>
                  <a:lnTo>
                    <a:pt x="903584" y="128454"/>
                  </a:lnTo>
                  <a:lnTo>
                    <a:pt x="939299" y="161158"/>
                  </a:lnTo>
                  <a:lnTo>
                    <a:pt x="972003" y="196873"/>
                  </a:lnTo>
                  <a:lnTo>
                    <a:pt x="1001252" y="235058"/>
                  </a:lnTo>
                  <a:lnTo>
                    <a:pt x="1026942" y="275460"/>
                  </a:lnTo>
                  <a:lnTo>
                    <a:pt x="1048968" y="317825"/>
                  </a:lnTo>
                  <a:lnTo>
                    <a:pt x="1067224" y="361900"/>
                  </a:lnTo>
                  <a:lnTo>
                    <a:pt x="1081606" y="407431"/>
                  </a:lnTo>
                  <a:lnTo>
                    <a:pt x="1092009" y="454165"/>
                  </a:lnTo>
                  <a:lnTo>
                    <a:pt x="1098328" y="501849"/>
                  </a:lnTo>
                  <a:lnTo>
                    <a:pt x="1100458" y="550229"/>
                  </a:lnTo>
                  <a:lnTo>
                    <a:pt x="1098438" y="597704"/>
                  </a:lnTo>
                  <a:lnTo>
                    <a:pt x="1092489" y="644059"/>
                  </a:lnTo>
                  <a:lnTo>
                    <a:pt x="1082776" y="689127"/>
                  </a:lnTo>
                  <a:lnTo>
                    <a:pt x="1069464" y="732743"/>
                  </a:lnTo>
                  <a:lnTo>
                    <a:pt x="1052719" y="774742"/>
                  </a:lnTo>
                  <a:lnTo>
                    <a:pt x="1032704" y="814959"/>
                  </a:lnTo>
                  <a:lnTo>
                    <a:pt x="1009587" y="853228"/>
                  </a:lnTo>
                  <a:lnTo>
                    <a:pt x="983531" y="889385"/>
                  </a:lnTo>
                  <a:lnTo>
                    <a:pt x="954702" y="923265"/>
                  </a:lnTo>
                  <a:lnTo>
                    <a:pt x="923265" y="954702"/>
                  </a:lnTo>
                  <a:lnTo>
                    <a:pt x="889386" y="983531"/>
                  </a:lnTo>
                  <a:lnTo>
                    <a:pt x="853228" y="1009587"/>
                  </a:lnTo>
                  <a:lnTo>
                    <a:pt x="814959" y="1032704"/>
                  </a:lnTo>
                  <a:lnTo>
                    <a:pt x="774742" y="1052718"/>
                  </a:lnTo>
                  <a:lnTo>
                    <a:pt x="732743" y="1069464"/>
                  </a:lnTo>
                  <a:lnTo>
                    <a:pt x="689127" y="1082776"/>
                  </a:lnTo>
                  <a:lnTo>
                    <a:pt x="644059" y="1092489"/>
                  </a:lnTo>
                  <a:lnTo>
                    <a:pt x="597704" y="1098438"/>
                  </a:lnTo>
                  <a:lnTo>
                    <a:pt x="550229" y="1100457"/>
                  </a:lnTo>
                  <a:lnTo>
                    <a:pt x="502753" y="1098438"/>
                  </a:lnTo>
                  <a:lnTo>
                    <a:pt x="456398" y="1092489"/>
                  </a:lnTo>
                  <a:lnTo>
                    <a:pt x="411331" y="1082776"/>
                  </a:lnTo>
                  <a:lnTo>
                    <a:pt x="367715" y="1069464"/>
                  </a:lnTo>
                  <a:lnTo>
                    <a:pt x="325715" y="1052718"/>
                  </a:lnTo>
                  <a:lnTo>
                    <a:pt x="285499" y="1032704"/>
                  </a:lnTo>
                  <a:lnTo>
                    <a:pt x="247229" y="1009587"/>
                  </a:lnTo>
                  <a:lnTo>
                    <a:pt x="211072" y="983531"/>
                  </a:lnTo>
                  <a:lnTo>
                    <a:pt x="177192" y="954702"/>
                  </a:lnTo>
                  <a:lnTo>
                    <a:pt x="145755" y="923265"/>
                  </a:lnTo>
                  <a:lnTo>
                    <a:pt x="116926" y="889385"/>
                  </a:lnTo>
                  <a:lnTo>
                    <a:pt x="90870" y="853228"/>
                  </a:lnTo>
                  <a:lnTo>
                    <a:pt x="67753" y="814959"/>
                  </a:lnTo>
                  <a:lnTo>
                    <a:pt x="47739" y="774742"/>
                  </a:lnTo>
                  <a:lnTo>
                    <a:pt x="30993" y="732743"/>
                  </a:lnTo>
                  <a:lnTo>
                    <a:pt x="17681" y="689127"/>
                  </a:lnTo>
                  <a:lnTo>
                    <a:pt x="7968" y="644059"/>
                  </a:lnTo>
                  <a:lnTo>
                    <a:pt x="2019" y="597704"/>
                  </a:lnTo>
                  <a:lnTo>
                    <a:pt x="0" y="550229"/>
                  </a:lnTo>
                  <a:close/>
                </a:path>
              </a:pathLst>
            </a:custGeom>
            <a:ln w="19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4814240" y="4138074"/>
            <a:ext cx="783590" cy="1803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165497" y="3678689"/>
            <a:ext cx="1334135" cy="1120775"/>
            <a:chOff x="2165497" y="3678689"/>
            <a:chExt cx="1334135" cy="1120775"/>
          </a:xfrm>
        </p:grpSpPr>
        <p:sp>
          <p:nvSpPr>
            <p:cNvPr id="20" name="object 20"/>
            <p:cNvSpPr/>
            <p:nvPr/>
          </p:nvSpPr>
          <p:spPr>
            <a:xfrm>
              <a:off x="3202139" y="3797911"/>
              <a:ext cx="287655" cy="166370"/>
            </a:xfrm>
            <a:custGeom>
              <a:avLst/>
              <a:gdLst/>
              <a:ahLst/>
              <a:cxnLst/>
              <a:rect l="l" t="t" r="r" b="b"/>
              <a:pathLst>
                <a:path w="287654" h="166370">
                  <a:moveTo>
                    <a:pt x="287160" y="0"/>
                  </a:moveTo>
                  <a:lnTo>
                    <a:pt x="0" y="165792"/>
                  </a:lnTo>
                </a:path>
              </a:pathLst>
            </a:custGeom>
            <a:ln w="19800">
              <a:solidFill>
                <a:srgbClr val="4879A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175397" y="3688589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4" h="1100454">
                  <a:moveTo>
                    <a:pt x="550229" y="1100457"/>
                  </a:moveTo>
                  <a:lnTo>
                    <a:pt x="502753" y="1098438"/>
                  </a:lnTo>
                  <a:lnTo>
                    <a:pt x="456398" y="1092489"/>
                  </a:lnTo>
                  <a:lnTo>
                    <a:pt x="411330" y="1082776"/>
                  </a:lnTo>
                  <a:lnTo>
                    <a:pt x="367714" y="1069464"/>
                  </a:lnTo>
                  <a:lnTo>
                    <a:pt x="325715" y="1052718"/>
                  </a:lnTo>
                  <a:lnTo>
                    <a:pt x="285498" y="1032704"/>
                  </a:lnTo>
                  <a:lnTo>
                    <a:pt x="247229" y="1009587"/>
                  </a:lnTo>
                  <a:lnTo>
                    <a:pt x="211072" y="983531"/>
                  </a:lnTo>
                  <a:lnTo>
                    <a:pt x="177192" y="954702"/>
                  </a:lnTo>
                  <a:lnTo>
                    <a:pt x="145755" y="923265"/>
                  </a:lnTo>
                  <a:lnTo>
                    <a:pt x="116926" y="889385"/>
                  </a:lnTo>
                  <a:lnTo>
                    <a:pt x="90870" y="853228"/>
                  </a:lnTo>
                  <a:lnTo>
                    <a:pt x="67753" y="814959"/>
                  </a:lnTo>
                  <a:lnTo>
                    <a:pt x="47739" y="774742"/>
                  </a:lnTo>
                  <a:lnTo>
                    <a:pt x="30993" y="732743"/>
                  </a:lnTo>
                  <a:lnTo>
                    <a:pt x="17681" y="689127"/>
                  </a:lnTo>
                  <a:lnTo>
                    <a:pt x="7968" y="644059"/>
                  </a:lnTo>
                  <a:lnTo>
                    <a:pt x="2019" y="597704"/>
                  </a:lnTo>
                  <a:lnTo>
                    <a:pt x="0" y="550229"/>
                  </a:lnTo>
                  <a:lnTo>
                    <a:pt x="2019" y="502753"/>
                  </a:lnTo>
                  <a:lnTo>
                    <a:pt x="7968" y="456398"/>
                  </a:lnTo>
                  <a:lnTo>
                    <a:pt x="17681" y="411330"/>
                  </a:lnTo>
                  <a:lnTo>
                    <a:pt x="30993" y="367714"/>
                  </a:lnTo>
                  <a:lnTo>
                    <a:pt x="47739" y="325715"/>
                  </a:lnTo>
                  <a:lnTo>
                    <a:pt x="67753" y="285498"/>
                  </a:lnTo>
                  <a:lnTo>
                    <a:pt x="90870" y="247229"/>
                  </a:lnTo>
                  <a:lnTo>
                    <a:pt x="116926" y="211072"/>
                  </a:lnTo>
                  <a:lnTo>
                    <a:pt x="145755" y="177192"/>
                  </a:lnTo>
                  <a:lnTo>
                    <a:pt x="177192" y="145755"/>
                  </a:lnTo>
                  <a:lnTo>
                    <a:pt x="211072" y="116926"/>
                  </a:lnTo>
                  <a:lnTo>
                    <a:pt x="247229" y="90870"/>
                  </a:lnTo>
                  <a:lnTo>
                    <a:pt x="285498" y="67753"/>
                  </a:lnTo>
                  <a:lnTo>
                    <a:pt x="325715" y="47738"/>
                  </a:lnTo>
                  <a:lnTo>
                    <a:pt x="367714" y="30993"/>
                  </a:lnTo>
                  <a:lnTo>
                    <a:pt x="411330" y="17681"/>
                  </a:lnTo>
                  <a:lnTo>
                    <a:pt x="456398" y="7968"/>
                  </a:lnTo>
                  <a:lnTo>
                    <a:pt x="502753" y="2019"/>
                  </a:lnTo>
                  <a:lnTo>
                    <a:pt x="550229" y="0"/>
                  </a:lnTo>
                  <a:lnTo>
                    <a:pt x="598608" y="2129"/>
                  </a:lnTo>
                  <a:lnTo>
                    <a:pt x="646292" y="8448"/>
                  </a:lnTo>
                  <a:lnTo>
                    <a:pt x="693026" y="18851"/>
                  </a:lnTo>
                  <a:lnTo>
                    <a:pt x="738557" y="33233"/>
                  </a:lnTo>
                  <a:lnTo>
                    <a:pt x="782632" y="51489"/>
                  </a:lnTo>
                  <a:lnTo>
                    <a:pt x="824997" y="73515"/>
                  </a:lnTo>
                  <a:lnTo>
                    <a:pt x="865398" y="99205"/>
                  </a:lnTo>
                  <a:lnTo>
                    <a:pt x="903584" y="128454"/>
                  </a:lnTo>
                  <a:lnTo>
                    <a:pt x="939299" y="161158"/>
                  </a:lnTo>
                  <a:lnTo>
                    <a:pt x="972003" y="196873"/>
                  </a:lnTo>
                  <a:lnTo>
                    <a:pt x="1001252" y="235058"/>
                  </a:lnTo>
                  <a:lnTo>
                    <a:pt x="1026942" y="275460"/>
                  </a:lnTo>
                  <a:lnTo>
                    <a:pt x="1048968" y="317825"/>
                  </a:lnTo>
                  <a:lnTo>
                    <a:pt x="1067224" y="361900"/>
                  </a:lnTo>
                  <a:lnTo>
                    <a:pt x="1081607" y="407431"/>
                  </a:lnTo>
                  <a:lnTo>
                    <a:pt x="1092009" y="454165"/>
                  </a:lnTo>
                  <a:lnTo>
                    <a:pt x="1098328" y="501849"/>
                  </a:lnTo>
                  <a:lnTo>
                    <a:pt x="1100458" y="550229"/>
                  </a:lnTo>
                  <a:lnTo>
                    <a:pt x="1098438" y="597704"/>
                  </a:lnTo>
                  <a:lnTo>
                    <a:pt x="1092489" y="644059"/>
                  </a:lnTo>
                  <a:lnTo>
                    <a:pt x="1082776" y="689127"/>
                  </a:lnTo>
                  <a:lnTo>
                    <a:pt x="1069464" y="732743"/>
                  </a:lnTo>
                  <a:lnTo>
                    <a:pt x="1052719" y="774742"/>
                  </a:lnTo>
                  <a:lnTo>
                    <a:pt x="1032705" y="814959"/>
                  </a:lnTo>
                  <a:lnTo>
                    <a:pt x="1009587" y="853228"/>
                  </a:lnTo>
                  <a:lnTo>
                    <a:pt x="983531" y="889385"/>
                  </a:lnTo>
                  <a:lnTo>
                    <a:pt x="954702" y="923265"/>
                  </a:lnTo>
                  <a:lnTo>
                    <a:pt x="923265" y="954702"/>
                  </a:lnTo>
                  <a:lnTo>
                    <a:pt x="889386" y="983531"/>
                  </a:lnTo>
                  <a:lnTo>
                    <a:pt x="853228" y="1009587"/>
                  </a:lnTo>
                  <a:lnTo>
                    <a:pt x="814959" y="1032704"/>
                  </a:lnTo>
                  <a:lnTo>
                    <a:pt x="774742" y="1052718"/>
                  </a:lnTo>
                  <a:lnTo>
                    <a:pt x="732743" y="1069464"/>
                  </a:lnTo>
                  <a:lnTo>
                    <a:pt x="689127" y="1082776"/>
                  </a:lnTo>
                  <a:lnTo>
                    <a:pt x="644059" y="1092489"/>
                  </a:lnTo>
                  <a:lnTo>
                    <a:pt x="597704" y="1098438"/>
                  </a:lnTo>
                  <a:lnTo>
                    <a:pt x="550229" y="1100457"/>
                  </a:lnTo>
                  <a:close/>
                </a:path>
              </a:pathLst>
            </a:custGeom>
            <a:solidFill>
              <a:srgbClr val="59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175397" y="3688589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4" h="1100454">
                  <a:moveTo>
                    <a:pt x="0" y="550229"/>
                  </a:moveTo>
                  <a:lnTo>
                    <a:pt x="2019" y="502753"/>
                  </a:lnTo>
                  <a:lnTo>
                    <a:pt x="7968" y="456398"/>
                  </a:lnTo>
                  <a:lnTo>
                    <a:pt x="17681" y="411330"/>
                  </a:lnTo>
                  <a:lnTo>
                    <a:pt x="30993" y="367714"/>
                  </a:lnTo>
                  <a:lnTo>
                    <a:pt x="47739" y="325715"/>
                  </a:lnTo>
                  <a:lnTo>
                    <a:pt x="67753" y="285498"/>
                  </a:lnTo>
                  <a:lnTo>
                    <a:pt x="90870" y="247229"/>
                  </a:lnTo>
                  <a:lnTo>
                    <a:pt x="116926" y="211072"/>
                  </a:lnTo>
                  <a:lnTo>
                    <a:pt x="145755" y="177192"/>
                  </a:lnTo>
                  <a:lnTo>
                    <a:pt x="177192" y="145755"/>
                  </a:lnTo>
                  <a:lnTo>
                    <a:pt x="211072" y="116926"/>
                  </a:lnTo>
                  <a:lnTo>
                    <a:pt x="247229" y="90870"/>
                  </a:lnTo>
                  <a:lnTo>
                    <a:pt x="285499" y="67753"/>
                  </a:lnTo>
                  <a:lnTo>
                    <a:pt x="325715" y="47738"/>
                  </a:lnTo>
                  <a:lnTo>
                    <a:pt x="367714" y="30993"/>
                  </a:lnTo>
                  <a:lnTo>
                    <a:pt x="411330" y="17681"/>
                  </a:lnTo>
                  <a:lnTo>
                    <a:pt x="456398" y="7968"/>
                  </a:lnTo>
                  <a:lnTo>
                    <a:pt x="502753" y="2019"/>
                  </a:lnTo>
                  <a:lnTo>
                    <a:pt x="550229" y="0"/>
                  </a:lnTo>
                  <a:lnTo>
                    <a:pt x="598608" y="2129"/>
                  </a:lnTo>
                  <a:lnTo>
                    <a:pt x="646292" y="8448"/>
                  </a:lnTo>
                  <a:lnTo>
                    <a:pt x="693026" y="18851"/>
                  </a:lnTo>
                  <a:lnTo>
                    <a:pt x="738557" y="33233"/>
                  </a:lnTo>
                  <a:lnTo>
                    <a:pt x="782632" y="51489"/>
                  </a:lnTo>
                  <a:lnTo>
                    <a:pt x="824997" y="73515"/>
                  </a:lnTo>
                  <a:lnTo>
                    <a:pt x="865398" y="99205"/>
                  </a:lnTo>
                  <a:lnTo>
                    <a:pt x="903584" y="128454"/>
                  </a:lnTo>
                  <a:lnTo>
                    <a:pt x="939299" y="161158"/>
                  </a:lnTo>
                  <a:lnTo>
                    <a:pt x="972003" y="196873"/>
                  </a:lnTo>
                  <a:lnTo>
                    <a:pt x="1001252" y="235058"/>
                  </a:lnTo>
                  <a:lnTo>
                    <a:pt x="1026942" y="275460"/>
                  </a:lnTo>
                  <a:lnTo>
                    <a:pt x="1048968" y="317825"/>
                  </a:lnTo>
                  <a:lnTo>
                    <a:pt x="1067224" y="361900"/>
                  </a:lnTo>
                  <a:lnTo>
                    <a:pt x="1081607" y="407431"/>
                  </a:lnTo>
                  <a:lnTo>
                    <a:pt x="1092010" y="454165"/>
                  </a:lnTo>
                  <a:lnTo>
                    <a:pt x="1098328" y="501849"/>
                  </a:lnTo>
                  <a:lnTo>
                    <a:pt x="1100458" y="550229"/>
                  </a:lnTo>
                  <a:lnTo>
                    <a:pt x="1098438" y="597704"/>
                  </a:lnTo>
                  <a:lnTo>
                    <a:pt x="1092489" y="644059"/>
                  </a:lnTo>
                  <a:lnTo>
                    <a:pt x="1082776" y="689127"/>
                  </a:lnTo>
                  <a:lnTo>
                    <a:pt x="1069464" y="732743"/>
                  </a:lnTo>
                  <a:lnTo>
                    <a:pt x="1052719" y="774742"/>
                  </a:lnTo>
                  <a:lnTo>
                    <a:pt x="1032705" y="814959"/>
                  </a:lnTo>
                  <a:lnTo>
                    <a:pt x="1009587" y="853228"/>
                  </a:lnTo>
                  <a:lnTo>
                    <a:pt x="983531" y="889385"/>
                  </a:lnTo>
                  <a:lnTo>
                    <a:pt x="954702" y="923265"/>
                  </a:lnTo>
                  <a:lnTo>
                    <a:pt x="923265" y="954702"/>
                  </a:lnTo>
                  <a:lnTo>
                    <a:pt x="889386" y="983531"/>
                  </a:lnTo>
                  <a:lnTo>
                    <a:pt x="853228" y="1009587"/>
                  </a:lnTo>
                  <a:lnTo>
                    <a:pt x="814959" y="1032704"/>
                  </a:lnTo>
                  <a:lnTo>
                    <a:pt x="774742" y="1052718"/>
                  </a:lnTo>
                  <a:lnTo>
                    <a:pt x="732743" y="1069464"/>
                  </a:lnTo>
                  <a:lnTo>
                    <a:pt x="689127" y="1082776"/>
                  </a:lnTo>
                  <a:lnTo>
                    <a:pt x="644059" y="1092489"/>
                  </a:lnTo>
                  <a:lnTo>
                    <a:pt x="597704" y="1098438"/>
                  </a:lnTo>
                  <a:lnTo>
                    <a:pt x="550229" y="1100457"/>
                  </a:lnTo>
                  <a:lnTo>
                    <a:pt x="502753" y="1098438"/>
                  </a:lnTo>
                  <a:lnTo>
                    <a:pt x="456398" y="1092489"/>
                  </a:lnTo>
                  <a:lnTo>
                    <a:pt x="411330" y="1082776"/>
                  </a:lnTo>
                  <a:lnTo>
                    <a:pt x="367714" y="1069464"/>
                  </a:lnTo>
                  <a:lnTo>
                    <a:pt x="325715" y="1052718"/>
                  </a:lnTo>
                  <a:lnTo>
                    <a:pt x="285499" y="1032704"/>
                  </a:lnTo>
                  <a:lnTo>
                    <a:pt x="247229" y="1009587"/>
                  </a:lnTo>
                  <a:lnTo>
                    <a:pt x="211072" y="983531"/>
                  </a:lnTo>
                  <a:lnTo>
                    <a:pt x="177192" y="954702"/>
                  </a:lnTo>
                  <a:lnTo>
                    <a:pt x="145755" y="923265"/>
                  </a:lnTo>
                  <a:lnTo>
                    <a:pt x="116926" y="889385"/>
                  </a:lnTo>
                  <a:lnTo>
                    <a:pt x="90870" y="853228"/>
                  </a:lnTo>
                  <a:lnTo>
                    <a:pt x="67753" y="814959"/>
                  </a:lnTo>
                  <a:lnTo>
                    <a:pt x="47739" y="774742"/>
                  </a:lnTo>
                  <a:lnTo>
                    <a:pt x="30993" y="732743"/>
                  </a:lnTo>
                  <a:lnTo>
                    <a:pt x="17681" y="689127"/>
                  </a:lnTo>
                  <a:lnTo>
                    <a:pt x="7968" y="644059"/>
                  </a:lnTo>
                  <a:lnTo>
                    <a:pt x="2019" y="597704"/>
                  </a:lnTo>
                  <a:lnTo>
                    <a:pt x="0" y="550229"/>
                  </a:lnTo>
                  <a:close/>
                </a:path>
              </a:pathLst>
            </a:custGeom>
            <a:ln w="19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2395846" y="4138074"/>
            <a:ext cx="659765" cy="1803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Awareness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2509" y="1421430"/>
            <a:ext cx="2023745" cy="35560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290"/>
              </a:lnSpc>
              <a:spcBef>
                <a:spcPts val="160"/>
              </a:spcBef>
            </a:pPr>
            <a:r>
              <a:rPr dirty="0" sz="1100" spc="-10">
                <a:latin typeface="Calibri"/>
                <a:cs typeface="Calibri"/>
              </a:rPr>
              <a:t>Some Internet Governance Projects  </a:t>
            </a:r>
            <a:r>
              <a:rPr dirty="0" sz="1100" spc="-5">
                <a:latin typeface="Calibri"/>
                <a:cs typeface="Calibri"/>
              </a:rPr>
              <a:t>awarded </a:t>
            </a:r>
            <a:r>
              <a:rPr dirty="0" sz="1100" spc="-10">
                <a:latin typeface="Calibri"/>
                <a:cs typeface="Calibri"/>
              </a:rPr>
              <a:t>in the following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domain.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3313" y="1829312"/>
            <a:ext cx="1840864" cy="182562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214629" marR="5080" indent="-202565">
              <a:lnSpc>
                <a:spcPts val="1290"/>
              </a:lnSpc>
              <a:spcBef>
                <a:spcPts val="160"/>
              </a:spcBef>
              <a:buFont typeface="Arial"/>
              <a:buChar char="•"/>
              <a:tabLst>
                <a:tab pos="213995" algn="l"/>
                <a:tab pos="215265" algn="l"/>
              </a:tabLst>
            </a:pPr>
            <a:r>
              <a:rPr dirty="0" sz="1100" spc="-10">
                <a:latin typeface="Calibri"/>
                <a:cs typeface="Calibri"/>
              </a:rPr>
              <a:t>Advanced Internet  Operations Research in India  (AIORI): Software  Technology Parks of India  (STPI) Funded by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MeitY.</a:t>
            </a:r>
            <a:endParaRPr sz="1100">
              <a:latin typeface="Calibri"/>
              <a:cs typeface="Calibri"/>
            </a:endParaRPr>
          </a:p>
          <a:p>
            <a:pPr marL="214629" indent="-202565">
              <a:lnSpc>
                <a:spcPts val="1215"/>
              </a:lnSpc>
              <a:buFont typeface="Arial"/>
              <a:buChar char="•"/>
              <a:tabLst>
                <a:tab pos="213995" algn="l"/>
                <a:tab pos="215265" algn="l"/>
              </a:tabLst>
            </a:pPr>
            <a:r>
              <a:rPr dirty="0" sz="1100" spc="-10">
                <a:latin typeface="Calibri"/>
                <a:cs typeface="Calibri"/>
              </a:rPr>
              <a:t>“MEITY Chair for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Internet</a:t>
            </a:r>
            <a:endParaRPr sz="1100">
              <a:latin typeface="Calibri"/>
              <a:cs typeface="Calibri"/>
            </a:endParaRPr>
          </a:p>
          <a:p>
            <a:pPr marL="214629" marR="45720">
              <a:lnSpc>
                <a:spcPts val="1290"/>
              </a:lnSpc>
              <a:spcBef>
                <a:spcPts val="50"/>
              </a:spcBef>
            </a:pPr>
            <a:r>
              <a:rPr dirty="0" sz="1100" spc="-10">
                <a:latin typeface="Calibri"/>
                <a:cs typeface="Calibri"/>
              </a:rPr>
              <a:t>Policy: Value, Security </a:t>
            </a:r>
            <a:r>
              <a:rPr dirty="0" sz="1100" spc="-5">
                <a:latin typeface="Calibri"/>
                <a:cs typeface="Calibri"/>
              </a:rPr>
              <a:t>and  </a:t>
            </a:r>
            <a:r>
              <a:rPr dirty="0" sz="1100" spc="-10">
                <a:latin typeface="Calibri"/>
                <a:cs typeface="Calibri"/>
              </a:rPr>
              <a:t>Governance” implementing  by Indian Council for  Research on International  Economic Relations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(ICRIER)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88078" y="1284774"/>
            <a:ext cx="2261235" cy="19888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214629" marR="180340" indent="-202565">
              <a:lnSpc>
                <a:spcPts val="1290"/>
              </a:lnSpc>
              <a:spcBef>
                <a:spcPts val="160"/>
              </a:spcBef>
              <a:buFont typeface="Arial"/>
              <a:buChar char="•"/>
              <a:tabLst>
                <a:tab pos="213995" algn="l"/>
                <a:tab pos="215265" algn="l"/>
              </a:tabLst>
            </a:pPr>
            <a:r>
              <a:rPr dirty="0" sz="1100" spc="-10">
                <a:latin typeface="Calibri"/>
                <a:cs typeface="Calibri"/>
              </a:rPr>
              <a:t>“IG-SIM- Internet Governance </a:t>
            </a:r>
            <a:r>
              <a:rPr dirty="0" sz="1100" spc="-5">
                <a:latin typeface="Calibri"/>
                <a:cs typeface="Calibri"/>
              </a:rPr>
              <a:t>–  </a:t>
            </a:r>
            <a:r>
              <a:rPr dirty="0" sz="1100" spc="-10">
                <a:latin typeface="Calibri"/>
                <a:cs typeface="Calibri"/>
              </a:rPr>
              <a:t>Structured Implementation  Module” implemented by Centre  for Development of Advanced  Computing (C-DAC), Delhi.</a:t>
            </a:r>
            <a:endParaRPr sz="1100">
              <a:latin typeface="Calibri"/>
              <a:cs typeface="Calibri"/>
            </a:endParaRPr>
          </a:p>
          <a:p>
            <a:pPr marL="214629" indent="-202565">
              <a:lnSpc>
                <a:spcPts val="1215"/>
              </a:lnSpc>
              <a:buFont typeface="Arial"/>
              <a:buChar char="•"/>
              <a:tabLst>
                <a:tab pos="213995" algn="l"/>
                <a:tab pos="215265" algn="l"/>
              </a:tabLst>
            </a:pPr>
            <a:r>
              <a:rPr dirty="0" sz="1100" spc="-10">
                <a:latin typeface="Calibri"/>
                <a:cs typeface="Calibri"/>
              </a:rPr>
              <a:t>Centre of Excellence in DNS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Security</a:t>
            </a:r>
            <a:endParaRPr sz="1100">
              <a:latin typeface="Calibri"/>
              <a:cs typeface="Calibri"/>
            </a:endParaRPr>
          </a:p>
          <a:p>
            <a:pPr marL="214629" marR="220345">
              <a:lnSpc>
                <a:spcPts val="1290"/>
              </a:lnSpc>
              <a:spcBef>
                <a:spcPts val="50"/>
              </a:spcBef>
            </a:pPr>
            <a:r>
              <a:rPr dirty="0" sz="1100" spc="-10">
                <a:latin typeface="Calibri"/>
                <a:cs typeface="Calibri"/>
              </a:rPr>
              <a:t>by C-DAC, Bangalore (Funded by  NIXI).</a:t>
            </a:r>
            <a:endParaRPr sz="1100">
              <a:latin typeface="Calibri"/>
              <a:cs typeface="Calibri"/>
            </a:endParaRPr>
          </a:p>
          <a:p>
            <a:pPr marL="214629" indent="-202565">
              <a:lnSpc>
                <a:spcPts val="1230"/>
              </a:lnSpc>
              <a:buFont typeface="Arial"/>
              <a:buChar char="•"/>
              <a:tabLst>
                <a:tab pos="213995" algn="l"/>
                <a:tab pos="215265" algn="l"/>
              </a:tabLst>
            </a:pPr>
            <a:r>
              <a:rPr dirty="0" sz="1100" spc="-10">
                <a:latin typeface="Calibri"/>
                <a:cs typeface="Calibri"/>
              </a:rPr>
              <a:t>ICANN Research</a:t>
            </a:r>
            <a:r>
              <a:rPr dirty="0" sz="1100" spc="-5">
                <a:latin typeface="Calibri"/>
                <a:cs typeface="Calibri"/>
              </a:rPr>
              <a:t> and</a:t>
            </a:r>
            <a:endParaRPr sz="1100">
              <a:latin typeface="Calibri"/>
              <a:cs typeface="Calibri"/>
            </a:endParaRPr>
          </a:p>
          <a:p>
            <a:pPr algn="just" marL="214629" marR="281305">
              <a:lnSpc>
                <a:spcPts val="1290"/>
              </a:lnSpc>
              <a:spcBef>
                <a:spcPts val="50"/>
              </a:spcBef>
            </a:pPr>
            <a:r>
              <a:rPr dirty="0" sz="1100" spc="-10">
                <a:latin typeface="Calibri"/>
                <a:cs typeface="Calibri"/>
              </a:rPr>
              <a:t>Multi-stakeholder Engagement  Assistant Programme by ICRIER  (Funded by NIXI).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28" name="object 28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1705085" y="6192444"/>
            <a:ext cx="4240530" cy="405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10" b="1">
                <a:latin typeface="Arial"/>
                <a:cs typeface="Arial"/>
              </a:rPr>
              <a:t>An International Case</a:t>
            </a:r>
            <a:r>
              <a:rPr dirty="0" sz="2500" spc="-35" b="1">
                <a:latin typeface="Arial"/>
                <a:cs typeface="Arial"/>
              </a:rPr>
              <a:t> </a:t>
            </a:r>
            <a:r>
              <a:rPr dirty="0" sz="2500" spc="-10" b="1">
                <a:latin typeface="Arial"/>
                <a:cs typeface="Arial"/>
              </a:rPr>
              <a:t>Study</a:t>
            </a:r>
            <a:endParaRPr sz="2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4899" y="10106813"/>
            <a:ext cx="3079750" cy="3092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105"/>
              </a:spcBef>
            </a:pPr>
            <a:r>
              <a:rPr dirty="0" u="sng" sz="90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4"/>
              </a:rPr>
              <a:t>https://www.sciencedirect.com/science/article/abs/pii/S03085 </a:t>
            </a:r>
            <a:r>
              <a:rPr dirty="0" sz="900" spc="1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sng" sz="90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96115002049?via%3Dihub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768338" y="7581702"/>
            <a:ext cx="3407915" cy="21347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656126" y="6904569"/>
            <a:ext cx="6233795" cy="279273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445770" marR="5080" indent="-178435">
              <a:lnSpc>
                <a:spcPts val="1700"/>
              </a:lnSpc>
              <a:spcBef>
                <a:spcPts val="300"/>
              </a:spcBef>
            </a:pPr>
            <a:r>
              <a:rPr dirty="0" sz="1550">
                <a:latin typeface="Calibri"/>
                <a:cs typeface="Calibri"/>
              </a:rPr>
              <a:t>The </a:t>
            </a:r>
            <a:r>
              <a:rPr dirty="0" sz="1550" spc="-5">
                <a:latin typeface="Calibri"/>
                <a:cs typeface="Calibri"/>
              </a:rPr>
              <a:t>transformative effects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multistakeholderism </a:t>
            </a:r>
            <a:r>
              <a:rPr dirty="0" sz="1550">
                <a:latin typeface="Calibri"/>
                <a:cs typeface="Calibri"/>
              </a:rPr>
              <a:t>in </a:t>
            </a:r>
            <a:r>
              <a:rPr dirty="0" sz="1550" spc="-5">
                <a:latin typeface="Calibri"/>
                <a:cs typeface="Calibri"/>
              </a:rPr>
              <a:t>Internet governance:  </a:t>
            </a:r>
            <a:r>
              <a:rPr dirty="0" sz="1550" spc="5">
                <a:latin typeface="Calibri"/>
                <a:cs typeface="Calibri"/>
              </a:rPr>
              <a:t>A </a:t>
            </a:r>
            <a:r>
              <a:rPr dirty="0" sz="1550">
                <a:latin typeface="Calibri"/>
                <a:cs typeface="Calibri"/>
              </a:rPr>
              <a:t>case study of the East </a:t>
            </a:r>
            <a:r>
              <a:rPr dirty="0" sz="1550" spc="-5">
                <a:latin typeface="Calibri"/>
                <a:cs typeface="Calibri"/>
              </a:rPr>
              <a:t>Africa Internet </a:t>
            </a:r>
            <a:r>
              <a:rPr dirty="0" sz="1550">
                <a:latin typeface="Calibri"/>
                <a:cs typeface="Calibri"/>
              </a:rPr>
              <a:t>Governance</a:t>
            </a:r>
            <a:r>
              <a:rPr dirty="0" sz="1550" spc="-2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Forum</a:t>
            </a:r>
            <a:endParaRPr sz="1550">
              <a:latin typeface="Calibri"/>
              <a:cs typeface="Calibri"/>
            </a:endParaRPr>
          </a:p>
          <a:p>
            <a:pPr marL="250190" marR="3229610" indent="-238125">
              <a:lnSpc>
                <a:spcPct val="100600"/>
              </a:lnSpc>
              <a:spcBef>
                <a:spcPts val="1345"/>
              </a:spcBef>
              <a:buFont typeface="Arial"/>
              <a:buChar char="•"/>
              <a:tabLst>
                <a:tab pos="250190" algn="l"/>
                <a:tab pos="250825" algn="l"/>
              </a:tabLst>
            </a:pPr>
            <a:r>
              <a:rPr dirty="0" sz="1550">
                <a:latin typeface="Calibri"/>
                <a:cs typeface="Calibri"/>
              </a:rPr>
              <a:t>EAIGF promotes </a:t>
            </a:r>
            <a:r>
              <a:rPr dirty="0" sz="1550" spc="-5">
                <a:latin typeface="Calibri"/>
                <a:cs typeface="Calibri"/>
              </a:rPr>
              <a:t>capacity building,  </a:t>
            </a:r>
            <a:r>
              <a:rPr dirty="0" sz="1550">
                <a:latin typeface="Calibri"/>
                <a:cs typeface="Calibri"/>
              </a:rPr>
              <a:t>knowledge </a:t>
            </a:r>
            <a:r>
              <a:rPr dirty="0" sz="1550" spc="-5">
                <a:latin typeface="Calibri"/>
                <a:cs typeface="Calibri"/>
              </a:rPr>
              <a:t>sharing, </a:t>
            </a:r>
            <a:r>
              <a:rPr dirty="0" sz="1550">
                <a:latin typeface="Calibri"/>
                <a:cs typeface="Calibri"/>
              </a:rPr>
              <a:t>and </a:t>
            </a:r>
            <a:r>
              <a:rPr dirty="0" sz="1550" spc="-5">
                <a:latin typeface="Calibri"/>
                <a:cs typeface="Calibri"/>
              </a:rPr>
              <a:t>policy  transfer.</a:t>
            </a:r>
            <a:endParaRPr sz="1550">
              <a:latin typeface="Calibri"/>
              <a:cs typeface="Calibri"/>
            </a:endParaRPr>
          </a:p>
          <a:p>
            <a:pPr marL="250190" marR="3649345" indent="-238125">
              <a:lnSpc>
                <a:spcPct val="100600"/>
              </a:lnSpc>
              <a:buFont typeface="Arial"/>
              <a:buChar char="•"/>
              <a:tabLst>
                <a:tab pos="250190" algn="l"/>
                <a:tab pos="250825" algn="l"/>
              </a:tabLst>
            </a:pPr>
            <a:r>
              <a:rPr dirty="0" sz="1550">
                <a:latin typeface="Calibri"/>
                <a:cs typeface="Calibri"/>
              </a:rPr>
              <a:t>EAIGF </a:t>
            </a:r>
            <a:r>
              <a:rPr dirty="0" sz="1550" spc="-5">
                <a:latin typeface="Calibri"/>
                <a:cs typeface="Calibri"/>
              </a:rPr>
              <a:t>reinforces influence of  stakeholders </a:t>
            </a:r>
            <a:r>
              <a:rPr dirty="0" sz="1550">
                <a:latin typeface="Calibri"/>
                <a:cs typeface="Calibri"/>
              </a:rPr>
              <a:t>with </a:t>
            </a:r>
            <a:r>
              <a:rPr dirty="0" sz="1550" spc="-5">
                <a:latin typeface="Calibri"/>
                <a:cs typeface="Calibri"/>
              </a:rPr>
              <a:t>stronger  institutional</a:t>
            </a:r>
            <a:r>
              <a:rPr dirty="0" sz="155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endowments.</a:t>
            </a:r>
            <a:endParaRPr sz="1550">
              <a:latin typeface="Calibri"/>
              <a:cs typeface="Calibri"/>
            </a:endParaRPr>
          </a:p>
          <a:p>
            <a:pPr marL="250190" marR="3212465" indent="-238125">
              <a:lnSpc>
                <a:spcPct val="100600"/>
              </a:lnSpc>
              <a:buFont typeface="Arial"/>
              <a:buChar char="•"/>
              <a:tabLst>
                <a:tab pos="250190" algn="l"/>
                <a:tab pos="250825" algn="l"/>
              </a:tabLst>
            </a:pPr>
            <a:r>
              <a:rPr dirty="0" sz="1550">
                <a:latin typeface="Calibri"/>
                <a:cs typeface="Calibri"/>
              </a:rPr>
              <a:t>EAIGF </a:t>
            </a:r>
            <a:r>
              <a:rPr dirty="0" sz="1550" spc="-5">
                <a:latin typeface="Calibri"/>
                <a:cs typeface="Calibri"/>
              </a:rPr>
              <a:t>policy framing likely reflects  preferences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stronger  stakeholders.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6684251" y="10397462"/>
            <a:ext cx="1155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65"/>
              </a:lnSpc>
            </a:pPr>
            <a:r>
              <a:rPr dirty="0" sz="700" spc="-5">
                <a:solidFill>
                  <a:srgbClr val="888888"/>
                </a:solidFill>
                <a:latin typeface="Calibri"/>
                <a:cs typeface="Calibri"/>
              </a:rPr>
              <a:t>12</a:t>
            </a:r>
            <a:endParaRPr sz="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55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84251" y="5029006"/>
            <a:ext cx="11557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solidFill>
                  <a:srgbClr val="888888"/>
                </a:solidFill>
                <a:latin typeface="Calibri"/>
                <a:cs typeface="Calibri"/>
              </a:rPr>
              <a:t>13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72106" y="846264"/>
            <a:ext cx="1715135" cy="4057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Challenges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38262" y="1558389"/>
            <a:ext cx="5691505" cy="17780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252729" marR="52705" indent="-240665">
              <a:lnSpc>
                <a:spcPts val="1700"/>
              </a:lnSpc>
              <a:spcBef>
                <a:spcPts val="30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 spc="-5">
                <a:latin typeface="Calibri"/>
                <a:cs typeface="Calibri"/>
              </a:rPr>
              <a:t>Concerns </a:t>
            </a:r>
            <a:r>
              <a:rPr dirty="0" sz="1550">
                <a:latin typeface="Calibri"/>
                <a:cs typeface="Calibri"/>
              </a:rPr>
              <a:t>about accountability, </a:t>
            </a:r>
            <a:r>
              <a:rPr dirty="0" sz="1550" spc="-5">
                <a:latin typeface="Calibri"/>
                <a:cs typeface="Calibri"/>
              </a:rPr>
              <a:t>legitimacy, diversity </a:t>
            </a:r>
            <a:r>
              <a:rPr dirty="0" sz="1550">
                <a:latin typeface="Calibri"/>
                <a:cs typeface="Calibri"/>
              </a:rPr>
              <a:t>and </a:t>
            </a:r>
            <a:r>
              <a:rPr dirty="0" sz="1550" spc="-5">
                <a:latin typeface="Calibri"/>
                <a:cs typeface="Calibri"/>
              </a:rPr>
              <a:t>capacity in  Internet</a:t>
            </a:r>
            <a:r>
              <a:rPr dirty="0" sz="1550" spc="-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governance</a:t>
            </a:r>
            <a:endParaRPr sz="155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384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Lack of </a:t>
            </a:r>
            <a:r>
              <a:rPr dirty="0" sz="1550" spc="-5">
                <a:latin typeface="Calibri"/>
                <a:cs typeface="Calibri"/>
              </a:rPr>
              <a:t>participation </a:t>
            </a:r>
            <a:r>
              <a:rPr dirty="0" sz="1550">
                <a:latin typeface="Calibri"/>
                <a:cs typeface="Calibri"/>
              </a:rPr>
              <a:t>by </a:t>
            </a:r>
            <a:r>
              <a:rPr dirty="0" sz="1550" spc="-5">
                <a:latin typeface="Calibri"/>
                <a:cs typeface="Calibri"/>
              </a:rPr>
              <a:t>civic societies </a:t>
            </a:r>
            <a:r>
              <a:rPr dirty="0" sz="1550">
                <a:latin typeface="Calibri"/>
                <a:cs typeface="Calibri"/>
              </a:rPr>
              <a:t>in </a:t>
            </a:r>
            <a:r>
              <a:rPr dirty="0" sz="1550" spc="-5">
                <a:latin typeface="Calibri"/>
                <a:cs typeface="Calibri"/>
              </a:rPr>
              <a:t>mitigating </a:t>
            </a:r>
            <a:r>
              <a:rPr dirty="0" sz="1550">
                <a:latin typeface="Calibri"/>
                <a:cs typeface="Calibri"/>
              </a:rPr>
              <a:t>these</a:t>
            </a:r>
            <a:r>
              <a:rPr dirty="0" sz="1550" spc="9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challenges</a:t>
            </a:r>
            <a:endParaRPr sz="1550">
              <a:latin typeface="Calibri"/>
              <a:cs typeface="Calibri"/>
            </a:endParaRPr>
          </a:p>
          <a:p>
            <a:pPr marL="252729" marR="630555" indent="-240665">
              <a:lnSpc>
                <a:spcPts val="1700"/>
              </a:lnSpc>
              <a:spcBef>
                <a:spcPts val="610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Lack of engagement on government </a:t>
            </a:r>
            <a:r>
              <a:rPr dirty="0" sz="1550" spc="-5">
                <a:latin typeface="Calibri"/>
                <a:cs typeface="Calibri"/>
              </a:rPr>
              <a:t>level </a:t>
            </a:r>
            <a:r>
              <a:rPr dirty="0" sz="1550">
                <a:latin typeface="Calibri"/>
                <a:cs typeface="Calibri"/>
              </a:rPr>
              <a:t>with </a:t>
            </a:r>
            <a:r>
              <a:rPr dirty="0" sz="1550" spc="-5">
                <a:latin typeface="Calibri"/>
                <a:cs typeface="Calibri"/>
              </a:rPr>
              <a:t>international  organisations </a:t>
            </a:r>
            <a:r>
              <a:rPr dirty="0" sz="1550">
                <a:latin typeface="Calibri"/>
                <a:cs typeface="Calibri"/>
              </a:rPr>
              <a:t>on </a:t>
            </a:r>
            <a:r>
              <a:rPr dirty="0" sz="1550" spc="-5">
                <a:latin typeface="Calibri"/>
                <a:cs typeface="Calibri"/>
              </a:rPr>
              <a:t>global</a:t>
            </a:r>
            <a:r>
              <a:rPr dirty="0" sz="155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policymaking.</a:t>
            </a:r>
            <a:endParaRPr sz="1550">
              <a:latin typeface="Calibri"/>
              <a:cs typeface="Calibri"/>
            </a:endParaRPr>
          </a:p>
          <a:p>
            <a:pPr marL="252729" marR="628015" indent="-240665">
              <a:lnSpc>
                <a:spcPts val="1700"/>
              </a:lnSpc>
              <a:spcBef>
                <a:spcPts val="575"/>
              </a:spcBef>
              <a:buClr>
                <a:srgbClr val="888888"/>
              </a:buClr>
              <a:buSzPct val="90322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550">
                <a:latin typeface="Calibri"/>
                <a:cs typeface="Calibri"/>
              </a:rPr>
              <a:t>Lack of </a:t>
            </a:r>
            <a:r>
              <a:rPr dirty="0" sz="1550" spc="-5">
                <a:latin typeface="Calibri"/>
                <a:cs typeface="Calibri"/>
              </a:rPr>
              <a:t>participation </a:t>
            </a:r>
            <a:r>
              <a:rPr dirty="0" sz="1550">
                <a:latin typeface="Calibri"/>
                <a:cs typeface="Calibri"/>
              </a:rPr>
              <a:t>from the </a:t>
            </a:r>
            <a:r>
              <a:rPr dirty="0" sz="1550" spc="-5">
                <a:latin typeface="Calibri"/>
                <a:cs typeface="Calibri"/>
              </a:rPr>
              <a:t>Indian Private sector </a:t>
            </a:r>
            <a:r>
              <a:rPr dirty="0" sz="1550">
                <a:latin typeface="Calibri"/>
                <a:cs typeface="Calibri"/>
              </a:rPr>
              <a:t>in </a:t>
            </a:r>
            <a:r>
              <a:rPr dirty="0" sz="1550" spc="-5">
                <a:latin typeface="Calibri"/>
                <a:cs typeface="Calibri"/>
              </a:rPr>
              <a:t>global  policymaking process related </a:t>
            </a:r>
            <a:r>
              <a:rPr dirty="0" sz="1550">
                <a:latin typeface="Calibri"/>
                <a:cs typeface="Calibri"/>
              </a:rPr>
              <a:t>to the</a:t>
            </a:r>
            <a:r>
              <a:rPr dirty="0" sz="1550" spc="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internet.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7" name="object 7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938262" y="6192444"/>
            <a:ext cx="5941695" cy="351662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151130">
              <a:lnSpc>
                <a:spcPct val="100000"/>
              </a:lnSpc>
              <a:spcBef>
                <a:spcPts val="95"/>
              </a:spcBef>
            </a:pPr>
            <a:r>
              <a:rPr dirty="0" sz="2500" spc="-10" b="1">
                <a:latin typeface="Arial"/>
                <a:cs typeface="Arial"/>
              </a:rPr>
              <a:t>Recommendations</a:t>
            </a:r>
            <a:endParaRPr sz="2500">
              <a:latin typeface="Arial"/>
              <a:cs typeface="Arial"/>
            </a:endParaRPr>
          </a:p>
          <a:p>
            <a:pPr marL="252729" marR="5080" indent="-240665">
              <a:lnSpc>
                <a:spcPts val="1400"/>
              </a:lnSpc>
              <a:spcBef>
                <a:spcPts val="2155"/>
              </a:spcBef>
              <a:buClr>
                <a:srgbClr val="888888"/>
              </a:buClr>
              <a:buSzPct val="96551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450" spc="-10">
                <a:latin typeface="Calibri"/>
                <a:cs typeface="Calibri"/>
              </a:rPr>
              <a:t>At the international level, </a:t>
            </a:r>
            <a:r>
              <a:rPr dirty="0" sz="1450" spc="-5">
                <a:latin typeface="Calibri"/>
                <a:cs typeface="Calibri"/>
              </a:rPr>
              <a:t>actively </a:t>
            </a:r>
            <a:r>
              <a:rPr dirty="0" sz="1450" spc="-10">
                <a:latin typeface="Calibri"/>
                <a:cs typeface="Calibri"/>
              </a:rPr>
              <a:t>participate in the bottom-up policy  development processes of GNSO </a:t>
            </a:r>
            <a:r>
              <a:rPr dirty="0" sz="1450" spc="-5">
                <a:latin typeface="Calibri"/>
                <a:cs typeface="Calibri"/>
              </a:rPr>
              <a:t>and </a:t>
            </a:r>
            <a:r>
              <a:rPr dirty="0" sz="1450" spc="-10">
                <a:latin typeface="Calibri"/>
                <a:cs typeface="Calibri"/>
              </a:rPr>
              <a:t>CCNSO of ICANN, </a:t>
            </a:r>
            <a:r>
              <a:rPr dirty="0" sz="1450" spc="-5">
                <a:latin typeface="Calibri"/>
                <a:cs typeface="Calibri"/>
              </a:rPr>
              <a:t>and </a:t>
            </a:r>
            <a:r>
              <a:rPr dirty="0" sz="1450" spc="-10">
                <a:latin typeface="Calibri"/>
                <a:cs typeface="Calibri"/>
              </a:rPr>
              <a:t>the IETF through  Working Groups.</a:t>
            </a:r>
            <a:endParaRPr sz="1450">
              <a:latin typeface="Calibri"/>
              <a:cs typeface="Calibri"/>
            </a:endParaRPr>
          </a:p>
          <a:p>
            <a:pPr marL="252729" indent="-240665">
              <a:lnSpc>
                <a:spcPts val="1735"/>
              </a:lnSpc>
              <a:spcBef>
                <a:spcPts val="265"/>
              </a:spcBef>
              <a:buClr>
                <a:srgbClr val="888888"/>
              </a:buClr>
              <a:buSzPct val="96551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450" spc="-10">
                <a:latin typeface="Calibri"/>
                <a:cs typeface="Calibri"/>
              </a:rPr>
              <a:t>At the regional level, India should strengthen participation in APNIC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through</a:t>
            </a:r>
            <a:endParaRPr sz="1450">
              <a:latin typeface="Calibri"/>
              <a:cs typeface="Calibri"/>
            </a:endParaRPr>
          </a:p>
          <a:p>
            <a:pPr lvl="1" marL="565150" indent="-201295">
              <a:lnSpc>
                <a:spcPts val="1555"/>
              </a:lnSpc>
              <a:buClr>
                <a:srgbClr val="888888"/>
              </a:buClr>
              <a:buSzPct val="88461"/>
              <a:buFont typeface="Arial"/>
              <a:buChar char="•"/>
              <a:tabLst>
                <a:tab pos="564515" algn="l"/>
                <a:tab pos="565785" algn="l"/>
              </a:tabLst>
            </a:pPr>
            <a:r>
              <a:rPr dirty="0" sz="1300" spc="-10">
                <a:latin typeface="Calibri"/>
                <a:cs typeface="Calibri"/>
              </a:rPr>
              <a:t>executive positions </a:t>
            </a:r>
            <a:r>
              <a:rPr dirty="0" sz="1300" spc="-5">
                <a:latin typeface="Calibri"/>
                <a:cs typeface="Calibri"/>
              </a:rPr>
              <a:t>in the APNIC EC and the NRO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EC.</a:t>
            </a:r>
            <a:endParaRPr sz="1300">
              <a:latin typeface="Calibri"/>
              <a:cs typeface="Calibri"/>
            </a:endParaRPr>
          </a:p>
          <a:p>
            <a:pPr marL="252729" marR="227329" indent="-240665">
              <a:lnSpc>
                <a:spcPts val="1400"/>
              </a:lnSpc>
              <a:spcBef>
                <a:spcPts val="540"/>
              </a:spcBef>
              <a:buClr>
                <a:srgbClr val="888888"/>
              </a:buClr>
              <a:buSzPct val="96551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450" spc="-10">
                <a:latin typeface="Calibri"/>
                <a:cs typeface="Calibri"/>
              </a:rPr>
              <a:t>At the domestic level, enhance the </a:t>
            </a:r>
            <a:r>
              <a:rPr dirty="0" sz="1450" spc="-5">
                <a:latin typeface="Calibri"/>
                <a:cs typeface="Calibri"/>
              </a:rPr>
              <a:t>accountability </a:t>
            </a:r>
            <a:r>
              <a:rPr dirty="0" sz="1450" spc="-10">
                <a:latin typeface="Calibri"/>
                <a:cs typeface="Calibri"/>
              </a:rPr>
              <a:t>of NIXI (which manages  India’s Critical Internet Resources) towards India’s strategic goals by  introducing </a:t>
            </a:r>
            <a:r>
              <a:rPr dirty="0" sz="1450" spc="-5">
                <a:latin typeface="Calibri"/>
                <a:cs typeface="Calibri"/>
              </a:rPr>
              <a:t>an</a:t>
            </a:r>
            <a:endParaRPr sz="1450">
              <a:latin typeface="Calibri"/>
              <a:cs typeface="Calibri"/>
            </a:endParaRPr>
          </a:p>
          <a:p>
            <a:pPr lvl="1" marL="565150" indent="-201295">
              <a:lnSpc>
                <a:spcPts val="1540"/>
              </a:lnSpc>
              <a:spcBef>
                <a:spcPts val="10"/>
              </a:spcBef>
              <a:buClr>
                <a:srgbClr val="888888"/>
              </a:buClr>
              <a:buSzPct val="88461"/>
              <a:buFont typeface="Arial"/>
              <a:buChar char="•"/>
              <a:tabLst>
                <a:tab pos="564515" algn="l"/>
                <a:tab pos="565785" algn="l"/>
              </a:tabLst>
            </a:pPr>
            <a:r>
              <a:rPr dirty="0" sz="1300" spc="-10">
                <a:latin typeface="Calibri"/>
                <a:cs typeface="Calibri"/>
              </a:rPr>
              <a:t>Oversight mechanism</a:t>
            </a:r>
            <a:endParaRPr sz="1300">
              <a:latin typeface="Calibri"/>
              <a:cs typeface="Calibri"/>
            </a:endParaRPr>
          </a:p>
          <a:p>
            <a:pPr lvl="1" marL="565150" indent="-201295">
              <a:lnSpc>
                <a:spcPts val="1540"/>
              </a:lnSpc>
              <a:buClr>
                <a:srgbClr val="888888"/>
              </a:buClr>
              <a:buSzPct val="88461"/>
              <a:buFont typeface="Arial"/>
              <a:buChar char="•"/>
              <a:tabLst>
                <a:tab pos="564515" algn="l"/>
                <a:tab pos="565785" algn="l"/>
              </a:tabLst>
            </a:pPr>
            <a:r>
              <a:rPr dirty="0" sz="1300" spc="-10">
                <a:latin typeface="Calibri"/>
                <a:cs typeface="Calibri"/>
              </a:rPr>
              <a:t>Organizational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restructuring</a:t>
            </a:r>
            <a:endParaRPr sz="1300">
              <a:latin typeface="Calibri"/>
              <a:cs typeface="Calibri"/>
            </a:endParaRPr>
          </a:p>
          <a:p>
            <a:pPr marL="252729" marR="501650" indent="-240665">
              <a:lnSpc>
                <a:spcPts val="1400"/>
              </a:lnSpc>
              <a:spcBef>
                <a:spcPts val="545"/>
              </a:spcBef>
              <a:buClr>
                <a:srgbClr val="888888"/>
              </a:buClr>
              <a:buSzPct val="96551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450" spc="-10">
                <a:latin typeface="Calibri"/>
                <a:cs typeface="Calibri"/>
              </a:rPr>
              <a:t>Encouraging the participation of domestic private partners into global  policymaking</a:t>
            </a:r>
            <a:endParaRPr sz="1450">
              <a:latin typeface="Calibri"/>
              <a:cs typeface="Calibri"/>
            </a:endParaRPr>
          </a:p>
          <a:p>
            <a:pPr marL="252729" marR="213360" indent="-240665">
              <a:lnSpc>
                <a:spcPts val="1400"/>
              </a:lnSpc>
              <a:spcBef>
                <a:spcPts val="590"/>
              </a:spcBef>
              <a:buClr>
                <a:srgbClr val="888888"/>
              </a:buClr>
              <a:buSzPct val="96551"/>
              <a:buFont typeface="Arial"/>
              <a:buChar char="•"/>
              <a:tabLst>
                <a:tab pos="252729" algn="l"/>
                <a:tab pos="253365" algn="l"/>
              </a:tabLst>
            </a:pPr>
            <a:r>
              <a:rPr dirty="0" sz="1450" spc="-10">
                <a:latin typeface="Calibri"/>
                <a:cs typeface="Calibri"/>
              </a:rPr>
              <a:t>Utilisation of Civic societies to overcome the various challenges related to  internet governance within the</a:t>
            </a:r>
            <a:r>
              <a:rPr dirty="0" sz="1450" spc="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country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80"/>
              </a:lnSpc>
            </a:pPr>
            <a:r>
              <a:rPr dirty="0" spc="10"/>
              <a:t>charrumalhotra[dot]iipa[at]gov[dot]in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684251" y="10397462"/>
            <a:ext cx="115570" cy="11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65"/>
              </a:lnSpc>
            </a:pPr>
            <a:r>
              <a:rPr dirty="0" sz="700" spc="-5">
                <a:solidFill>
                  <a:srgbClr val="888888"/>
                </a:solidFill>
                <a:latin typeface="Calibri"/>
                <a:cs typeface="Calibri"/>
              </a:rPr>
              <a:t>14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9112" y="10124254"/>
            <a:ext cx="47796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10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https://web.iima.ac.in/assets/snippets/workingpaperpdf/8992574912015-03-23.pdf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84251" y="5029016"/>
            <a:ext cx="11557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solidFill>
                  <a:srgbClr val="888888"/>
                </a:solidFill>
                <a:latin typeface="Calibri"/>
                <a:cs typeface="Calibri"/>
              </a:rPr>
              <a:t>15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2507" y="1613195"/>
            <a:ext cx="5971540" cy="23393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11454" indent="-199390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Font typeface="Arial"/>
              <a:buChar char="•"/>
              <a:tabLst>
                <a:tab pos="212090" algn="l"/>
              </a:tabLst>
            </a:pPr>
            <a:r>
              <a:rPr dirty="0" u="heavy" sz="12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Discussion: Current Internet Governance Challenges: What's</a:t>
            </a:r>
            <a:r>
              <a:rPr dirty="0" u="heavy" sz="1250" spc="3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2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Next?</a:t>
            </a:r>
            <a:endParaRPr sz="1250">
              <a:latin typeface="Calibri"/>
              <a:cs typeface="Calibri"/>
            </a:endParaRPr>
          </a:p>
          <a:p>
            <a:pPr algn="just" marL="211454" marR="86360" indent="-199390">
              <a:lnSpc>
                <a:spcPct val="101299"/>
              </a:lnSpc>
              <a:buFont typeface="Arial"/>
              <a:buChar char="•"/>
              <a:tabLst>
                <a:tab pos="212090" algn="l"/>
              </a:tabLst>
            </a:pPr>
            <a:r>
              <a:rPr dirty="0" sz="1250" spc="-10">
                <a:latin typeface="Calibri"/>
                <a:cs typeface="Calibri"/>
              </a:rPr>
              <a:t>DeNardis, </a:t>
            </a:r>
            <a:r>
              <a:rPr dirty="0" sz="1250" spc="-5">
                <a:latin typeface="Calibri"/>
                <a:cs typeface="Calibri"/>
              </a:rPr>
              <a:t>L. </a:t>
            </a:r>
            <a:r>
              <a:rPr dirty="0" sz="1250" spc="-10">
                <a:latin typeface="Calibri"/>
                <a:cs typeface="Calibri"/>
              </a:rPr>
              <a:t>(2010), </a:t>
            </a:r>
            <a:r>
              <a:rPr dirty="0" sz="1250" spc="-5">
                <a:latin typeface="Calibri"/>
                <a:cs typeface="Calibri"/>
              </a:rPr>
              <a:t>The </a:t>
            </a:r>
            <a:r>
              <a:rPr dirty="0" sz="1250" spc="-10">
                <a:latin typeface="Calibri"/>
                <a:cs typeface="Calibri"/>
              </a:rPr>
              <a:t>Emerging </a:t>
            </a:r>
            <a:r>
              <a:rPr dirty="0" sz="1250" spc="-5">
                <a:latin typeface="Calibri"/>
                <a:cs typeface="Calibri"/>
              </a:rPr>
              <a:t>Field of </a:t>
            </a:r>
            <a:r>
              <a:rPr dirty="0" sz="1250" spc="-10">
                <a:latin typeface="Calibri"/>
                <a:cs typeface="Calibri"/>
              </a:rPr>
              <a:t>Internet Governance.Yale Information Society  Project Working Paper Series, </a:t>
            </a:r>
            <a:r>
              <a:rPr dirty="0" sz="1250" spc="-5">
                <a:latin typeface="Calibri"/>
                <a:cs typeface="Calibri"/>
              </a:rPr>
              <a:t>link:</a:t>
            </a:r>
            <a:r>
              <a:rPr dirty="0" sz="1250" spc="8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heavy" sz="12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https://ssrn.com/abstract=1678343</a:t>
            </a:r>
            <a:endParaRPr sz="1250">
              <a:latin typeface="Calibri"/>
              <a:cs typeface="Calibri"/>
            </a:endParaRPr>
          </a:p>
          <a:p>
            <a:pPr algn="just" marL="211454" marR="5080" indent="-199390">
              <a:lnSpc>
                <a:spcPct val="101299"/>
              </a:lnSpc>
              <a:buFont typeface="Arial"/>
              <a:buChar char="•"/>
              <a:tabLst>
                <a:tab pos="212090" algn="l"/>
              </a:tabLst>
            </a:pPr>
            <a:r>
              <a:rPr dirty="0" sz="1250" spc="-10">
                <a:latin typeface="Calibri"/>
                <a:cs typeface="Calibri"/>
              </a:rPr>
              <a:t>Chenou, </a:t>
            </a:r>
            <a:r>
              <a:rPr dirty="0" sz="1250" spc="-5">
                <a:latin typeface="Calibri"/>
                <a:cs typeface="Calibri"/>
              </a:rPr>
              <a:t>J. </a:t>
            </a:r>
            <a:r>
              <a:rPr dirty="0" sz="1250" spc="-10">
                <a:latin typeface="Calibri"/>
                <a:cs typeface="Calibri"/>
              </a:rPr>
              <a:t>(2011). </a:t>
            </a:r>
            <a:r>
              <a:rPr dirty="0" sz="1250" spc="-5">
                <a:latin typeface="Calibri"/>
                <a:cs typeface="Calibri"/>
              </a:rPr>
              <a:t>Is </a:t>
            </a:r>
            <a:r>
              <a:rPr dirty="0" sz="1250" spc="-10">
                <a:latin typeface="Calibri"/>
                <a:cs typeface="Calibri"/>
              </a:rPr>
              <a:t>Internet governance </a:t>
            </a:r>
            <a:r>
              <a:rPr dirty="0" sz="1250" spc="-5">
                <a:latin typeface="Calibri"/>
                <a:cs typeface="Calibri"/>
              </a:rPr>
              <a:t>a </a:t>
            </a:r>
            <a:r>
              <a:rPr dirty="0" sz="1250" spc="-10">
                <a:latin typeface="Calibri"/>
                <a:cs typeface="Calibri"/>
              </a:rPr>
              <a:t>democratic process? Multistakeholderism </a:t>
            </a:r>
            <a:r>
              <a:rPr dirty="0" sz="1250" spc="-5">
                <a:latin typeface="Calibri"/>
                <a:cs typeface="Calibri"/>
              </a:rPr>
              <a:t>and  </a:t>
            </a:r>
            <a:r>
              <a:rPr dirty="0" sz="1250" spc="-10">
                <a:latin typeface="Calibri"/>
                <a:cs typeface="Calibri"/>
              </a:rPr>
              <a:t>transnational elites, paper presented </a:t>
            </a:r>
            <a:r>
              <a:rPr dirty="0" sz="1250" spc="-5">
                <a:latin typeface="Calibri"/>
                <a:cs typeface="Calibri"/>
              </a:rPr>
              <a:t>at the </a:t>
            </a:r>
            <a:r>
              <a:rPr dirty="0" sz="1250" spc="-10">
                <a:latin typeface="Calibri"/>
                <a:cs typeface="Calibri"/>
              </a:rPr>
              <a:t>ECPR General Conference 2011, University of  Iceland, link:</a:t>
            </a:r>
            <a:endParaRPr sz="1250">
              <a:latin typeface="Calibri"/>
              <a:cs typeface="Calibri"/>
            </a:endParaRPr>
          </a:p>
          <a:p>
            <a:pPr marL="211454">
              <a:lnSpc>
                <a:spcPct val="100000"/>
              </a:lnSpc>
              <a:spcBef>
                <a:spcPts val="20"/>
              </a:spcBef>
            </a:pPr>
            <a:r>
              <a:rPr dirty="0" u="heavy" sz="12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http://ecpr.eu/filestore/paperproposal/1526f449-d7a7-4bed-b09a-31957971ef6b.pdf</a:t>
            </a:r>
            <a:endParaRPr sz="1250">
              <a:latin typeface="Calibri"/>
              <a:cs typeface="Calibri"/>
            </a:endParaRPr>
          </a:p>
          <a:p>
            <a:pPr marL="211454" marR="318770" indent="-199390">
              <a:lnSpc>
                <a:spcPct val="101299"/>
              </a:lnSpc>
              <a:spcBef>
                <a:spcPts val="5"/>
              </a:spcBef>
              <a:buFont typeface="Arial"/>
              <a:buChar char="•"/>
              <a:tabLst>
                <a:tab pos="211454" algn="l"/>
                <a:tab pos="212090" algn="l"/>
              </a:tabLst>
            </a:pPr>
            <a:r>
              <a:rPr dirty="0" sz="1250" spc="-5">
                <a:latin typeface="Calibri"/>
                <a:cs typeface="Calibri"/>
              </a:rPr>
              <a:t>Jain, R. </a:t>
            </a:r>
            <a:r>
              <a:rPr dirty="0" sz="1250" spc="-10">
                <a:latin typeface="Calibri"/>
                <a:cs typeface="Calibri"/>
              </a:rPr>
              <a:t>(2015), </a:t>
            </a:r>
            <a:r>
              <a:rPr dirty="0" sz="1250" spc="-5">
                <a:latin typeface="Calibri"/>
                <a:cs typeface="Calibri"/>
              </a:rPr>
              <a:t>A </a:t>
            </a:r>
            <a:r>
              <a:rPr dirty="0" sz="1250" spc="-10">
                <a:latin typeface="Calibri"/>
                <a:cs typeface="Calibri"/>
              </a:rPr>
              <a:t>Model </a:t>
            </a:r>
            <a:r>
              <a:rPr dirty="0" sz="1250" spc="-5">
                <a:latin typeface="Calibri"/>
                <a:cs typeface="Calibri"/>
              </a:rPr>
              <a:t>for </a:t>
            </a:r>
            <a:r>
              <a:rPr dirty="0" sz="1250" spc="-10">
                <a:latin typeface="Calibri"/>
                <a:cs typeface="Calibri"/>
              </a:rPr>
              <a:t>Internet Governance </a:t>
            </a:r>
            <a:r>
              <a:rPr dirty="0" sz="1250" spc="-5">
                <a:latin typeface="Calibri"/>
                <a:cs typeface="Calibri"/>
              </a:rPr>
              <a:t>and </a:t>
            </a:r>
            <a:r>
              <a:rPr dirty="0" sz="1250" spc="-10">
                <a:latin typeface="Calibri"/>
                <a:cs typeface="Calibri"/>
              </a:rPr>
              <a:t>Implications </a:t>
            </a:r>
            <a:r>
              <a:rPr dirty="0" sz="1250" spc="-5">
                <a:latin typeface="Calibri"/>
                <a:cs typeface="Calibri"/>
              </a:rPr>
              <a:t>for </a:t>
            </a:r>
            <a:r>
              <a:rPr dirty="0" sz="1250" spc="-10">
                <a:latin typeface="Calibri"/>
                <a:cs typeface="Calibri"/>
              </a:rPr>
              <a:t>India, Working  Paper </a:t>
            </a:r>
            <a:r>
              <a:rPr dirty="0" sz="1250" spc="-5">
                <a:latin typeface="Calibri"/>
                <a:cs typeface="Calibri"/>
              </a:rPr>
              <a:t>No. </a:t>
            </a:r>
            <a:r>
              <a:rPr dirty="0" sz="1250" spc="-10">
                <a:latin typeface="Calibri"/>
                <a:cs typeface="Calibri"/>
              </a:rPr>
              <a:t>2015-03-23, link: </a:t>
            </a:r>
            <a:r>
              <a:rPr dirty="0" u="heavy" sz="12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 https://web.iima.ac.in/assets/snippets/workingpaperpdf/8992574912015-03-23.pdf</a:t>
            </a:r>
            <a:endParaRPr sz="1250">
              <a:latin typeface="Calibri"/>
              <a:cs typeface="Calibri"/>
            </a:endParaRPr>
          </a:p>
          <a:p>
            <a:pPr marL="211454" marR="1656714" indent="-199390">
              <a:lnSpc>
                <a:spcPct val="101299"/>
              </a:lnSpc>
              <a:buFont typeface="Arial"/>
              <a:buChar char="•"/>
              <a:tabLst>
                <a:tab pos="211454" algn="l"/>
                <a:tab pos="212090" algn="l"/>
              </a:tabLst>
            </a:pPr>
            <a:r>
              <a:rPr dirty="0" sz="1250" spc="-10">
                <a:latin typeface="Calibri"/>
                <a:cs typeface="Calibri"/>
              </a:rPr>
              <a:t>Internet Governance content </a:t>
            </a:r>
            <a:r>
              <a:rPr dirty="0" sz="1250" spc="-5">
                <a:latin typeface="Calibri"/>
                <a:cs typeface="Calibri"/>
              </a:rPr>
              <a:t>available at </a:t>
            </a:r>
            <a:r>
              <a:rPr dirty="0" sz="1250" spc="-10">
                <a:latin typeface="Calibri"/>
                <a:cs typeface="Calibri"/>
              </a:rPr>
              <a:t>MeitY’s website, link: </a:t>
            </a:r>
            <a:r>
              <a:rPr dirty="0" u="heavy" sz="12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 https://meity.gov.in/content/internet-proliferation-governance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References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6" name="object 6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2833267" y="10397835"/>
            <a:ext cx="3954145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80"/>
              </a:lnSpc>
              <a:tabLst>
                <a:tab pos="3863340" algn="l"/>
              </a:tabLst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</a:t>
            </a:r>
            <a:r>
              <a:rPr dirty="0" sz="900" spc="15" b="1">
                <a:solidFill>
                  <a:srgbClr val="686464"/>
                </a:solidFill>
                <a:latin typeface="Calibri"/>
                <a:cs typeface="Calibri"/>
              </a:rPr>
              <a:t>n</a:t>
            </a:r>
            <a:r>
              <a:rPr dirty="0" sz="900" b="1">
                <a:solidFill>
                  <a:srgbClr val="686464"/>
                </a:solidFill>
                <a:latin typeface="Calibri"/>
                <a:cs typeface="Calibri"/>
              </a:rPr>
              <a:t>	</a:t>
            </a:r>
            <a:r>
              <a:rPr dirty="0" baseline="7936" sz="1050" spc="-7">
                <a:solidFill>
                  <a:srgbClr val="888888"/>
                </a:solidFill>
                <a:latin typeface="Calibri"/>
                <a:cs typeface="Calibri"/>
              </a:rPr>
              <a:t>16</a:t>
            </a:r>
            <a:endParaRPr baseline="7936" sz="105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15874" y="6904212"/>
            <a:ext cx="7128509" cy="3788410"/>
            <a:chOff x="215874" y="6904212"/>
            <a:chExt cx="7128509" cy="3788410"/>
          </a:xfrm>
        </p:grpSpPr>
        <p:sp>
          <p:nvSpPr>
            <p:cNvPr id="10" name="object 10"/>
            <p:cNvSpPr/>
            <p:nvPr/>
          </p:nvSpPr>
          <p:spPr>
            <a:xfrm>
              <a:off x="215874" y="6904212"/>
              <a:ext cx="7128296" cy="378779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15874" y="6952513"/>
              <a:ext cx="7128296" cy="373948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15874" y="6937663"/>
              <a:ext cx="7128509" cy="0"/>
            </a:xfrm>
            <a:custGeom>
              <a:avLst/>
              <a:gdLst/>
              <a:ahLst/>
              <a:cxnLst/>
              <a:rect l="l" t="t" r="r" b="b"/>
              <a:pathLst>
                <a:path w="7128509" h="0">
                  <a:moveTo>
                    <a:pt x="0" y="0"/>
                  </a:moveTo>
                  <a:lnTo>
                    <a:pt x="7128297" y="0"/>
                  </a:lnTo>
                </a:path>
              </a:pathLst>
            </a:custGeom>
            <a:ln w="297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1085563" y="6229588"/>
            <a:ext cx="5885180" cy="596265"/>
          </a:xfrm>
          <a:prstGeom prst="rect">
            <a:avLst/>
          </a:prstGeom>
          <a:solidFill>
            <a:srgbClr val="FFFFFF"/>
          </a:solidFill>
          <a:ln w="9900">
            <a:solidFill>
              <a:srgbClr val="000000"/>
            </a:solidFill>
          </a:ln>
        </p:spPr>
        <p:txBody>
          <a:bodyPr wrap="square" lIns="0" tIns="635" rIns="0" bIns="0" rtlCol="0" vert="horz">
            <a:spAutoFit/>
          </a:bodyPr>
          <a:lstStyle/>
          <a:p>
            <a:pPr marL="1562735" marR="517525" indent="-1048385">
              <a:lnSpc>
                <a:spcPts val="2340"/>
              </a:lnSpc>
              <a:spcBef>
                <a:spcPts val="5"/>
              </a:spcBef>
            </a:pPr>
            <a:r>
              <a:rPr dirty="0" sz="1950" spc="-5" b="1">
                <a:latin typeface="Calibri"/>
                <a:cs typeface="Calibri"/>
              </a:rPr>
              <a:t>Our next session would be on : It Act 2000 &amp; </a:t>
            </a:r>
            <a:r>
              <a:rPr dirty="0" sz="1950" spc="-10" b="1">
                <a:latin typeface="Calibri"/>
                <a:cs typeface="Calibri"/>
              </a:rPr>
              <a:t>its  Amendments </a:t>
            </a:r>
            <a:r>
              <a:rPr dirty="0" sz="1950" spc="-5" b="1">
                <a:latin typeface="Calibri"/>
                <a:cs typeface="Calibri"/>
              </a:rPr>
              <a:t>(208 &amp; </a:t>
            </a:r>
            <a:r>
              <a:rPr dirty="0" sz="1950" spc="-10" b="1">
                <a:latin typeface="Calibri"/>
                <a:cs typeface="Calibri"/>
              </a:rPr>
              <a:t>2018)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49586" y="9867176"/>
            <a:ext cx="2547620" cy="775335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dirty="0" sz="1550" b="1">
                <a:latin typeface="Calibri"/>
                <a:cs typeface="Calibri"/>
              </a:rPr>
              <a:t>Any</a:t>
            </a:r>
            <a:r>
              <a:rPr dirty="0" sz="1550" spc="-10" b="1">
                <a:latin typeface="Calibri"/>
                <a:cs typeface="Calibri"/>
              </a:rPr>
              <a:t> </a:t>
            </a:r>
            <a:r>
              <a:rPr dirty="0" sz="1550" spc="-5" b="1">
                <a:latin typeface="Calibri"/>
                <a:cs typeface="Calibri"/>
              </a:rPr>
              <a:t>questions?</a:t>
            </a:r>
            <a:endParaRPr sz="1550">
              <a:latin typeface="Calibri"/>
              <a:cs typeface="Calibri"/>
            </a:endParaRPr>
          </a:p>
          <a:p>
            <a:pPr algn="ctr" marL="12700" marR="5080">
              <a:lnSpc>
                <a:spcPct val="101299"/>
              </a:lnSpc>
              <a:spcBef>
                <a:spcPts val="434"/>
              </a:spcBef>
            </a:pPr>
            <a:r>
              <a:rPr dirty="0" sz="1250" spc="-5" b="1">
                <a:latin typeface="Calibri"/>
                <a:cs typeface="Calibri"/>
              </a:rPr>
              <a:t>You can find me </a:t>
            </a:r>
            <a:r>
              <a:rPr dirty="0" sz="1250" spc="-10" b="1">
                <a:latin typeface="Calibri"/>
                <a:cs typeface="Calibri"/>
              </a:rPr>
              <a:t>at:  </a:t>
            </a:r>
            <a:r>
              <a:rPr dirty="0" sz="1250" spc="-10" b="1">
                <a:solidFill>
                  <a:srgbClr val="FF0000"/>
                </a:solidFill>
                <a:latin typeface="Calibri"/>
                <a:cs typeface="Calibri"/>
              </a:rPr>
              <a:t>charrumalhotra[dot]iipa[at]gov[dot]in</a:t>
            </a:r>
            <a:endParaRPr sz="12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2020-11-26T11:55:29Z</dcterms:created>
  <dcterms:modified xsi:type="dcterms:W3CDTF">2020-11-26T11:55:29Z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2020-07-07T00:00:00Z</vt:filetime>
  </property>
  <property fmtid="{D5CDD505-2E9C-101B-9397-08002B2CF9AE}" pid="3" name="Creator">
    <vt:lpwstr>TeX</vt:lpwstr>
  </property>
  <property fmtid="{D5CDD505-2E9C-101B-9397-08002B2CF9AE}" pid="4" name="LastSaved">
    <vt:filetime>2020-11-26T00:00:00Z</vt:filetime>
  </property>
</Properties>
</file>