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57694-0EDF-4A77-927C-2E94A7FBDD5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3495181-B78A-49AF-BBEB-421635366812}">
      <dgm:prSet/>
      <dgm:spPr/>
      <dgm:t>
        <a:bodyPr/>
        <a:lstStyle/>
        <a:p>
          <a:pPr rtl="0"/>
          <a:r>
            <a:rPr lang="en-US" dirty="0" smtClean="0"/>
            <a:t>The Stodgy culmination…..</a:t>
          </a:r>
          <a:endParaRPr lang="en-US" dirty="0"/>
        </a:p>
      </dgm:t>
    </dgm:pt>
    <dgm:pt modelId="{2FF0F663-5AD5-4007-89C9-7EFAA44817BE}" type="parTrans" cxnId="{C4E5A97C-7043-48C0-9B4C-109102AFA62F}">
      <dgm:prSet/>
      <dgm:spPr/>
      <dgm:t>
        <a:bodyPr/>
        <a:lstStyle/>
        <a:p>
          <a:endParaRPr lang="en-US"/>
        </a:p>
      </dgm:t>
    </dgm:pt>
    <dgm:pt modelId="{509BC71E-AC53-432C-88AE-960B49073930}" type="sibTrans" cxnId="{C4E5A97C-7043-48C0-9B4C-109102AFA62F}">
      <dgm:prSet/>
      <dgm:spPr/>
      <dgm:t>
        <a:bodyPr/>
        <a:lstStyle/>
        <a:p>
          <a:endParaRPr lang="en-US"/>
        </a:p>
      </dgm:t>
    </dgm:pt>
    <dgm:pt modelId="{48CF1754-DE04-49C4-8E8D-DC9CF73BAD8E}" type="pres">
      <dgm:prSet presAssocID="{DF357694-0EDF-4A77-927C-2E94A7FBDD5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29A932-B63F-47B3-B4CC-5891062D2A93}" type="pres">
      <dgm:prSet presAssocID="{73495181-B78A-49AF-BBEB-421635366812}" presName="composite" presStyleCnt="0"/>
      <dgm:spPr/>
    </dgm:pt>
    <dgm:pt modelId="{87BAC6E7-AA26-4058-A777-5B018DFAF7F4}" type="pres">
      <dgm:prSet presAssocID="{73495181-B78A-49AF-BBEB-421635366812}" presName="imgShp" presStyleLbl="fgImgPlace1" presStyleIdx="0" presStyleCnt="1"/>
      <dgm:spPr/>
    </dgm:pt>
    <dgm:pt modelId="{8E36A056-1E15-4C41-AD36-9AA64B944B31}" type="pres">
      <dgm:prSet presAssocID="{73495181-B78A-49AF-BBEB-421635366812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DDF1A-CCB5-445D-85C2-D8027E282CAC}" type="presOf" srcId="{DF357694-0EDF-4A77-927C-2E94A7FBDD5B}" destId="{48CF1754-DE04-49C4-8E8D-DC9CF73BAD8E}" srcOrd="0" destOrd="0" presId="urn:microsoft.com/office/officeart/2005/8/layout/vList3"/>
    <dgm:cxn modelId="{BB7BF4DA-0BAB-43F9-B39F-98EB2065FA26}" type="presOf" srcId="{73495181-B78A-49AF-BBEB-421635366812}" destId="{8E36A056-1E15-4C41-AD36-9AA64B944B31}" srcOrd="0" destOrd="0" presId="urn:microsoft.com/office/officeart/2005/8/layout/vList3"/>
    <dgm:cxn modelId="{C4E5A97C-7043-48C0-9B4C-109102AFA62F}" srcId="{DF357694-0EDF-4A77-927C-2E94A7FBDD5B}" destId="{73495181-B78A-49AF-BBEB-421635366812}" srcOrd="0" destOrd="0" parTransId="{2FF0F663-5AD5-4007-89C9-7EFAA44817BE}" sibTransId="{509BC71E-AC53-432C-88AE-960B49073930}"/>
    <dgm:cxn modelId="{11701B15-7E7C-434D-8190-B6B06F2899DE}" type="presParOf" srcId="{48CF1754-DE04-49C4-8E8D-DC9CF73BAD8E}" destId="{1929A932-B63F-47B3-B4CC-5891062D2A93}" srcOrd="0" destOrd="0" presId="urn:microsoft.com/office/officeart/2005/8/layout/vList3"/>
    <dgm:cxn modelId="{147BCA8F-0639-43B3-88D8-5F61F5D68EC8}" type="presParOf" srcId="{1929A932-B63F-47B3-B4CC-5891062D2A93}" destId="{87BAC6E7-AA26-4058-A777-5B018DFAF7F4}" srcOrd="0" destOrd="0" presId="urn:microsoft.com/office/officeart/2005/8/layout/vList3"/>
    <dgm:cxn modelId="{CFE8FE3A-14ED-4AA6-9BC8-C0BFE7D55200}" type="presParOf" srcId="{1929A932-B63F-47B3-B4CC-5891062D2A93}" destId="{8E36A056-1E15-4C41-AD36-9AA64B944B31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7F6A2-A20F-469A-B59E-5941DBF1B8AA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61EFD-D3EF-494A-8539-CF14FC3F5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International Organizations, praxis and the Contemporary </a:t>
            </a:r>
            <a:r>
              <a:rPr lang="en-US" dirty="0" err="1" smtClean="0">
                <a:solidFill>
                  <a:srgbClr val="FF0000"/>
                </a:solidFill>
                <a:latin typeface="Algerian" pitchFamily="82" charset="0"/>
              </a:rPr>
              <a:t>ConteXt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???????????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Dr. </a:t>
            </a:r>
            <a:r>
              <a:rPr lang="en-US" dirty="0" err="1" smtClean="0">
                <a:solidFill>
                  <a:srgbClr val="0070C0"/>
                </a:solidFill>
              </a:rPr>
              <a:t>Manan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Dwivedi</a:t>
            </a:r>
            <a:r>
              <a:rPr lang="en-US" dirty="0" smtClean="0">
                <a:solidFill>
                  <a:srgbClr val="0070C0"/>
                </a:solidFill>
              </a:rPr>
              <a:t>, Faculty, International Relations and International Organizations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051" name="Picture 3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228600"/>
            <a:ext cx="876300" cy="876300"/>
          </a:xfrm>
          <a:prstGeom prst="rect">
            <a:avLst/>
          </a:prstGeom>
          <a:noFill/>
        </p:spPr>
      </p:pic>
      <p:pic>
        <p:nvPicPr>
          <p:cNvPr id="6" name="Picture 3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81000"/>
            <a:ext cx="876300" cy="876300"/>
          </a:xfrm>
          <a:prstGeom prst="rect">
            <a:avLst/>
          </a:prstGeom>
          <a:noFill/>
        </p:spPr>
      </p:pic>
      <p:pic>
        <p:nvPicPr>
          <p:cNvPr id="2052" name="Picture 4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5486400"/>
            <a:ext cx="876300" cy="876300"/>
          </a:xfrm>
          <a:prstGeom prst="rect">
            <a:avLst/>
          </a:prstGeom>
          <a:noFill/>
        </p:spPr>
      </p:pic>
      <p:pic>
        <p:nvPicPr>
          <p:cNvPr id="2053" name="Picture 5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876300" cy="876300"/>
          </a:xfrm>
          <a:prstGeom prst="rect">
            <a:avLst/>
          </a:prstGeom>
          <a:noFill/>
        </p:spPr>
      </p:pic>
      <p:pic>
        <p:nvPicPr>
          <p:cNvPr id="9" name="Picture 5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876300" cy="876300"/>
          </a:xfrm>
          <a:prstGeom prst="rect">
            <a:avLst/>
          </a:prstGeom>
          <a:noFill/>
        </p:spPr>
      </p:pic>
      <p:pic>
        <p:nvPicPr>
          <p:cNvPr id="2054" name="Picture 6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57200"/>
            <a:ext cx="876300" cy="876300"/>
          </a:xfrm>
          <a:prstGeom prst="rect">
            <a:avLst/>
          </a:prstGeom>
          <a:noFill/>
        </p:spPr>
      </p:pic>
      <p:pic>
        <p:nvPicPr>
          <p:cNvPr id="11" name="Picture 6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609600"/>
            <a:ext cx="876300" cy="876300"/>
          </a:xfrm>
          <a:prstGeom prst="rect">
            <a:avLst/>
          </a:prstGeom>
          <a:noFill/>
        </p:spPr>
      </p:pic>
      <p:pic>
        <p:nvPicPr>
          <p:cNvPr id="2055" name="Picture 7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81000"/>
            <a:ext cx="876300" cy="876300"/>
          </a:xfrm>
          <a:prstGeom prst="rect">
            <a:avLst/>
          </a:prstGeom>
          <a:noFill/>
        </p:spPr>
      </p:pic>
      <p:pic>
        <p:nvPicPr>
          <p:cNvPr id="13" name="Picture 7" descr="D:\ch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533400"/>
            <a:ext cx="876300" cy="876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Dear </a:t>
            </a:r>
            <a:r>
              <a:rPr lang="en-US" dirty="0" err="1" smtClean="0"/>
              <a:t>Supes</a:t>
            </a:r>
            <a:r>
              <a:rPr lang="en-US" dirty="0" smtClean="0"/>
              <a:t> ET AL…….</a:t>
            </a:r>
            <a:endParaRPr lang="en-US" dirty="0"/>
          </a:p>
        </p:txBody>
      </p:sp>
      <p:pic>
        <p:nvPicPr>
          <p:cNvPr id="1026" name="Picture 2" descr="D:\sup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3252" y="2009775"/>
            <a:ext cx="2707148" cy="3933825"/>
          </a:xfrm>
          <a:prstGeom prst="rect">
            <a:avLst/>
          </a:prstGeom>
          <a:noFill/>
        </p:spPr>
      </p:pic>
      <p:sp>
        <p:nvSpPr>
          <p:cNvPr id="6146" name="AutoShape 2" descr="D:\mo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:\mo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D:\U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133600"/>
            <a:ext cx="2209800" cy="1981200"/>
          </a:xfrm>
          <a:prstGeom prst="rect">
            <a:avLst/>
          </a:prstGeom>
          <a:noFill/>
        </p:spPr>
      </p:pic>
      <p:pic>
        <p:nvPicPr>
          <p:cNvPr id="2051" name="Picture 3" descr="D:\UN tw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2819400"/>
            <a:ext cx="2724150" cy="3200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Historical Backgrounder: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International organizations are about an IR’s Constructivist approach where-in, the idiom of global and nation to nation and State to State cooperation is witnessed in the context of the World Polity.</a:t>
            </a:r>
          </a:p>
          <a:p>
            <a:r>
              <a:rPr lang="en-US" dirty="0" smtClean="0"/>
              <a:t>IO is also about a perennial search for Peace, stolidity and pelf which is best signified through the modicums of Bilateral, Multilateral, Regional </a:t>
            </a:r>
            <a:r>
              <a:rPr lang="en-US" smtClean="0"/>
              <a:t>and </a:t>
            </a:r>
            <a:r>
              <a:rPr lang="en-US" dirty="0" err="1" smtClean="0"/>
              <a:t>G</a:t>
            </a:r>
            <a:r>
              <a:rPr lang="en-US" smtClean="0"/>
              <a:t>lobal </a:t>
            </a:r>
            <a:r>
              <a:rPr lang="en-US" dirty="0" smtClean="0"/>
              <a:t>communion of nations……….. 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Nauseum…..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word “IO” refers  to a litany of International organizations led by the United Nations, League of Nations ( LON!!!), ICAO, WHO and the attendant China factor…. Evading past the World War II club of victors……….. </a:t>
            </a:r>
          </a:p>
          <a:p>
            <a:r>
              <a:rPr lang="en-US" dirty="0" smtClean="0"/>
              <a:t>India’s role in Indian Peacekeeping and the Green Berets in an efficient toe…..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Organizations and Peace: An Artist’s Perspective: Guernica by Pablo Picasso….. </a:t>
            </a:r>
            <a:endParaRPr lang="en-US" dirty="0"/>
          </a:p>
        </p:txBody>
      </p:sp>
      <p:pic>
        <p:nvPicPr>
          <p:cNvPr id="1026" name="Picture 2" descr="D:\Guernic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18338"/>
            <a:ext cx="8229600" cy="42896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American Dream: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Et Al…….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And, South Asia on a Short Fuse………… and </a:t>
            </a:r>
            <a:r>
              <a:rPr lang="en-US" dirty="0" err="1" smtClean="0"/>
              <a:t>Modi’s</a:t>
            </a:r>
            <a:r>
              <a:rPr lang="en-US" dirty="0" smtClean="0"/>
              <a:t> </a:t>
            </a:r>
            <a:r>
              <a:rPr lang="en-US" smtClean="0"/>
              <a:t>Neighborhood Diplomacy….</a:t>
            </a:r>
            <a:endParaRPr lang="en-US" dirty="0" smtClean="0"/>
          </a:p>
          <a:p>
            <a:r>
              <a:rPr lang="en-US" dirty="0" smtClean="0"/>
              <a:t>Indian and American response to </a:t>
            </a:r>
            <a:r>
              <a:rPr lang="en-US" dirty="0" err="1" smtClean="0"/>
              <a:t>Covid</a:t>
            </a:r>
            <a:r>
              <a:rPr lang="en-US" dirty="0" smtClean="0"/>
              <a:t> and the Ushering in of a New World Order with the ascendance of America and the strategic scuttling out of PRC, the Neighborhood talons of the Dragon…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</a:rPr>
              <a:t>Thanks for a patient Hearing!!!!!!!!!!!!!!!!!!!</a:t>
            </a:r>
            <a:endParaRPr lang="en-US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233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International Organizations, praxis and the Contemporary ConteXt???????????</vt:lpstr>
      <vt:lpstr>Dear Supes ET AL…….</vt:lpstr>
      <vt:lpstr>The Historical Backgrounder:</vt:lpstr>
      <vt:lpstr>Ad Nauseum…..</vt:lpstr>
      <vt:lpstr>International Organizations and Peace: An Artist’s Perspective: Guernica by Pablo Picasso….. </vt:lpstr>
      <vt:lpstr>The American Dream:  Et Al…….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87</cp:revision>
  <dcterms:created xsi:type="dcterms:W3CDTF">2019-05-22T15:11:53Z</dcterms:created>
  <dcterms:modified xsi:type="dcterms:W3CDTF">2020-07-16T06:54:41Z</dcterms:modified>
</cp:coreProperties>
</file>