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0"/>
            <a:ext cx="9144000" cy="121310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18258" y="840104"/>
            <a:ext cx="5507482" cy="8947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95757" y="1753870"/>
            <a:ext cx="5581650" cy="4447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mailto:charrumalhotra@gmail.com" TargetMode="Externa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niti.gov.in/writereaddata/files/document_publication/NationalStrategy-for-AI-Discussion-Paper.pdf" TargetMode="External"/><Relationship Id="rId3" Type="http://schemas.openxmlformats.org/officeDocument/2006/relationships/image" Target="../media/image12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g"/><Relationship Id="rId3" Type="http://schemas.openxmlformats.org/officeDocument/2006/relationships/hyperlink" Target="https://niti.gov.in/writereaddata/files/document_publication/NationalStrategy-for-AI-Discussion-Paper.pdf" TargetMode="Externa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ai.google/responsibilities/responsible-ai-practices/" TargetMode="Externa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unescap.org/sites/default/files/ESCAP_Artificial_Intelligence.pdf" TargetMode="Externa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niti.gov.in/writereaddata/files/document_publication/NationalStrategy-for-AI-Discussion-Paper.pdf" TargetMode="External"/><Relationship Id="rId3" Type="http://schemas.openxmlformats.org/officeDocument/2006/relationships/hyperlink" Target="https://cis-india.org/internet-governance/blog/ai-in-india-a-policy-agenda" TargetMode="External"/><Relationship Id="rId4" Type="http://schemas.openxmlformats.org/officeDocument/2006/relationships/hyperlink" Target="https://www.ted.com/talks/janelle_shane_the_danger_of_ai_is_weirder_than_you_think?language=en" TargetMode="External"/><Relationship Id="rId5" Type="http://schemas.openxmlformats.org/officeDocument/2006/relationships/hyperlink" Target="https://www.ted.com/talks/roy_lenders_are_you_ready_for_artificial_intelligence" TargetMode="Externa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8.png"/><Relationship Id="rId3" Type="http://schemas.openxmlformats.org/officeDocument/2006/relationships/image" Target="../media/image19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hyperlink" Target="https://cis-india.org/internet-governance/blog/ai-in-india-a-policy-agenda" TargetMode="Externa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niti.gov.in/writereaddata/files/document_publication/NationalStrategy-for-AI-Discussion-Paper.pdf" TargetMode="External"/><Relationship Id="rId3" Type="http://schemas.openxmlformats.org/officeDocument/2006/relationships/image" Target="../media/image8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niti.gov.in/writereaddata/files/document_publication/NationalStrategy-for-AI-Discussion-Paper.pdf" TargetMode="External"/><Relationship Id="rId3" Type="http://schemas.openxmlformats.org/officeDocument/2006/relationships/image" Target="../media/image9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Relationship Id="rId3" Type="http://schemas.openxmlformats.org/officeDocument/2006/relationships/image" Target="../media/image11.jpg"/><Relationship Id="rId4" Type="http://schemas.openxmlformats.org/officeDocument/2006/relationships/hyperlink" Target="https://niti.gov.in/writereaddata/files/document_publication/NationalStrategy-for-AI-Discussion-Paper.pdf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80018" y="6451498"/>
            <a:ext cx="8445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>
                <a:solidFill>
                  <a:srgbClr val="878787"/>
                </a:solidFill>
                <a:latin typeface="Calibri"/>
                <a:cs typeface="Calibri"/>
              </a:rPr>
              <a:t>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44926" y="6276238"/>
            <a:ext cx="24549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696363"/>
                </a:solidFill>
                <a:latin typeface="Calibri"/>
                <a:cs typeface="Calibri"/>
              </a:rPr>
              <a:t>charrumalhotra[dot]iipa[at]gov[dot]in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54629" y="4627321"/>
            <a:ext cx="3865879" cy="3079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50">
                <a:solidFill>
                  <a:srgbClr val="006FC0"/>
                </a:solidFill>
                <a:latin typeface="Arial Black"/>
                <a:cs typeface="Arial Black"/>
              </a:rPr>
              <a:t>CHARRU </a:t>
            </a:r>
            <a:r>
              <a:rPr dirty="0" sz="1850" spc="-5">
                <a:solidFill>
                  <a:srgbClr val="006FC0"/>
                </a:solidFill>
                <a:latin typeface="Arial Black"/>
                <a:cs typeface="Arial Black"/>
              </a:rPr>
              <a:t>MALHOTRA, </a:t>
            </a:r>
            <a:r>
              <a:rPr dirty="0" sz="1200" spc="-5">
                <a:latin typeface="Arial Black"/>
                <a:cs typeface="Arial Black"/>
              </a:rPr>
              <a:t>Ph.D.</a:t>
            </a:r>
            <a:r>
              <a:rPr dirty="0" sz="1200" spc="-70">
                <a:latin typeface="Arial Black"/>
                <a:cs typeface="Arial Black"/>
              </a:rPr>
              <a:t> </a:t>
            </a:r>
            <a:r>
              <a:rPr dirty="0" sz="1200" spc="-5">
                <a:latin typeface="Arial Black"/>
                <a:cs typeface="Arial Black"/>
              </a:rPr>
              <a:t>(IIT-D)</a:t>
            </a:r>
            <a:endParaRPr sz="1200">
              <a:latin typeface="Arial Black"/>
              <a:cs typeface="Arial Blac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45383" y="4835778"/>
            <a:ext cx="3244215" cy="8718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12065" marR="5080" indent="635">
              <a:lnSpc>
                <a:spcPct val="99100"/>
              </a:lnSpc>
              <a:spcBef>
                <a:spcPts val="105"/>
              </a:spcBef>
            </a:pPr>
            <a:r>
              <a:rPr dirty="0" sz="1400" spc="-10" b="1">
                <a:latin typeface="Calibri"/>
                <a:cs typeface="Calibri"/>
              </a:rPr>
              <a:t>COORDINATOR </a:t>
            </a:r>
            <a:r>
              <a:rPr dirty="0" sz="1400" spc="-5" b="1">
                <a:latin typeface="Calibri"/>
                <a:cs typeface="Calibri"/>
              </a:rPr>
              <a:t>( </a:t>
            </a:r>
            <a:r>
              <a:rPr dirty="0" sz="1400" spc="-10" b="1">
                <a:latin typeface="Calibri"/>
                <a:cs typeface="Calibri"/>
              </a:rPr>
              <a:t>Centre </a:t>
            </a:r>
            <a:r>
              <a:rPr dirty="0" sz="1400" spc="-5" b="1">
                <a:latin typeface="Calibri"/>
                <a:cs typeface="Calibri"/>
              </a:rPr>
              <a:t>of </a:t>
            </a:r>
            <a:r>
              <a:rPr dirty="0" sz="1400" spc="-10" b="1">
                <a:latin typeface="Calibri"/>
                <a:cs typeface="Calibri"/>
              </a:rPr>
              <a:t>e-Governance)  Associate Professor (e-Governance </a:t>
            </a:r>
            <a:r>
              <a:rPr dirty="0" sz="1400" spc="-5" b="1">
                <a:latin typeface="Calibri"/>
                <a:cs typeface="Calibri"/>
              </a:rPr>
              <a:t>and</a:t>
            </a:r>
            <a:r>
              <a:rPr dirty="0" sz="1400" spc="-6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ICT)  Indian </a:t>
            </a:r>
            <a:r>
              <a:rPr dirty="0" sz="1400" spc="-10" b="1">
                <a:latin typeface="Calibri"/>
                <a:cs typeface="Calibri"/>
              </a:rPr>
              <a:t>Institute </a:t>
            </a:r>
            <a:r>
              <a:rPr dirty="0" sz="1400" spc="-5" b="1">
                <a:latin typeface="Calibri"/>
                <a:cs typeface="Calibri"/>
              </a:rPr>
              <a:t>of Public Administration  </a:t>
            </a:r>
            <a:r>
              <a:rPr dirty="0" u="sng" sz="1400" spc="-1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charrumalhotra</a:t>
            </a:r>
            <a:r>
              <a:rPr dirty="0" u="sng" sz="1400" spc="-75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sng" sz="1400" spc="-1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[at]gmail.com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94610" y="1399158"/>
            <a:ext cx="3940810" cy="117284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 marL="3175">
              <a:lnSpc>
                <a:spcPct val="100000"/>
              </a:lnSpc>
              <a:spcBef>
                <a:spcPts val="90"/>
              </a:spcBef>
            </a:pPr>
            <a:r>
              <a:rPr dirty="0" sz="2000" spc="-10">
                <a:solidFill>
                  <a:srgbClr val="006FC0"/>
                </a:solidFill>
                <a:latin typeface="Arial Black"/>
                <a:cs typeface="Arial Black"/>
              </a:rPr>
              <a:t>Stream</a:t>
            </a:r>
            <a:r>
              <a:rPr dirty="0" sz="2000" spc="40">
                <a:solidFill>
                  <a:srgbClr val="006FC0"/>
                </a:solidFill>
                <a:latin typeface="Arial Black"/>
                <a:cs typeface="Arial Black"/>
              </a:rPr>
              <a:t> </a:t>
            </a:r>
            <a:r>
              <a:rPr dirty="0" sz="2000" spc="-10">
                <a:solidFill>
                  <a:srgbClr val="006FC0"/>
                </a:solidFill>
                <a:latin typeface="Arial Black"/>
                <a:cs typeface="Arial Black"/>
              </a:rPr>
              <a:t>Name</a:t>
            </a:r>
            <a:endParaRPr sz="2000">
              <a:latin typeface="Arial Black"/>
              <a:cs typeface="Arial Black"/>
            </a:endParaRPr>
          </a:p>
          <a:p>
            <a:pPr algn="ctr">
              <a:lnSpc>
                <a:spcPct val="100000"/>
              </a:lnSpc>
              <a:spcBef>
                <a:spcPts val="15"/>
              </a:spcBef>
            </a:pPr>
            <a:r>
              <a:rPr dirty="0" sz="1600" spc="-5" b="1">
                <a:latin typeface="Calibri"/>
                <a:cs typeface="Calibri"/>
              </a:rPr>
              <a:t>Policy </a:t>
            </a:r>
            <a:r>
              <a:rPr dirty="0" sz="1600" spc="5" b="1">
                <a:latin typeface="Calibri"/>
                <a:cs typeface="Calibri"/>
              </a:rPr>
              <a:t>and </a:t>
            </a:r>
            <a:r>
              <a:rPr dirty="0" sz="1600" b="1">
                <a:latin typeface="Calibri"/>
                <a:cs typeface="Calibri"/>
              </a:rPr>
              <a:t>Regulatory Framework for</a:t>
            </a:r>
            <a:r>
              <a:rPr dirty="0" sz="1600" spc="-125" b="1">
                <a:latin typeface="Calibri"/>
                <a:cs typeface="Calibri"/>
              </a:rPr>
              <a:t> </a:t>
            </a:r>
            <a:r>
              <a:rPr dirty="0" sz="1600" b="1">
                <a:latin typeface="Calibri"/>
                <a:cs typeface="Calibri"/>
              </a:rPr>
              <a:t>GovTech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Calibri"/>
              <a:cs typeface="Calibri"/>
            </a:endParaRPr>
          </a:p>
          <a:p>
            <a:pPr marL="917575">
              <a:lnSpc>
                <a:spcPct val="100000"/>
              </a:lnSpc>
            </a:pPr>
            <a:r>
              <a:rPr dirty="0" sz="1800" spc="-5" b="1">
                <a:solidFill>
                  <a:srgbClr val="C00000"/>
                </a:solidFill>
                <a:latin typeface="Calibri"/>
                <a:cs typeface="Calibri"/>
              </a:rPr>
              <a:t>Session Number:</a:t>
            </a:r>
            <a:r>
              <a:rPr dirty="0" sz="1800" spc="-1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C00000"/>
                </a:solidFill>
                <a:latin typeface="Calibri"/>
                <a:cs typeface="Calibri"/>
              </a:rPr>
              <a:t>06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5596" y="2853893"/>
            <a:ext cx="7772400" cy="14103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2540">
              <a:lnSpc>
                <a:spcPts val="2335"/>
              </a:lnSpc>
              <a:spcBef>
                <a:spcPts val="95"/>
              </a:spcBef>
            </a:pPr>
            <a:r>
              <a:rPr dirty="0" sz="2000" spc="-10">
                <a:solidFill>
                  <a:srgbClr val="006FC0"/>
                </a:solidFill>
                <a:latin typeface="Arial Black"/>
                <a:cs typeface="Arial Black"/>
              </a:rPr>
              <a:t>Session</a:t>
            </a:r>
            <a:r>
              <a:rPr dirty="0" sz="2000" spc="35">
                <a:solidFill>
                  <a:srgbClr val="006FC0"/>
                </a:solidFill>
                <a:latin typeface="Arial Black"/>
                <a:cs typeface="Arial Black"/>
              </a:rPr>
              <a:t> </a:t>
            </a:r>
            <a:r>
              <a:rPr dirty="0" sz="2000" spc="-10">
                <a:solidFill>
                  <a:srgbClr val="006FC0"/>
                </a:solidFill>
                <a:latin typeface="Arial Black"/>
                <a:cs typeface="Arial Black"/>
              </a:rPr>
              <a:t>Topic</a:t>
            </a:r>
            <a:r>
              <a:rPr dirty="0" sz="2000" spc="-10">
                <a:latin typeface="Arial Black"/>
                <a:cs typeface="Arial Black"/>
              </a:rPr>
              <a:t>:</a:t>
            </a:r>
            <a:endParaRPr sz="2000">
              <a:latin typeface="Arial Black"/>
              <a:cs typeface="Arial Black"/>
            </a:endParaRPr>
          </a:p>
          <a:p>
            <a:pPr marL="2204720" marR="5080" indent="-2192655">
              <a:lnSpc>
                <a:spcPts val="4320"/>
              </a:lnSpc>
              <a:spcBef>
                <a:spcPts val="75"/>
              </a:spcBef>
            </a:pPr>
            <a:r>
              <a:rPr dirty="0" sz="3600" b="1">
                <a:latin typeface="Calibri"/>
                <a:cs typeface="Calibri"/>
              </a:rPr>
              <a:t>Policy Debates on AI and </a:t>
            </a:r>
            <a:r>
              <a:rPr dirty="0" sz="3600" spc="-5" b="1">
                <a:latin typeface="Calibri"/>
                <a:cs typeface="Calibri"/>
              </a:rPr>
              <a:t>Related </a:t>
            </a:r>
            <a:r>
              <a:rPr dirty="0" sz="3600" b="1">
                <a:latin typeface="Calibri"/>
                <a:cs typeface="Calibri"/>
              </a:rPr>
              <a:t>Issues</a:t>
            </a:r>
            <a:r>
              <a:rPr dirty="0" sz="3600" spc="-95" b="1">
                <a:latin typeface="Calibri"/>
                <a:cs typeface="Calibri"/>
              </a:rPr>
              <a:t> </a:t>
            </a:r>
            <a:r>
              <a:rPr dirty="0" sz="3600" b="1">
                <a:latin typeface="Calibri"/>
                <a:cs typeface="Calibri"/>
              </a:rPr>
              <a:t>:  Ethics ,DeepFake,</a:t>
            </a:r>
            <a:r>
              <a:rPr dirty="0" sz="3600" spc="-85" b="1">
                <a:latin typeface="Calibri"/>
                <a:cs typeface="Calibri"/>
              </a:rPr>
              <a:t> </a:t>
            </a:r>
            <a:r>
              <a:rPr dirty="0" sz="3600" b="1">
                <a:latin typeface="Calibri"/>
                <a:cs typeface="Calibri"/>
              </a:rPr>
              <a:t>JobLoss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44036" y="6428638"/>
            <a:ext cx="24549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696363"/>
                </a:solidFill>
                <a:latin typeface="Calibri"/>
                <a:cs typeface="Calibri"/>
              </a:rPr>
              <a:t>charrumalhotra[dot]iipa[at]gov[dot]in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298306" y="6451498"/>
            <a:ext cx="14160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5">
                <a:solidFill>
                  <a:srgbClr val="878787"/>
                </a:solidFill>
                <a:latin typeface="Calibri"/>
                <a:cs typeface="Calibri"/>
              </a:rPr>
              <a:t>10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91439" y="441959"/>
            <a:ext cx="5480685" cy="646430"/>
            <a:chOff x="91439" y="441959"/>
            <a:chExt cx="5480685" cy="646430"/>
          </a:xfrm>
        </p:grpSpPr>
        <p:sp>
          <p:nvSpPr>
            <p:cNvPr id="5" name="object 5"/>
            <p:cNvSpPr/>
            <p:nvPr/>
          </p:nvSpPr>
          <p:spPr>
            <a:xfrm>
              <a:off x="96011" y="446531"/>
              <a:ext cx="5471160" cy="637540"/>
            </a:xfrm>
            <a:custGeom>
              <a:avLst/>
              <a:gdLst/>
              <a:ahLst/>
              <a:cxnLst/>
              <a:rect l="l" t="t" r="r" b="b"/>
              <a:pathLst>
                <a:path w="5471160" h="637540">
                  <a:moveTo>
                    <a:pt x="5471160" y="0"/>
                  </a:moveTo>
                  <a:lnTo>
                    <a:pt x="0" y="0"/>
                  </a:lnTo>
                  <a:lnTo>
                    <a:pt x="0" y="637032"/>
                  </a:lnTo>
                  <a:lnTo>
                    <a:pt x="5471160" y="637032"/>
                  </a:lnTo>
                  <a:lnTo>
                    <a:pt x="5471160" y="0"/>
                  </a:lnTo>
                  <a:close/>
                </a:path>
              </a:pathLst>
            </a:custGeom>
            <a:solidFill>
              <a:srgbClr val="D9D2E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96011" y="446531"/>
              <a:ext cx="5471160" cy="637540"/>
            </a:xfrm>
            <a:custGeom>
              <a:avLst/>
              <a:gdLst/>
              <a:ahLst/>
              <a:cxnLst/>
              <a:rect l="l" t="t" r="r" b="b"/>
              <a:pathLst>
                <a:path w="5471160" h="637540">
                  <a:moveTo>
                    <a:pt x="0" y="637032"/>
                  </a:moveTo>
                  <a:lnTo>
                    <a:pt x="5471160" y="637032"/>
                  </a:lnTo>
                  <a:lnTo>
                    <a:pt x="5471160" y="0"/>
                  </a:lnTo>
                  <a:lnTo>
                    <a:pt x="0" y="0"/>
                  </a:lnTo>
                  <a:lnTo>
                    <a:pt x="0" y="637032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74142" y="475869"/>
            <a:ext cx="503872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2. Skilling for the </a:t>
            </a:r>
            <a:r>
              <a:rPr dirty="0"/>
              <a:t>AI</a:t>
            </a:r>
            <a:r>
              <a:rPr dirty="0" spc="-45"/>
              <a:t> </a:t>
            </a:r>
            <a:r>
              <a:rPr dirty="0" spc="-10"/>
              <a:t>age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31647" y="6201257"/>
            <a:ext cx="7880984" cy="23050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u="sng" sz="1350" spc="-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2"/>
              </a:rPr>
              <a:t>https://niti.gov.in/writereaddata/files/document_publication/NationalStrategy-for-AI-Discussion-Paper.pdf</a:t>
            </a:r>
            <a:endParaRPr sz="135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559295" y="2919983"/>
            <a:ext cx="2404872" cy="24018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35991" y="1091104"/>
            <a:ext cx="8291195" cy="4898390"/>
          </a:xfrm>
          <a:prstGeom prst="rect">
            <a:avLst/>
          </a:prstGeom>
        </p:spPr>
        <p:txBody>
          <a:bodyPr wrap="square" lIns="0" tIns="8953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705"/>
              </a:spcBef>
            </a:pPr>
            <a:r>
              <a:rPr dirty="0" sz="2300" b="1">
                <a:latin typeface="Calibri"/>
                <a:cs typeface="Calibri"/>
              </a:rPr>
              <a:t>Getting </a:t>
            </a:r>
            <a:r>
              <a:rPr dirty="0" sz="2300" spc="10" b="1">
                <a:latin typeface="Calibri"/>
                <a:cs typeface="Calibri"/>
              </a:rPr>
              <a:t>India </a:t>
            </a:r>
            <a:r>
              <a:rPr dirty="0" sz="2300" spc="-5" b="1">
                <a:latin typeface="Calibri"/>
                <a:cs typeface="Calibri"/>
              </a:rPr>
              <a:t>ready for </a:t>
            </a:r>
            <a:r>
              <a:rPr dirty="0" sz="2300" b="1">
                <a:latin typeface="Calibri"/>
                <a:cs typeface="Calibri"/>
              </a:rPr>
              <a:t>the AI</a:t>
            </a:r>
            <a:r>
              <a:rPr dirty="0" sz="2300" spc="-60" b="1">
                <a:latin typeface="Calibri"/>
                <a:cs typeface="Calibri"/>
              </a:rPr>
              <a:t> </a:t>
            </a:r>
            <a:r>
              <a:rPr dirty="0" sz="2300" spc="-5" b="1">
                <a:latin typeface="Calibri"/>
                <a:cs typeface="Calibri"/>
              </a:rPr>
              <a:t>wave</a:t>
            </a:r>
            <a:endParaRPr sz="2300">
              <a:latin typeface="Calibri"/>
              <a:cs typeface="Calibri"/>
            </a:endParaRPr>
          </a:p>
          <a:p>
            <a:pPr algn="r" marR="11430">
              <a:lnSpc>
                <a:spcPct val="100000"/>
              </a:lnSpc>
              <a:spcBef>
                <a:spcPts val="560"/>
              </a:spcBef>
            </a:pPr>
            <a:r>
              <a:rPr dirty="0" sz="2100" spc="10" b="1">
                <a:latin typeface="Calibri"/>
                <a:cs typeface="Calibri"/>
              </a:rPr>
              <a:t>R</a:t>
            </a:r>
            <a:r>
              <a:rPr dirty="0" sz="2100" spc="-5" b="1">
                <a:latin typeface="Calibri"/>
                <a:cs typeface="Calibri"/>
              </a:rPr>
              <a:t>e</a:t>
            </a:r>
            <a:r>
              <a:rPr dirty="0" sz="2100" b="1">
                <a:latin typeface="Calibri"/>
                <a:cs typeface="Calibri"/>
              </a:rPr>
              <a:t>co</a:t>
            </a:r>
            <a:r>
              <a:rPr dirty="0" sz="2100" spc="10" b="1">
                <a:latin typeface="Calibri"/>
                <a:cs typeface="Calibri"/>
              </a:rPr>
              <a:t>mm</a:t>
            </a:r>
            <a:r>
              <a:rPr dirty="0" sz="2100" spc="-5" b="1">
                <a:latin typeface="Calibri"/>
                <a:cs typeface="Calibri"/>
              </a:rPr>
              <a:t>e</a:t>
            </a:r>
            <a:r>
              <a:rPr dirty="0" sz="2100" spc="5" b="1">
                <a:latin typeface="Calibri"/>
                <a:cs typeface="Calibri"/>
              </a:rPr>
              <a:t>n</a:t>
            </a:r>
            <a:r>
              <a:rPr dirty="0" sz="2100" spc="-10" b="1">
                <a:latin typeface="Calibri"/>
                <a:cs typeface="Calibri"/>
              </a:rPr>
              <a:t>d</a:t>
            </a:r>
            <a:r>
              <a:rPr dirty="0" sz="2100" spc="-5" b="1">
                <a:latin typeface="Calibri"/>
                <a:cs typeface="Calibri"/>
              </a:rPr>
              <a:t>a</a:t>
            </a:r>
            <a:r>
              <a:rPr dirty="0" sz="2100" spc="5" b="1">
                <a:latin typeface="Calibri"/>
                <a:cs typeface="Calibri"/>
              </a:rPr>
              <a:t>ti</a:t>
            </a:r>
            <a:r>
              <a:rPr dirty="0" sz="2100" spc="-30" b="1">
                <a:latin typeface="Calibri"/>
                <a:cs typeface="Calibri"/>
              </a:rPr>
              <a:t>o</a:t>
            </a:r>
            <a:r>
              <a:rPr dirty="0" sz="2100" spc="5" b="1">
                <a:latin typeface="Calibri"/>
                <a:cs typeface="Calibri"/>
              </a:rPr>
              <a:t>n</a:t>
            </a:r>
            <a:r>
              <a:rPr dirty="0" sz="2100" spc="-10" b="1">
                <a:latin typeface="Calibri"/>
                <a:cs typeface="Calibri"/>
              </a:rPr>
              <a:t>s</a:t>
            </a:r>
            <a:r>
              <a:rPr dirty="0" sz="2100" b="1">
                <a:latin typeface="Calibri"/>
                <a:cs typeface="Calibri"/>
              </a:rPr>
              <a:t>;</a:t>
            </a:r>
            <a:endParaRPr sz="2100">
              <a:latin typeface="Calibri"/>
              <a:cs typeface="Calibri"/>
            </a:endParaRPr>
          </a:p>
          <a:p>
            <a:pPr algn="r" marL="171450" marR="10795" indent="-171450">
              <a:lnSpc>
                <a:spcPts val="2400"/>
              </a:lnSpc>
              <a:spcBef>
                <a:spcPts val="555"/>
              </a:spcBef>
              <a:buChar char="•"/>
              <a:tabLst>
                <a:tab pos="171450" algn="l"/>
              </a:tabLst>
            </a:pPr>
            <a:r>
              <a:rPr dirty="0" sz="2100">
                <a:latin typeface="Calibri"/>
                <a:cs typeface="Calibri"/>
              </a:rPr>
              <a:t>Two-pronged approach for </a:t>
            </a:r>
            <a:r>
              <a:rPr dirty="0" sz="2100" spc="5">
                <a:latin typeface="Calibri"/>
                <a:cs typeface="Calibri"/>
              </a:rPr>
              <a:t>AI </a:t>
            </a:r>
            <a:r>
              <a:rPr dirty="0" sz="2100" spc="-5">
                <a:latin typeface="Calibri"/>
                <a:cs typeface="Calibri"/>
              </a:rPr>
              <a:t>skilling, </a:t>
            </a:r>
            <a:r>
              <a:rPr dirty="0" sz="2100">
                <a:latin typeface="Calibri"/>
                <a:cs typeface="Calibri"/>
              </a:rPr>
              <a:t>one set of interventions aimed</a:t>
            </a:r>
            <a:r>
              <a:rPr dirty="0" sz="2100" spc="-175">
                <a:latin typeface="Calibri"/>
                <a:cs typeface="Calibri"/>
              </a:rPr>
              <a:t> </a:t>
            </a:r>
            <a:r>
              <a:rPr dirty="0" sz="2100" spc="5">
                <a:latin typeface="Calibri"/>
                <a:cs typeface="Calibri"/>
              </a:rPr>
              <a:t>at</a:t>
            </a:r>
            <a:endParaRPr sz="2100">
              <a:latin typeface="Calibri"/>
              <a:cs typeface="Calibri"/>
            </a:endParaRPr>
          </a:p>
          <a:p>
            <a:pPr algn="r" marR="12065">
              <a:lnSpc>
                <a:spcPts val="2400"/>
              </a:lnSpc>
            </a:pPr>
            <a:r>
              <a:rPr dirty="0" sz="2100" spc="-5">
                <a:latin typeface="Calibri"/>
                <a:cs typeface="Calibri"/>
              </a:rPr>
              <a:t>the </a:t>
            </a:r>
            <a:r>
              <a:rPr dirty="0" sz="2100" spc="5">
                <a:latin typeface="Calibri"/>
                <a:cs typeface="Calibri"/>
              </a:rPr>
              <a:t>workforce </a:t>
            </a:r>
            <a:r>
              <a:rPr dirty="0" sz="2100">
                <a:latin typeface="Calibri"/>
                <a:cs typeface="Calibri"/>
              </a:rPr>
              <a:t>and </a:t>
            </a:r>
            <a:r>
              <a:rPr dirty="0" sz="2100" spc="-5">
                <a:latin typeface="Calibri"/>
                <a:cs typeface="Calibri"/>
              </a:rPr>
              <a:t>the </a:t>
            </a:r>
            <a:r>
              <a:rPr dirty="0" sz="2100">
                <a:latin typeface="Calibri"/>
                <a:cs typeface="Calibri"/>
              </a:rPr>
              <a:t>second for the</a:t>
            </a:r>
            <a:r>
              <a:rPr dirty="0" sz="2100" spc="-160">
                <a:latin typeface="Calibri"/>
                <a:cs typeface="Calibri"/>
              </a:rPr>
              <a:t> </a:t>
            </a:r>
            <a:r>
              <a:rPr dirty="0" sz="2100" spc="-5">
                <a:latin typeface="Calibri"/>
                <a:cs typeface="Calibri"/>
              </a:rPr>
              <a:t>students.</a:t>
            </a:r>
            <a:endParaRPr sz="210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spcBef>
                <a:spcPts val="825"/>
              </a:spcBef>
              <a:buChar char="•"/>
              <a:tabLst>
                <a:tab pos="183515" algn="l"/>
              </a:tabLst>
            </a:pPr>
            <a:r>
              <a:rPr dirty="0" sz="2100">
                <a:latin typeface="Calibri"/>
                <a:cs typeface="Calibri"/>
              </a:rPr>
              <a:t>Workforce</a:t>
            </a:r>
            <a:endParaRPr sz="2100">
              <a:latin typeface="Calibri"/>
              <a:cs typeface="Calibri"/>
            </a:endParaRPr>
          </a:p>
          <a:p>
            <a:pPr lvl="1" marL="527685" indent="-193040">
              <a:lnSpc>
                <a:spcPct val="100000"/>
              </a:lnSpc>
              <a:spcBef>
                <a:spcPts val="140"/>
              </a:spcBef>
              <a:buChar char="•"/>
              <a:tabLst>
                <a:tab pos="528320" algn="l"/>
              </a:tabLst>
            </a:pPr>
            <a:r>
              <a:rPr dirty="0" sz="2100" spc="-5">
                <a:latin typeface="Calibri"/>
                <a:cs typeface="Calibri"/>
              </a:rPr>
              <a:t>Integration </a:t>
            </a:r>
            <a:r>
              <a:rPr dirty="0" sz="2100">
                <a:latin typeface="Calibri"/>
                <a:cs typeface="Calibri"/>
              </a:rPr>
              <a:t>with </a:t>
            </a:r>
            <a:r>
              <a:rPr dirty="0" sz="2100" spc="5">
                <a:latin typeface="Calibri"/>
                <a:cs typeface="Calibri"/>
              </a:rPr>
              <a:t>relevant </a:t>
            </a:r>
            <a:r>
              <a:rPr dirty="0" sz="2100" spc="-5">
                <a:latin typeface="Calibri"/>
                <a:cs typeface="Calibri"/>
              </a:rPr>
              <a:t>existing skilling</a:t>
            </a:r>
            <a:r>
              <a:rPr dirty="0" sz="2100" spc="-15">
                <a:latin typeface="Calibri"/>
                <a:cs typeface="Calibri"/>
              </a:rPr>
              <a:t> </a:t>
            </a:r>
            <a:r>
              <a:rPr dirty="0" sz="2100" spc="-5">
                <a:latin typeface="Calibri"/>
                <a:cs typeface="Calibri"/>
              </a:rPr>
              <a:t>initiatives</a:t>
            </a:r>
            <a:endParaRPr sz="2100">
              <a:latin typeface="Calibri"/>
              <a:cs typeface="Calibri"/>
            </a:endParaRPr>
          </a:p>
          <a:p>
            <a:pPr lvl="1" marL="527685" indent="-193040">
              <a:lnSpc>
                <a:spcPct val="100000"/>
              </a:lnSpc>
              <a:spcBef>
                <a:spcPts val="150"/>
              </a:spcBef>
              <a:buChar char="•"/>
              <a:tabLst>
                <a:tab pos="528320" algn="l"/>
              </a:tabLst>
            </a:pPr>
            <a:r>
              <a:rPr dirty="0" sz="2100">
                <a:latin typeface="Calibri"/>
                <a:cs typeface="Calibri"/>
              </a:rPr>
              <a:t>Building of new </a:t>
            </a:r>
            <a:r>
              <a:rPr dirty="0" sz="2100" spc="-5">
                <a:latin typeface="Calibri"/>
                <a:cs typeface="Calibri"/>
              </a:rPr>
              <a:t>platforms </a:t>
            </a:r>
            <a:r>
              <a:rPr dirty="0" sz="2100">
                <a:latin typeface="Calibri"/>
                <a:cs typeface="Calibri"/>
              </a:rPr>
              <a:t>for improved</a:t>
            </a:r>
            <a:r>
              <a:rPr dirty="0" sz="2100" spc="-105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learning</a:t>
            </a:r>
            <a:endParaRPr sz="2100">
              <a:latin typeface="Calibri"/>
              <a:cs typeface="Calibri"/>
            </a:endParaRPr>
          </a:p>
          <a:p>
            <a:pPr lvl="1" marL="527685" indent="-193040">
              <a:lnSpc>
                <a:spcPts val="2400"/>
              </a:lnSpc>
              <a:spcBef>
                <a:spcPts val="145"/>
              </a:spcBef>
              <a:buChar char="•"/>
              <a:tabLst>
                <a:tab pos="528320" algn="l"/>
              </a:tabLst>
            </a:pPr>
            <a:r>
              <a:rPr dirty="0" sz="2100">
                <a:latin typeface="Calibri"/>
                <a:cs typeface="Calibri"/>
              </a:rPr>
              <a:t>Large </a:t>
            </a:r>
            <a:r>
              <a:rPr dirty="0" sz="2100" spc="-5">
                <a:latin typeface="Calibri"/>
                <a:cs typeface="Calibri"/>
              </a:rPr>
              <a:t>scale </a:t>
            </a:r>
            <a:r>
              <a:rPr dirty="0" sz="2100">
                <a:latin typeface="Calibri"/>
                <a:cs typeface="Calibri"/>
              </a:rPr>
              <a:t>employment generation</a:t>
            </a:r>
            <a:r>
              <a:rPr dirty="0" sz="2100" spc="-70">
                <a:latin typeface="Calibri"/>
                <a:cs typeface="Calibri"/>
              </a:rPr>
              <a:t> </a:t>
            </a:r>
            <a:r>
              <a:rPr dirty="0" sz="2100" spc="-5">
                <a:latin typeface="Calibri"/>
                <a:cs typeface="Calibri"/>
              </a:rPr>
              <a:t>through</a:t>
            </a:r>
            <a:endParaRPr sz="2100">
              <a:latin typeface="Calibri"/>
              <a:cs typeface="Calibri"/>
            </a:endParaRPr>
          </a:p>
          <a:p>
            <a:pPr marL="527685">
              <a:lnSpc>
                <a:spcPts val="2400"/>
              </a:lnSpc>
            </a:pPr>
            <a:r>
              <a:rPr dirty="0" sz="2100" spc="-5">
                <a:latin typeface="Calibri"/>
                <a:cs typeface="Calibri"/>
              </a:rPr>
              <a:t>promotion of </a:t>
            </a:r>
            <a:r>
              <a:rPr dirty="0" sz="2100" spc="5">
                <a:latin typeface="Calibri"/>
                <a:cs typeface="Calibri"/>
              </a:rPr>
              <a:t>AI</a:t>
            </a:r>
            <a:endParaRPr sz="210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spcBef>
                <a:spcPts val="550"/>
              </a:spcBef>
              <a:buChar char="•"/>
              <a:tabLst>
                <a:tab pos="183515" algn="l"/>
              </a:tabLst>
            </a:pPr>
            <a:r>
              <a:rPr dirty="0" sz="2100" spc="-5">
                <a:latin typeface="Calibri"/>
                <a:cs typeface="Calibri"/>
              </a:rPr>
              <a:t>Students</a:t>
            </a:r>
            <a:endParaRPr sz="2100">
              <a:latin typeface="Calibri"/>
              <a:cs typeface="Calibri"/>
            </a:endParaRPr>
          </a:p>
          <a:p>
            <a:pPr lvl="1" marL="527685" marR="2371725" indent="-192405">
              <a:lnSpc>
                <a:spcPts val="2260"/>
              </a:lnSpc>
              <a:spcBef>
                <a:spcPts val="440"/>
              </a:spcBef>
              <a:buChar char="•"/>
              <a:tabLst>
                <a:tab pos="528320" algn="l"/>
              </a:tabLst>
            </a:pPr>
            <a:r>
              <a:rPr dirty="0" sz="2100" spc="-5">
                <a:latin typeface="Calibri"/>
                <a:cs typeface="Calibri"/>
              </a:rPr>
              <a:t>Transition </a:t>
            </a:r>
            <a:r>
              <a:rPr dirty="0" sz="2100">
                <a:latin typeface="Calibri"/>
                <a:cs typeface="Calibri"/>
              </a:rPr>
              <a:t>from knowledge intensive </a:t>
            </a:r>
            <a:r>
              <a:rPr dirty="0" sz="2100" spc="-5">
                <a:latin typeface="Calibri"/>
                <a:cs typeface="Calibri"/>
              </a:rPr>
              <a:t>to computer  based </a:t>
            </a:r>
            <a:r>
              <a:rPr dirty="0" sz="2100" spc="5">
                <a:latin typeface="Calibri"/>
                <a:cs typeface="Calibri"/>
              </a:rPr>
              <a:t>relevant</a:t>
            </a:r>
            <a:r>
              <a:rPr dirty="0" sz="2100" spc="-50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education</a:t>
            </a:r>
            <a:endParaRPr sz="2100">
              <a:latin typeface="Calibri"/>
              <a:cs typeface="Calibri"/>
            </a:endParaRPr>
          </a:p>
          <a:p>
            <a:pPr lvl="1" marL="527685" marR="2081530" indent="-192405">
              <a:lnSpc>
                <a:spcPts val="2280"/>
              </a:lnSpc>
              <a:spcBef>
                <a:spcPts val="385"/>
              </a:spcBef>
              <a:buChar char="•"/>
              <a:tabLst>
                <a:tab pos="528320" algn="l"/>
              </a:tabLst>
            </a:pPr>
            <a:r>
              <a:rPr dirty="0" sz="2100">
                <a:latin typeface="Calibri"/>
                <a:cs typeface="Calibri"/>
              </a:rPr>
              <a:t>Develop applied </a:t>
            </a:r>
            <a:r>
              <a:rPr dirty="0" sz="2100" spc="-5">
                <a:latin typeface="Calibri"/>
                <a:cs typeface="Calibri"/>
              </a:rPr>
              <a:t>skills </a:t>
            </a:r>
            <a:r>
              <a:rPr dirty="0" sz="2100">
                <a:latin typeface="Calibri"/>
                <a:cs typeface="Calibri"/>
              </a:rPr>
              <a:t>in </a:t>
            </a:r>
            <a:r>
              <a:rPr dirty="0" sz="2100" spc="5">
                <a:latin typeface="Calibri"/>
                <a:cs typeface="Calibri"/>
              </a:rPr>
              <a:t>a </a:t>
            </a:r>
            <a:r>
              <a:rPr dirty="0" sz="2100" spc="-5">
                <a:latin typeface="Calibri"/>
                <a:cs typeface="Calibri"/>
              </a:rPr>
              <a:t>continuously changing </a:t>
            </a:r>
            <a:r>
              <a:rPr dirty="0" sz="2100">
                <a:latin typeface="Calibri"/>
                <a:cs typeface="Calibri"/>
              </a:rPr>
              <a:t>job  environment</a:t>
            </a:r>
            <a:endParaRPr sz="2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49823" y="1560575"/>
            <a:ext cx="3694176" cy="3886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344036" y="6428638"/>
            <a:ext cx="24549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696363"/>
                </a:solidFill>
                <a:latin typeface="Calibri"/>
                <a:cs typeface="Calibri"/>
              </a:rPr>
              <a:t>charrumalhotra[dot]iipa[at]gov[dot]in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98306" y="6451498"/>
            <a:ext cx="14160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5">
                <a:solidFill>
                  <a:srgbClr val="878787"/>
                </a:solidFill>
                <a:latin typeface="Calibri"/>
                <a:cs typeface="Calibri"/>
              </a:rPr>
              <a:t>11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2045207" y="615695"/>
            <a:ext cx="5438140" cy="646430"/>
            <a:chOff x="2045207" y="615695"/>
            <a:chExt cx="5438140" cy="646430"/>
          </a:xfrm>
        </p:grpSpPr>
        <p:sp>
          <p:nvSpPr>
            <p:cNvPr id="6" name="object 6"/>
            <p:cNvSpPr/>
            <p:nvPr/>
          </p:nvSpPr>
          <p:spPr>
            <a:xfrm>
              <a:off x="2049779" y="620267"/>
              <a:ext cx="5428615" cy="637540"/>
            </a:xfrm>
            <a:custGeom>
              <a:avLst/>
              <a:gdLst/>
              <a:ahLst/>
              <a:cxnLst/>
              <a:rect l="l" t="t" r="r" b="b"/>
              <a:pathLst>
                <a:path w="5428615" h="637540">
                  <a:moveTo>
                    <a:pt x="5428488" y="0"/>
                  </a:moveTo>
                  <a:lnTo>
                    <a:pt x="0" y="0"/>
                  </a:lnTo>
                  <a:lnTo>
                    <a:pt x="0" y="637031"/>
                  </a:lnTo>
                  <a:lnTo>
                    <a:pt x="5428488" y="637031"/>
                  </a:lnTo>
                  <a:lnTo>
                    <a:pt x="5428488" y="0"/>
                  </a:lnTo>
                  <a:close/>
                </a:path>
              </a:pathLst>
            </a:custGeom>
            <a:solidFill>
              <a:srgbClr val="D9D2E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2049779" y="620267"/>
              <a:ext cx="5428615" cy="637540"/>
            </a:xfrm>
            <a:custGeom>
              <a:avLst/>
              <a:gdLst/>
              <a:ahLst/>
              <a:cxnLst/>
              <a:rect l="l" t="t" r="r" b="b"/>
              <a:pathLst>
                <a:path w="5428615" h="637540">
                  <a:moveTo>
                    <a:pt x="0" y="637031"/>
                  </a:moveTo>
                  <a:lnTo>
                    <a:pt x="5428488" y="637031"/>
                  </a:lnTo>
                  <a:lnTo>
                    <a:pt x="5428488" y="0"/>
                  </a:lnTo>
                  <a:lnTo>
                    <a:pt x="0" y="0"/>
                  </a:lnTo>
                  <a:lnTo>
                    <a:pt x="0" y="637031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049779" y="620268"/>
            <a:ext cx="5428615" cy="637540"/>
          </a:xfrm>
          <a:prstGeom prst="rect"/>
        </p:spPr>
        <p:txBody>
          <a:bodyPr wrap="square" lIns="0" tIns="41910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330"/>
              </a:spcBef>
            </a:pPr>
            <a:r>
              <a:rPr dirty="0" spc="-10"/>
              <a:t>3. Accelerating</a:t>
            </a:r>
            <a:r>
              <a:rPr dirty="0" spc="70"/>
              <a:t> </a:t>
            </a:r>
            <a:r>
              <a:rPr dirty="0" spc="-10"/>
              <a:t>Adoption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74142" y="1358062"/>
            <a:ext cx="5523230" cy="4383405"/>
          </a:xfrm>
          <a:prstGeom prst="rect">
            <a:avLst/>
          </a:prstGeom>
        </p:spPr>
        <p:txBody>
          <a:bodyPr wrap="square" lIns="0" tIns="825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dirty="0" sz="2100" b="1">
                <a:latin typeface="Calibri"/>
                <a:cs typeface="Calibri"/>
              </a:rPr>
              <a:t>AI across </a:t>
            </a:r>
            <a:r>
              <a:rPr dirty="0" sz="2100" spc="5" b="1">
                <a:latin typeface="Calibri"/>
                <a:cs typeface="Calibri"/>
              </a:rPr>
              <a:t>the value</a:t>
            </a:r>
            <a:r>
              <a:rPr dirty="0" sz="2100" spc="-95" b="1">
                <a:latin typeface="Calibri"/>
                <a:cs typeface="Calibri"/>
              </a:rPr>
              <a:t> </a:t>
            </a:r>
            <a:r>
              <a:rPr dirty="0" sz="2100" b="1">
                <a:latin typeface="Calibri"/>
                <a:cs typeface="Calibri"/>
              </a:rPr>
              <a:t>chain</a:t>
            </a:r>
            <a:endParaRPr sz="2100">
              <a:latin typeface="Calibri"/>
              <a:cs typeface="Calibri"/>
            </a:endParaRPr>
          </a:p>
          <a:p>
            <a:pPr marL="182880" indent="-170815">
              <a:lnSpc>
                <a:spcPts val="2400"/>
              </a:lnSpc>
              <a:spcBef>
                <a:spcPts val="555"/>
              </a:spcBef>
              <a:buChar char="•"/>
              <a:tabLst>
                <a:tab pos="183515" algn="l"/>
              </a:tabLst>
            </a:pPr>
            <a:r>
              <a:rPr dirty="0" sz="2100" spc="10">
                <a:latin typeface="Calibri"/>
                <a:cs typeface="Calibri"/>
              </a:rPr>
              <a:t>78% </a:t>
            </a:r>
            <a:r>
              <a:rPr dirty="0" sz="2100">
                <a:latin typeface="Calibri"/>
                <a:cs typeface="Calibri"/>
              </a:rPr>
              <a:t>of firms </a:t>
            </a:r>
            <a:r>
              <a:rPr dirty="0" sz="2100" spc="-5">
                <a:latin typeface="Calibri"/>
                <a:cs typeface="Calibri"/>
              </a:rPr>
              <a:t>globally </a:t>
            </a:r>
            <a:r>
              <a:rPr dirty="0" sz="2100">
                <a:latin typeface="Calibri"/>
                <a:cs typeface="Calibri"/>
              </a:rPr>
              <a:t>using </a:t>
            </a:r>
            <a:r>
              <a:rPr dirty="0" sz="2100" spc="5">
                <a:latin typeface="Calibri"/>
                <a:cs typeface="Calibri"/>
              </a:rPr>
              <a:t>AI </a:t>
            </a:r>
            <a:r>
              <a:rPr dirty="0" sz="2100">
                <a:latin typeface="Calibri"/>
                <a:cs typeface="Calibri"/>
              </a:rPr>
              <a:t>extensively or</a:t>
            </a:r>
            <a:r>
              <a:rPr dirty="0" sz="2100" spc="-135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have</a:t>
            </a:r>
            <a:endParaRPr sz="2100">
              <a:latin typeface="Calibri"/>
              <a:cs typeface="Calibri"/>
            </a:endParaRPr>
          </a:p>
          <a:p>
            <a:pPr marL="182880">
              <a:lnSpc>
                <a:spcPts val="2400"/>
              </a:lnSpc>
            </a:pPr>
            <a:r>
              <a:rPr dirty="0" sz="2100" spc="-5">
                <a:latin typeface="Calibri"/>
                <a:cs typeface="Calibri"/>
              </a:rPr>
              <a:t>plans </a:t>
            </a:r>
            <a:r>
              <a:rPr dirty="0" sz="2100" spc="10">
                <a:latin typeface="Calibri"/>
                <a:cs typeface="Calibri"/>
              </a:rPr>
              <a:t>(2017 </a:t>
            </a:r>
            <a:r>
              <a:rPr dirty="0" sz="2100">
                <a:latin typeface="Calibri"/>
                <a:cs typeface="Calibri"/>
              </a:rPr>
              <a:t>survey by</a:t>
            </a:r>
            <a:r>
              <a:rPr dirty="0" sz="2100" spc="-145">
                <a:latin typeface="Calibri"/>
                <a:cs typeface="Calibri"/>
              </a:rPr>
              <a:t> </a:t>
            </a:r>
            <a:r>
              <a:rPr dirty="0" sz="2100" spc="-5">
                <a:latin typeface="Calibri"/>
                <a:cs typeface="Calibri"/>
              </a:rPr>
              <a:t>Statista)</a:t>
            </a:r>
            <a:endParaRPr sz="2100">
              <a:latin typeface="Calibri"/>
              <a:cs typeface="Calibri"/>
            </a:endParaRPr>
          </a:p>
          <a:p>
            <a:pPr marL="182880" marR="200025" indent="-170815">
              <a:lnSpc>
                <a:spcPct val="90000"/>
              </a:lnSpc>
              <a:spcBef>
                <a:spcPts val="805"/>
              </a:spcBef>
              <a:buChar char="•"/>
              <a:tabLst>
                <a:tab pos="183515" algn="l"/>
              </a:tabLst>
            </a:pPr>
            <a:r>
              <a:rPr dirty="0" sz="2100" spc="-5">
                <a:latin typeface="Calibri"/>
                <a:cs typeface="Calibri"/>
              </a:rPr>
              <a:t>only </a:t>
            </a:r>
            <a:r>
              <a:rPr dirty="0" sz="2100" spc="10">
                <a:latin typeface="Calibri"/>
                <a:cs typeface="Calibri"/>
              </a:rPr>
              <a:t>20% </a:t>
            </a:r>
            <a:r>
              <a:rPr dirty="0" sz="2100" spc="-5">
                <a:latin typeface="Calibri"/>
                <a:cs typeface="Calibri"/>
              </a:rPr>
              <a:t>use </a:t>
            </a:r>
            <a:r>
              <a:rPr dirty="0" sz="2100">
                <a:latin typeface="Calibri"/>
                <a:cs typeface="Calibri"/>
              </a:rPr>
              <a:t>any </a:t>
            </a:r>
            <a:r>
              <a:rPr dirty="0" sz="2100" spc="5">
                <a:latin typeface="Calibri"/>
                <a:cs typeface="Calibri"/>
              </a:rPr>
              <a:t>AI </a:t>
            </a:r>
            <a:r>
              <a:rPr dirty="0" sz="2100">
                <a:latin typeface="Calibri"/>
                <a:cs typeface="Calibri"/>
              </a:rPr>
              <a:t>related </a:t>
            </a:r>
            <a:r>
              <a:rPr dirty="0" sz="2100" spc="-5">
                <a:latin typeface="Calibri"/>
                <a:cs typeface="Calibri"/>
              </a:rPr>
              <a:t>technology </a:t>
            </a:r>
            <a:r>
              <a:rPr dirty="0" sz="2100">
                <a:latin typeface="Calibri"/>
                <a:cs typeface="Calibri"/>
              </a:rPr>
              <a:t>at</a:t>
            </a:r>
            <a:r>
              <a:rPr dirty="0" sz="2100" spc="-100">
                <a:latin typeface="Calibri"/>
                <a:cs typeface="Calibri"/>
              </a:rPr>
              <a:t> </a:t>
            </a:r>
            <a:r>
              <a:rPr dirty="0" sz="2100" spc="-5">
                <a:latin typeface="Calibri"/>
                <a:cs typeface="Calibri"/>
              </a:rPr>
              <a:t>scale  </a:t>
            </a:r>
            <a:r>
              <a:rPr dirty="0" sz="2100">
                <a:latin typeface="Calibri"/>
                <a:cs typeface="Calibri"/>
              </a:rPr>
              <a:t>(Survey </a:t>
            </a:r>
            <a:r>
              <a:rPr dirty="0" sz="2100" spc="-5">
                <a:latin typeface="Calibri"/>
                <a:cs typeface="Calibri"/>
              </a:rPr>
              <a:t>of </a:t>
            </a:r>
            <a:r>
              <a:rPr dirty="0" sz="2100">
                <a:latin typeface="Calibri"/>
                <a:cs typeface="Calibri"/>
              </a:rPr>
              <a:t>non </a:t>
            </a:r>
            <a:r>
              <a:rPr dirty="0" sz="2100" spc="5">
                <a:latin typeface="Calibri"/>
                <a:cs typeface="Calibri"/>
              </a:rPr>
              <a:t>IT </a:t>
            </a:r>
            <a:r>
              <a:rPr dirty="0" sz="2100" spc="-5">
                <a:latin typeface="Calibri"/>
                <a:cs typeface="Calibri"/>
              </a:rPr>
              <a:t>sector, </a:t>
            </a:r>
            <a:r>
              <a:rPr dirty="0" sz="2100" spc="5">
                <a:latin typeface="Calibri"/>
                <a:cs typeface="Calibri"/>
              </a:rPr>
              <a:t>3,000 AI-aware </a:t>
            </a:r>
            <a:r>
              <a:rPr dirty="0" sz="2100" spc="-5">
                <a:latin typeface="Calibri"/>
                <a:cs typeface="Calibri"/>
              </a:rPr>
              <a:t>top  mgmt </a:t>
            </a:r>
            <a:r>
              <a:rPr dirty="0" sz="2100">
                <a:latin typeface="Calibri"/>
                <a:cs typeface="Calibri"/>
              </a:rPr>
              <a:t>executives, </a:t>
            </a:r>
            <a:r>
              <a:rPr dirty="0" sz="2100" spc="5">
                <a:latin typeface="Calibri"/>
                <a:cs typeface="Calibri"/>
              </a:rPr>
              <a:t>10 </a:t>
            </a:r>
            <a:r>
              <a:rPr dirty="0" sz="2100">
                <a:latin typeface="Calibri"/>
                <a:cs typeface="Calibri"/>
              </a:rPr>
              <a:t>countries </a:t>
            </a:r>
            <a:r>
              <a:rPr dirty="0" sz="2100" spc="5">
                <a:latin typeface="Calibri"/>
                <a:cs typeface="Calibri"/>
              </a:rPr>
              <a:t>and 14</a:t>
            </a:r>
            <a:r>
              <a:rPr dirty="0" sz="2100" spc="-150">
                <a:latin typeface="Calibri"/>
                <a:cs typeface="Calibri"/>
              </a:rPr>
              <a:t> </a:t>
            </a:r>
            <a:r>
              <a:rPr dirty="0" sz="2100" spc="-5">
                <a:latin typeface="Calibri"/>
                <a:cs typeface="Calibri"/>
              </a:rPr>
              <a:t>sectors)</a:t>
            </a:r>
            <a:endParaRPr sz="2100">
              <a:latin typeface="Calibri"/>
              <a:cs typeface="Calibri"/>
            </a:endParaRPr>
          </a:p>
          <a:p>
            <a:pPr marL="182880" marR="33020" indent="-170815">
              <a:lnSpc>
                <a:spcPct val="90000"/>
              </a:lnSpc>
              <a:spcBef>
                <a:spcPts val="780"/>
              </a:spcBef>
              <a:buChar char="•"/>
              <a:tabLst>
                <a:tab pos="183515" algn="l"/>
              </a:tabLst>
            </a:pPr>
            <a:r>
              <a:rPr dirty="0" sz="2100">
                <a:latin typeface="Calibri"/>
                <a:cs typeface="Calibri"/>
              </a:rPr>
              <a:t>Orgs. invested </a:t>
            </a:r>
            <a:r>
              <a:rPr dirty="0" sz="2100" spc="-5">
                <a:latin typeface="Calibri"/>
                <a:cs typeface="Calibri"/>
              </a:rPr>
              <a:t>USD26 </a:t>
            </a:r>
            <a:r>
              <a:rPr dirty="0" sz="2100" spc="5">
                <a:latin typeface="Calibri"/>
                <a:cs typeface="Calibri"/>
              </a:rPr>
              <a:t>– </a:t>
            </a:r>
            <a:r>
              <a:rPr dirty="0" sz="2100" spc="-5">
                <a:latin typeface="Calibri"/>
                <a:cs typeface="Calibri"/>
              </a:rPr>
              <a:t>USD39 billion </a:t>
            </a:r>
            <a:r>
              <a:rPr dirty="0" sz="2100" spc="5">
                <a:latin typeface="Calibri"/>
                <a:cs typeface="Calibri"/>
              </a:rPr>
              <a:t>in AI </a:t>
            </a:r>
            <a:r>
              <a:rPr dirty="0" sz="2100">
                <a:latin typeface="Calibri"/>
                <a:cs typeface="Calibri"/>
              </a:rPr>
              <a:t>while  </a:t>
            </a:r>
            <a:r>
              <a:rPr dirty="0" sz="2100" spc="-5">
                <a:latin typeface="Calibri"/>
                <a:cs typeface="Calibri"/>
              </a:rPr>
              <a:t>USD6 </a:t>
            </a:r>
            <a:r>
              <a:rPr dirty="0" sz="2100" spc="5">
                <a:latin typeface="Calibri"/>
                <a:cs typeface="Calibri"/>
              </a:rPr>
              <a:t>– </a:t>
            </a:r>
            <a:r>
              <a:rPr dirty="0" sz="2100" spc="-5">
                <a:latin typeface="Calibri"/>
                <a:cs typeface="Calibri"/>
              </a:rPr>
              <a:t>USD9 billion </a:t>
            </a:r>
            <a:r>
              <a:rPr dirty="0" sz="2100">
                <a:latin typeface="Calibri"/>
                <a:cs typeface="Calibri"/>
              </a:rPr>
              <a:t>invested in </a:t>
            </a:r>
            <a:r>
              <a:rPr dirty="0" sz="2100" spc="-5">
                <a:latin typeface="Calibri"/>
                <a:cs typeface="Calibri"/>
              </a:rPr>
              <a:t>startups </a:t>
            </a:r>
            <a:r>
              <a:rPr dirty="0" sz="2100">
                <a:latin typeface="Calibri"/>
                <a:cs typeface="Calibri"/>
              </a:rPr>
              <a:t>in </a:t>
            </a:r>
            <a:r>
              <a:rPr dirty="0" sz="2100" spc="-5">
                <a:latin typeface="Calibri"/>
                <a:cs typeface="Calibri"/>
              </a:rPr>
              <a:t>the  </a:t>
            </a:r>
            <a:r>
              <a:rPr dirty="0" sz="2100" spc="5">
                <a:latin typeface="Calibri"/>
                <a:cs typeface="Calibri"/>
              </a:rPr>
              <a:t>year</a:t>
            </a:r>
            <a:r>
              <a:rPr dirty="0" sz="2100" spc="-25">
                <a:latin typeface="Calibri"/>
                <a:cs typeface="Calibri"/>
              </a:rPr>
              <a:t> </a:t>
            </a:r>
            <a:r>
              <a:rPr dirty="0" sz="2100" spc="5">
                <a:latin typeface="Calibri"/>
                <a:cs typeface="Calibri"/>
              </a:rPr>
              <a:t>2016</a:t>
            </a:r>
            <a:endParaRPr sz="210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spcBef>
                <a:spcPts val="555"/>
              </a:spcBef>
              <a:buChar char="•"/>
              <a:tabLst>
                <a:tab pos="183515" algn="l"/>
              </a:tabLst>
            </a:pPr>
            <a:r>
              <a:rPr dirty="0" sz="2100">
                <a:latin typeface="Calibri"/>
                <a:cs typeface="Calibri"/>
              </a:rPr>
              <a:t>Only </a:t>
            </a:r>
            <a:r>
              <a:rPr dirty="0" sz="2100" spc="10">
                <a:latin typeface="Calibri"/>
                <a:cs typeface="Calibri"/>
              </a:rPr>
              <a:t>22% </a:t>
            </a:r>
            <a:r>
              <a:rPr dirty="0" sz="2100">
                <a:latin typeface="Calibri"/>
                <a:cs typeface="Calibri"/>
              </a:rPr>
              <a:t>of </a:t>
            </a:r>
            <a:r>
              <a:rPr dirty="0" sz="2100" spc="-5">
                <a:latin typeface="Calibri"/>
                <a:cs typeface="Calibri"/>
              </a:rPr>
              <a:t>the </a:t>
            </a:r>
            <a:r>
              <a:rPr dirty="0" sz="2100">
                <a:latin typeface="Calibri"/>
                <a:cs typeface="Calibri"/>
              </a:rPr>
              <a:t>firms in </a:t>
            </a:r>
            <a:r>
              <a:rPr dirty="0" sz="2100" spc="-5">
                <a:latin typeface="Calibri"/>
                <a:cs typeface="Calibri"/>
              </a:rPr>
              <a:t>India use</a:t>
            </a:r>
            <a:r>
              <a:rPr dirty="0" sz="2100" spc="-140">
                <a:latin typeface="Calibri"/>
                <a:cs typeface="Calibri"/>
              </a:rPr>
              <a:t> </a:t>
            </a:r>
            <a:r>
              <a:rPr dirty="0" sz="2100" spc="5">
                <a:latin typeface="Calibri"/>
                <a:cs typeface="Calibri"/>
              </a:rPr>
              <a:t>AI</a:t>
            </a:r>
            <a:endParaRPr sz="2100">
              <a:latin typeface="Calibri"/>
              <a:cs typeface="Calibri"/>
            </a:endParaRPr>
          </a:p>
          <a:p>
            <a:pPr marL="182880" marR="5080" indent="-170815">
              <a:lnSpc>
                <a:spcPct val="90000"/>
              </a:lnSpc>
              <a:spcBef>
                <a:spcPts val="805"/>
              </a:spcBef>
              <a:buChar char="•"/>
              <a:tabLst>
                <a:tab pos="183515" algn="l"/>
              </a:tabLst>
            </a:pPr>
            <a:r>
              <a:rPr dirty="0" sz="2100">
                <a:latin typeface="Calibri"/>
                <a:cs typeface="Calibri"/>
              </a:rPr>
              <a:t>Indian </a:t>
            </a:r>
            <a:r>
              <a:rPr dirty="0" sz="2100" spc="-5">
                <a:latin typeface="Calibri"/>
                <a:cs typeface="Calibri"/>
              </a:rPr>
              <a:t>startups </a:t>
            </a:r>
            <a:r>
              <a:rPr dirty="0" sz="2100">
                <a:latin typeface="Calibri"/>
                <a:cs typeface="Calibri"/>
              </a:rPr>
              <a:t>raised </a:t>
            </a:r>
            <a:r>
              <a:rPr dirty="0" sz="2100" spc="-5">
                <a:latin typeface="Calibri"/>
                <a:cs typeface="Calibri"/>
              </a:rPr>
              <a:t>just </a:t>
            </a:r>
            <a:r>
              <a:rPr dirty="0" sz="2100">
                <a:latin typeface="Calibri"/>
                <a:cs typeface="Calibri"/>
              </a:rPr>
              <a:t>USD87 </a:t>
            </a:r>
            <a:r>
              <a:rPr dirty="0" sz="2100" spc="-5">
                <a:latin typeface="Calibri"/>
                <a:cs typeface="Calibri"/>
              </a:rPr>
              <a:t>million </a:t>
            </a:r>
            <a:r>
              <a:rPr dirty="0" sz="2100" spc="5">
                <a:latin typeface="Calibri"/>
                <a:cs typeface="Calibri"/>
              </a:rPr>
              <a:t>in </a:t>
            </a:r>
            <a:r>
              <a:rPr dirty="0" sz="2100" spc="10">
                <a:latin typeface="Calibri"/>
                <a:cs typeface="Calibri"/>
              </a:rPr>
              <a:t>2017,  </a:t>
            </a:r>
            <a:r>
              <a:rPr dirty="0" sz="2100" spc="-5">
                <a:latin typeface="Calibri"/>
                <a:cs typeface="Calibri"/>
              </a:rPr>
              <a:t>Chinese startups </a:t>
            </a:r>
            <a:r>
              <a:rPr dirty="0" sz="2100">
                <a:latin typeface="Calibri"/>
                <a:cs typeface="Calibri"/>
              </a:rPr>
              <a:t>raised over USD28 </a:t>
            </a:r>
            <a:r>
              <a:rPr dirty="0" sz="2100" spc="-5">
                <a:latin typeface="Calibri"/>
                <a:cs typeface="Calibri"/>
              </a:rPr>
              <a:t>billion </a:t>
            </a:r>
            <a:r>
              <a:rPr dirty="0" sz="2100">
                <a:latin typeface="Calibri"/>
                <a:cs typeface="Calibri"/>
              </a:rPr>
              <a:t>in  </a:t>
            </a:r>
            <a:r>
              <a:rPr dirty="0" sz="2100" spc="10">
                <a:latin typeface="Calibri"/>
                <a:cs typeface="Calibri"/>
              </a:rPr>
              <a:t>2017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1647" y="6209791"/>
            <a:ext cx="7880984" cy="23050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u="sng" sz="1350" spc="-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3"/>
              </a:rPr>
              <a:t>https://niti.gov.in/writereaddata/files/document_publication/NationalStrategy-for-AI-Discussion-Paper.pdf</a:t>
            </a:r>
            <a:endParaRPr sz="13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44036" y="6428638"/>
            <a:ext cx="24549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696363"/>
                </a:solidFill>
                <a:latin typeface="Calibri"/>
                <a:cs typeface="Calibri"/>
              </a:rPr>
              <a:t>charrumalhotra[dot]iipa[at]gov[dot]in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298306" y="6451498"/>
            <a:ext cx="14160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5">
                <a:solidFill>
                  <a:srgbClr val="878787"/>
                </a:solidFill>
                <a:latin typeface="Calibri"/>
                <a:cs typeface="Calibri"/>
              </a:rPr>
              <a:t>12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67639" y="624840"/>
            <a:ext cx="4983480" cy="844550"/>
            <a:chOff x="167639" y="624840"/>
            <a:chExt cx="4983480" cy="844550"/>
          </a:xfrm>
        </p:grpSpPr>
        <p:sp>
          <p:nvSpPr>
            <p:cNvPr id="5" name="object 5"/>
            <p:cNvSpPr/>
            <p:nvPr/>
          </p:nvSpPr>
          <p:spPr>
            <a:xfrm>
              <a:off x="172211" y="629412"/>
              <a:ext cx="4974590" cy="835660"/>
            </a:xfrm>
            <a:custGeom>
              <a:avLst/>
              <a:gdLst/>
              <a:ahLst/>
              <a:cxnLst/>
              <a:rect l="l" t="t" r="r" b="b"/>
              <a:pathLst>
                <a:path w="4974590" h="835660">
                  <a:moveTo>
                    <a:pt x="4974336" y="0"/>
                  </a:moveTo>
                  <a:lnTo>
                    <a:pt x="0" y="0"/>
                  </a:lnTo>
                  <a:lnTo>
                    <a:pt x="0" y="835151"/>
                  </a:lnTo>
                  <a:lnTo>
                    <a:pt x="4974336" y="835151"/>
                  </a:lnTo>
                  <a:lnTo>
                    <a:pt x="4974336" y="0"/>
                  </a:lnTo>
                  <a:close/>
                </a:path>
              </a:pathLst>
            </a:custGeom>
            <a:solidFill>
              <a:srgbClr val="D9D2E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72211" y="629412"/>
              <a:ext cx="4974590" cy="835660"/>
            </a:xfrm>
            <a:custGeom>
              <a:avLst/>
              <a:gdLst/>
              <a:ahLst/>
              <a:cxnLst/>
              <a:rect l="l" t="t" r="r" b="b"/>
              <a:pathLst>
                <a:path w="4974590" h="835660">
                  <a:moveTo>
                    <a:pt x="0" y="835151"/>
                  </a:moveTo>
                  <a:lnTo>
                    <a:pt x="4974336" y="835151"/>
                  </a:lnTo>
                  <a:lnTo>
                    <a:pt x="4974336" y="0"/>
                  </a:lnTo>
                  <a:lnTo>
                    <a:pt x="0" y="0"/>
                  </a:lnTo>
                  <a:lnTo>
                    <a:pt x="0" y="835151"/>
                  </a:lnTo>
                  <a:close/>
                </a:path>
              </a:pathLst>
            </a:custGeom>
            <a:ln w="91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50342" y="551764"/>
            <a:ext cx="4803775" cy="895350"/>
          </a:xfrm>
          <a:prstGeom prst="rect"/>
        </p:spPr>
        <p:txBody>
          <a:bodyPr wrap="square" lIns="0" tIns="64769" rIns="0" bIns="0" rtlCol="0" vert="horz">
            <a:spAutoFit/>
          </a:bodyPr>
          <a:lstStyle/>
          <a:p>
            <a:pPr marL="12700" marR="5080">
              <a:lnSpc>
                <a:spcPts val="3240"/>
              </a:lnSpc>
              <a:spcBef>
                <a:spcPts val="509"/>
              </a:spcBef>
            </a:pPr>
            <a:r>
              <a:rPr dirty="0" spc="-10"/>
              <a:t>Accelerating Adoption:  Recommendations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652264" y="1654632"/>
            <a:ext cx="3985260" cy="44564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82880" marR="544195" indent="-170815">
              <a:lnSpc>
                <a:spcPct val="150100"/>
              </a:lnSpc>
              <a:spcBef>
                <a:spcPts val="95"/>
              </a:spcBef>
              <a:buChar char="•"/>
              <a:tabLst>
                <a:tab pos="189865" algn="l"/>
              </a:tabLst>
            </a:pPr>
            <a:r>
              <a:rPr dirty="0" sz="2200">
                <a:latin typeface="Calibri"/>
                <a:cs typeface="Calibri"/>
              </a:rPr>
              <a:t>Creating a</a:t>
            </a:r>
            <a:r>
              <a:rPr dirty="0" sz="2200" spc="-114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multi-stakeholder  Marketplace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Calibri"/>
              <a:buChar char="•"/>
            </a:pPr>
            <a:endParaRPr sz="1700">
              <a:latin typeface="Calibri"/>
              <a:cs typeface="Calibri"/>
            </a:endParaRPr>
          </a:p>
          <a:p>
            <a:pPr marL="189230" indent="-177165">
              <a:lnSpc>
                <a:spcPct val="100000"/>
              </a:lnSpc>
              <a:buChar char="•"/>
              <a:tabLst>
                <a:tab pos="189865" algn="l"/>
              </a:tabLst>
            </a:pPr>
            <a:r>
              <a:rPr dirty="0" sz="2200">
                <a:latin typeface="Calibri"/>
                <a:cs typeface="Calibri"/>
              </a:rPr>
              <a:t>Facilitating </a:t>
            </a:r>
            <a:r>
              <a:rPr dirty="0" sz="2200" spc="5">
                <a:latin typeface="Calibri"/>
                <a:cs typeface="Calibri"/>
              </a:rPr>
              <a:t>creation of</a:t>
            </a:r>
            <a:r>
              <a:rPr dirty="0" sz="2200" spc="-1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large</a:t>
            </a:r>
            <a:endParaRPr sz="2200">
              <a:latin typeface="Calibri"/>
              <a:cs typeface="Calibri"/>
            </a:endParaRPr>
          </a:p>
          <a:p>
            <a:pPr marL="182880">
              <a:lnSpc>
                <a:spcPct val="100000"/>
              </a:lnSpc>
              <a:spcBef>
                <a:spcPts val="1320"/>
              </a:spcBef>
            </a:pPr>
            <a:r>
              <a:rPr dirty="0" sz="2200">
                <a:latin typeface="Calibri"/>
                <a:cs typeface="Calibri"/>
              </a:rPr>
              <a:t>foundational annotated data</a:t>
            </a:r>
            <a:r>
              <a:rPr dirty="0" sz="2200" spc="-15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sets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700">
              <a:latin typeface="Calibri"/>
              <a:cs typeface="Calibri"/>
            </a:endParaRPr>
          </a:p>
          <a:p>
            <a:pPr marL="189230" indent="-177165">
              <a:lnSpc>
                <a:spcPct val="100000"/>
              </a:lnSpc>
              <a:buChar char="•"/>
              <a:tabLst>
                <a:tab pos="189865" algn="l"/>
              </a:tabLst>
            </a:pPr>
            <a:r>
              <a:rPr dirty="0" sz="2200">
                <a:latin typeface="Calibri"/>
                <a:cs typeface="Calibri"/>
              </a:rPr>
              <a:t>Partnerships </a:t>
            </a:r>
            <a:r>
              <a:rPr dirty="0" sz="2200" spc="5">
                <a:latin typeface="Calibri"/>
                <a:cs typeface="Calibri"/>
              </a:rPr>
              <a:t>and</a:t>
            </a:r>
            <a:r>
              <a:rPr dirty="0" sz="2200" spc="-7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collaboration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Calibri"/>
              <a:buChar char="•"/>
            </a:pPr>
            <a:endParaRPr sz="1750">
              <a:latin typeface="Calibri"/>
              <a:cs typeface="Calibri"/>
            </a:endParaRPr>
          </a:p>
          <a:p>
            <a:pPr marL="189230" indent="-177165">
              <a:lnSpc>
                <a:spcPct val="100000"/>
              </a:lnSpc>
              <a:buChar char="•"/>
              <a:tabLst>
                <a:tab pos="189865" algn="l"/>
              </a:tabLst>
            </a:pPr>
            <a:r>
              <a:rPr dirty="0" sz="2200">
                <a:latin typeface="Calibri"/>
                <a:cs typeface="Calibri"/>
              </a:rPr>
              <a:t>Spreading awareness </a:t>
            </a:r>
            <a:r>
              <a:rPr dirty="0" sz="2200" spc="10">
                <a:latin typeface="Calibri"/>
                <a:cs typeface="Calibri"/>
              </a:rPr>
              <a:t>on</a:t>
            </a:r>
            <a:r>
              <a:rPr dirty="0" sz="2200" spc="-8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the</a:t>
            </a:r>
            <a:endParaRPr sz="2200">
              <a:latin typeface="Calibri"/>
              <a:cs typeface="Calibri"/>
            </a:endParaRPr>
          </a:p>
          <a:p>
            <a:pPr marL="182880">
              <a:lnSpc>
                <a:spcPct val="100000"/>
              </a:lnSpc>
              <a:spcBef>
                <a:spcPts val="1325"/>
              </a:spcBef>
            </a:pPr>
            <a:r>
              <a:rPr dirty="0" sz="2200">
                <a:latin typeface="Calibri"/>
                <a:cs typeface="Calibri"/>
              </a:rPr>
              <a:t>advantages AI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offers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700">
              <a:latin typeface="Calibri"/>
              <a:cs typeface="Calibri"/>
            </a:endParaRPr>
          </a:p>
          <a:p>
            <a:pPr marL="189230" indent="-177165">
              <a:lnSpc>
                <a:spcPct val="100000"/>
              </a:lnSpc>
              <a:buChar char="•"/>
              <a:tabLst>
                <a:tab pos="189865" algn="l"/>
              </a:tabLst>
            </a:pPr>
            <a:r>
              <a:rPr dirty="0" sz="2200">
                <a:latin typeface="Calibri"/>
                <a:cs typeface="Calibri"/>
              </a:rPr>
              <a:t>Supporting</a:t>
            </a:r>
            <a:r>
              <a:rPr dirty="0" sz="2200" spc="-2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startups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62711" y="2185416"/>
            <a:ext cx="3904488" cy="33162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44036" y="6428638"/>
            <a:ext cx="24549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696363"/>
                </a:solidFill>
                <a:latin typeface="Calibri"/>
                <a:cs typeface="Calibri"/>
              </a:rPr>
              <a:t>charrumalhotra[dot]iipa[at]gov[dot]in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298306" y="6451498"/>
            <a:ext cx="14160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5">
                <a:solidFill>
                  <a:srgbClr val="878787"/>
                </a:solidFill>
                <a:latin typeface="Calibri"/>
                <a:cs typeface="Calibri"/>
              </a:rPr>
              <a:t>13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91439" y="518159"/>
            <a:ext cx="7897495" cy="646430"/>
            <a:chOff x="91439" y="518159"/>
            <a:chExt cx="7897495" cy="646430"/>
          </a:xfrm>
        </p:grpSpPr>
        <p:sp>
          <p:nvSpPr>
            <p:cNvPr id="5" name="object 5"/>
            <p:cNvSpPr/>
            <p:nvPr/>
          </p:nvSpPr>
          <p:spPr>
            <a:xfrm>
              <a:off x="96011" y="522731"/>
              <a:ext cx="7888605" cy="637540"/>
            </a:xfrm>
            <a:custGeom>
              <a:avLst/>
              <a:gdLst/>
              <a:ahLst/>
              <a:cxnLst/>
              <a:rect l="l" t="t" r="r" b="b"/>
              <a:pathLst>
                <a:path w="7888605" h="637540">
                  <a:moveTo>
                    <a:pt x="7888224" y="0"/>
                  </a:moveTo>
                  <a:lnTo>
                    <a:pt x="0" y="0"/>
                  </a:lnTo>
                  <a:lnTo>
                    <a:pt x="0" y="637032"/>
                  </a:lnTo>
                  <a:lnTo>
                    <a:pt x="7888224" y="637032"/>
                  </a:lnTo>
                  <a:lnTo>
                    <a:pt x="7888224" y="0"/>
                  </a:lnTo>
                  <a:close/>
                </a:path>
              </a:pathLst>
            </a:custGeom>
            <a:solidFill>
              <a:srgbClr val="D9D2E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96011" y="522731"/>
              <a:ext cx="7888605" cy="637540"/>
            </a:xfrm>
            <a:custGeom>
              <a:avLst/>
              <a:gdLst/>
              <a:ahLst/>
              <a:cxnLst/>
              <a:rect l="l" t="t" r="r" b="b"/>
              <a:pathLst>
                <a:path w="7888605" h="637540">
                  <a:moveTo>
                    <a:pt x="0" y="637032"/>
                  </a:moveTo>
                  <a:lnTo>
                    <a:pt x="7888224" y="637032"/>
                  </a:lnTo>
                  <a:lnTo>
                    <a:pt x="7888224" y="0"/>
                  </a:lnTo>
                  <a:lnTo>
                    <a:pt x="0" y="0"/>
                  </a:lnTo>
                  <a:lnTo>
                    <a:pt x="0" y="637032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74142" y="552069"/>
            <a:ext cx="634809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4. </a:t>
            </a:r>
            <a:r>
              <a:rPr dirty="0" spc="-10"/>
              <a:t>Responsive </a:t>
            </a:r>
            <a:r>
              <a:rPr dirty="0"/>
              <a:t>AI</a:t>
            </a:r>
            <a:r>
              <a:rPr dirty="0" spc="55"/>
              <a:t> </a:t>
            </a:r>
            <a:r>
              <a:rPr dirty="0" spc="-10"/>
              <a:t>Development</a:t>
            </a:r>
          </a:p>
        </p:txBody>
      </p:sp>
      <p:sp>
        <p:nvSpPr>
          <p:cNvPr id="8" name="object 8"/>
          <p:cNvSpPr/>
          <p:nvPr/>
        </p:nvSpPr>
        <p:spPr>
          <a:xfrm>
            <a:off x="2161032" y="1493519"/>
            <a:ext cx="4742688" cy="46878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784853" y="3546805"/>
            <a:ext cx="1499235" cy="5473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055"/>
              </a:lnSpc>
              <a:spcBef>
                <a:spcPts val="100"/>
              </a:spcBef>
            </a:pPr>
            <a:r>
              <a:rPr dirty="0" sz="1800">
                <a:latin typeface="Arial"/>
                <a:cs typeface="Arial"/>
              </a:rPr>
              <a:t>Responsive</a:t>
            </a:r>
            <a:r>
              <a:rPr dirty="0" sz="1800" spc="-114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AI</a:t>
            </a:r>
            <a:endParaRPr sz="1800">
              <a:latin typeface="Arial"/>
              <a:cs typeface="Arial"/>
            </a:endParaRPr>
          </a:p>
          <a:p>
            <a:pPr marL="73660">
              <a:lnSpc>
                <a:spcPts val="2055"/>
              </a:lnSpc>
            </a:pPr>
            <a:r>
              <a:rPr dirty="0" sz="1800">
                <a:latin typeface="Arial"/>
                <a:cs typeface="Arial"/>
              </a:rPr>
              <a:t>Development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07002" y="1955418"/>
            <a:ext cx="65659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5">
                <a:latin typeface="Arial"/>
                <a:cs typeface="Arial"/>
              </a:rPr>
              <a:t>Fa</a:t>
            </a:r>
            <a:r>
              <a:rPr dirty="0" sz="1300" spc="15">
                <a:latin typeface="Arial"/>
                <a:cs typeface="Arial"/>
              </a:rPr>
              <a:t>i</a:t>
            </a:r>
            <a:r>
              <a:rPr dirty="0" sz="1300" spc="-5">
                <a:latin typeface="Arial"/>
                <a:cs typeface="Arial"/>
              </a:rPr>
              <a:t>r</a:t>
            </a:r>
            <a:r>
              <a:rPr dirty="0" sz="1300" spc="-30">
                <a:latin typeface="Arial"/>
                <a:cs typeface="Arial"/>
              </a:rPr>
              <a:t>n</a:t>
            </a:r>
            <a:r>
              <a:rPr dirty="0" sz="1300" spc="-5">
                <a:latin typeface="Arial"/>
                <a:cs typeface="Arial"/>
              </a:rPr>
              <a:t>ess</a:t>
            </a:r>
            <a:endParaRPr sz="13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782183" y="3714115"/>
            <a:ext cx="1064895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5">
                <a:latin typeface="Arial"/>
                <a:cs typeface="Arial"/>
              </a:rPr>
              <a:t>I</a:t>
            </a:r>
            <a:r>
              <a:rPr dirty="0" sz="1300" spc="-30">
                <a:latin typeface="Arial"/>
                <a:cs typeface="Arial"/>
              </a:rPr>
              <a:t>n</a:t>
            </a:r>
            <a:r>
              <a:rPr dirty="0" sz="1300" spc="-5">
                <a:latin typeface="Arial"/>
                <a:cs typeface="Arial"/>
              </a:rPr>
              <a:t>terpretab</a:t>
            </a:r>
            <a:r>
              <a:rPr dirty="0" sz="1300" spc="15">
                <a:latin typeface="Arial"/>
                <a:cs typeface="Arial"/>
              </a:rPr>
              <a:t>i</a:t>
            </a:r>
            <a:r>
              <a:rPr dirty="0" sz="1300" spc="15">
                <a:latin typeface="Arial"/>
                <a:cs typeface="Arial"/>
              </a:rPr>
              <a:t>li</a:t>
            </a:r>
            <a:r>
              <a:rPr dirty="0" sz="1300" spc="-5">
                <a:latin typeface="Arial"/>
                <a:cs typeface="Arial"/>
              </a:rPr>
              <a:t>ty</a:t>
            </a:r>
            <a:endParaRPr sz="13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249673" y="5472176"/>
            <a:ext cx="568325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5">
                <a:latin typeface="Arial"/>
                <a:cs typeface="Arial"/>
              </a:rPr>
              <a:t>Pr</a:t>
            </a:r>
            <a:r>
              <a:rPr dirty="0" sz="1300" spc="10">
                <a:latin typeface="Arial"/>
                <a:cs typeface="Arial"/>
              </a:rPr>
              <a:t>i</a:t>
            </a:r>
            <a:r>
              <a:rPr dirty="0" sz="1300" spc="-5">
                <a:latin typeface="Arial"/>
                <a:cs typeface="Arial"/>
              </a:rPr>
              <a:t>va</a:t>
            </a:r>
            <a:r>
              <a:rPr dirty="0" sz="1300" spc="-10">
                <a:latin typeface="Arial"/>
                <a:cs typeface="Arial"/>
              </a:rPr>
              <a:t>c</a:t>
            </a:r>
            <a:r>
              <a:rPr dirty="0" sz="1300" spc="-5">
                <a:latin typeface="Arial"/>
                <a:cs typeface="Arial"/>
              </a:rPr>
              <a:t>y</a:t>
            </a:r>
            <a:endParaRPr sz="13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45766" y="3714115"/>
            <a:ext cx="61976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5">
                <a:latin typeface="Arial"/>
                <a:cs typeface="Arial"/>
              </a:rPr>
              <a:t>Sec</a:t>
            </a:r>
            <a:r>
              <a:rPr dirty="0" sz="1300" spc="-35">
                <a:latin typeface="Arial"/>
                <a:cs typeface="Arial"/>
              </a:rPr>
              <a:t>u</a:t>
            </a:r>
            <a:r>
              <a:rPr dirty="0" sz="1300" spc="-5">
                <a:latin typeface="Arial"/>
                <a:cs typeface="Arial"/>
              </a:rPr>
              <a:t>r</a:t>
            </a:r>
            <a:r>
              <a:rPr dirty="0" sz="1300" spc="15">
                <a:latin typeface="Arial"/>
                <a:cs typeface="Arial"/>
              </a:rPr>
              <a:t>i</a:t>
            </a:r>
            <a:r>
              <a:rPr dirty="0" sz="1300" spc="-5">
                <a:latin typeface="Arial"/>
                <a:cs typeface="Arial"/>
              </a:rPr>
              <a:t>ty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98306" y="6451498"/>
            <a:ext cx="14160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5">
                <a:solidFill>
                  <a:srgbClr val="878787"/>
                </a:solidFill>
                <a:latin typeface="Calibri"/>
                <a:cs typeface="Calibri"/>
              </a:rPr>
              <a:t>14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520440" y="670559"/>
            <a:ext cx="2173605" cy="646430"/>
            <a:chOff x="3520440" y="670559"/>
            <a:chExt cx="2173605" cy="646430"/>
          </a:xfrm>
        </p:grpSpPr>
        <p:sp>
          <p:nvSpPr>
            <p:cNvPr id="4" name="object 4"/>
            <p:cNvSpPr/>
            <p:nvPr/>
          </p:nvSpPr>
          <p:spPr>
            <a:xfrm>
              <a:off x="3525012" y="675131"/>
              <a:ext cx="2164080" cy="637540"/>
            </a:xfrm>
            <a:custGeom>
              <a:avLst/>
              <a:gdLst/>
              <a:ahLst/>
              <a:cxnLst/>
              <a:rect l="l" t="t" r="r" b="b"/>
              <a:pathLst>
                <a:path w="2164079" h="637540">
                  <a:moveTo>
                    <a:pt x="2164080" y="0"/>
                  </a:moveTo>
                  <a:lnTo>
                    <a:pt x="0" y="0"/>
                  </a:lnTo>
                  <a:lnTo>
                    <a:pt x="0" y="637032"/>
                  </a:lnTo>
                  <a:lnTo>
                    <a:pt x="2164080" y="637032"/>
                  </a:lnTo>
                  <a:lnTo>
                    <a:pt x="2164080" y="0"/>
                  </a:lnTo>
                  <a:close/>
                </a:path>
              </a:pathLst>
            </a:custGeom>
            <a:solidFill>
              <a:srgbClr val="D9D2E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3525012" y="675131"/>
              <a:ext cx="2164080" cy="637540"/>
            </a:xfrm>
            <a:custGeom>
              <a:avLst/>
              <a:gdLst/>
              <a:ahLst/>
              <a:cxnLst/>
              <a:rect l="l" t="t" r="r" b="b"/>
              <a:pathLst>
                <a:path w="2164079" h="637540">
                  <a:moveTo>
                    <a:pt x="0" y="637032"/>
                  </a:moveTo>
                  <a:lnTo>
                    <a:pt x="2164080" y="637032"/>
                  </a:lnTo>
                  <a:lnTo>
                    <a:pt x="2164080" y="0"/>
                  </a:lnTo>
                  <a:lnTo>
                    <a:pt x="0" y="0"/>
                  </a:lnTo>
                  <a:lnTo>
                    <a:pt x="0" y="637032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525011" y="675131"/>
            <a:ext cx="2164080" cy="637540"/>
          </a:xfrm>
          <a:prstGeom prst="rect"/>
        </p:spPr>
        <p:txBody>
          <a:bodyPr wrap="square" lIns="0" tIns="41910" rIns="0" bIns="0" rtlCol="0" vert="horz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dirty="0" spc="-10"/>
              <a:t>Fairness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14019" y="1360754"/>
            <a:ext cx="8076565" cy="2183765"/>
          </a:xfrm>
          <a:prstGeom prst="rect">
            <a:avLst/>
          </a:prstGeom>
        </p:spPr>
        <p:txBody>
          <a:bodyPr wrap="square" lIns="0" tIns="54610" rIns="0" bIns="0" rtlCol="0" vert="horz">
            <a:spAutoFit/>
          </a:bodyPr>
          <a:lstStyle/>
          <a:p>
            <a:pPr algn="ctr" marL="158115" marR="5080">
              <a:lnSpc>
                <a:spcPts val="2590"/>
              </a:lnSpc>
              <a:spcBef>
                <a:spcPts val="430"/>
              </a:spcBef>
            </a:pPr>
            <a:r>
              <a:rPr dirty="0" sz="2400">
                <a:latin typeface="Calibri"/>
                <a:cs typeface="Calibri"/>
              </a:rPr>
              <a:t>AI </a:t>
            </a:r>
            <a:r>
              <a:rPr dirty="0" sz="2400" spc="-5">
                <a:latin typeface="Calibri"/>
                <a:cs typeface="Calibri"/>
              </a:rPr>
              <a:t>systems </a:t>
            </a:r>
            <a:r>
              <a:rPr dirty="0" sz="2400">
                <a:latin typeface="Calibri"/>
                <a:cs typeface="Calibri"/>
              </a:rPr>
              <a:t>for </a:t>
            </a:r>
            <a:r>
              <a:rPr dirty="0" sz="2400" spc="-5">
                <a:latin typeface="Calibri"/>
                <a:cs typeface="Calibri"/>
              </a:rPr>
              <a:t>critical tasks, such </a:t>
            </a:r>
            <a:r>
              <a:rPr dirty="0" sz="2400">
                <a:latin typeface="Calibri"/>
                <a:cs typeface="Calibri"/>
              </a:rPr>
              <a:t>as predicting the presence</a:t>
            </a:r>
            <a:r>
              <a:rPr dirty="0" sz="2400" spc="-1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  </a:t>
            </a:r>
            <a:r>
              <a:rPr dirty="0" sz="2400" spc="-5">
                <a:latin typeface="Calibri"/>
                <a:cs typeface="Calibri"/>
              </a:rPr>
              <a:t>severity of </a:t>
            </a:r>
            <a:r>
              <a:rPr dirty="0" sz="2400">
                <a:latin typeface="Calibri"/>
                <a:cs typeface="Calibri"/>
              </a:rPr>
              <a:t>a medical condition, matching people to jobs and  partners, </a:t>
            </a:r>
            <a:r>
              <a:rPr dirty="0" sz="2400" spc="-5">
                <a:latin typeface="Calibri"/>
                <a:cs typeface="Calibri"/>
              </a:rPr>
              <a:t>or </a:t>
            </a:r>
            <a:r>
              <a:rPr dirty="0" sz="2400">
                <a:latin typeface="Calibri"/>
                <a:cs typeface="Calibri"/>
              </a:rPr>
              <a:t>identifying if a person is crossing the</a:t>
            </a:r>
            <a:r>
              <a:rPr dirty="0" sz="2400" spc="-2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street.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3000">
                <a:latin typeface="Arial"/>
                <a:cs typeface="Arial"/>
              </a:rPr>
              <a:t>Approach</a:t>
            </a:r>
            <a:endParaRPr sz="3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68019" y="3902786"/>
            <a:ext cx="7033895" cy="27781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ts val="2280"/>
              </a:lnSpc>
              <a:spcBef>
                <a:spcPts val="95"/>
              </a:spcBef>
            </a:pPr>
            <a:r>
              <a:rPr dirty="0" sz="2000" spc="-5">
                <a:latin typeface="Calibri"/>
                <a:cs typeface="Calibri"/>
              </a:rPr>
              <a:t>Addressing </a:t>
            </a:r>
            <a:r>
              <a:rPr dirty="0" sz="2000" spc="-10">
                <a:latin typeface="Calibri"/>
                <a:cs typeface="Calibri"/>
              </a:rPr>
              <a:t>fairness </a:t>
            </a:r>
            <a:r>
              <a:rPr dirty="0" sz="2000">
                <a:latin typeface="Calibri"/>
                <a:cs typeface="Calibri"/>
              </a:rPr>
              <a:t>and </a:t>
            </a:r>
            <a:r>
              <a:rPr dirty="0" sz="2000" spc="-5">
                <a:latin typeface="Calibri"/>
                <a:cs typeface="Calibri"/>
              </a:rPr>
              <a:t>inclusion in AI is an active area </a:t>
            </a:r>
            <a:r>
              <a:rPr dirty="0" sz="2000">
                <a:latin typeface="Calibri"/>
                <a:cs typeface="Calibri"/>
              </a:rPr>
              <a:t>of</a:t>
            </a:r>
            <a:r>
              <a:rPr dirty="0" sz="2000" spc="33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research,</a:t>
            </a:r>
            <a:endParaRPr sz="2000">
              <a:latin typeface="Calibri"/>
              <a:cs typeface="Calibri"/>
            </a:endParaRPr>
          </a:p>
          <a:p>
            <a:pPr marL="38100">
              <a:lnSpc>
                <a:spcPts val="2280"/>
              </a:lnSpc>
            </a:pPr>
            <a:r>
              <a:rPr dirty="0" sz="2000" spc="-10">
                <a:latin typeface="Calibri"/>
                <a:cs typeface="Calibri"/>
              </a:rPr>
              <a:t>from</a:t>
            </a:r>
            <a:endParaRPr sz="2000">
              <a:latin typeface="Calibri"/>
              <a:cs typeface="Calibri"/>
            </a:endParaRPr>
          </a:p>
          <a:p>
            <a:pPr marL="553085" indent="-186690">
              <a:lnSpc>
                <a:spcPts val="2280"/>
              </a:lnSpc>
              <a:spcBef>
                <a:spcPts val="165"/>
              </a:spcBef>
              <a:buChar char="•"/>
              <a:tabLst>
                <a:tab pos="553720" algn="l"/>
              </a:tabLst>
            </a:pPr>
            <a:r>
              <a:rPr dirty="0" sz="2000" spc="-10">
                <a:latin typeface="Calibri"/>
                <a:cs typeface="Calibri"/>
              </a:rPr>
              <a:t>Fostering </a:t>
            </a:r>
            <a:r>
              <a:rPr dirty="0" sz="2000" spc="-5">
                <a:latin typeface="Calibri"/>
                <a:cs typeface="Calibri"/>
              </a:rPr>
              <a:t>an inclusive </a:t>
            </a:r>
            <a:r>
              <a:rPr dirty="0" sz="2000" spc="-10">
                <a:latin typeface="Calibri"/>
                <a:cs typeface="Calibri"/>
              </a:rPr>
              <a:t>workforce </a:t>
            </a:r>
            <a:r>
              <a:rPr dirty="0" sz="2000" spc="-5">
                <a:latin typeface="Calibri"/>
                <a:cs typeface="Calibri"/>
              </a:rPr>
              <a:t>having critical </a:t>
            </a:r>
            <a:r>
              <a:rPr dirty="0" sz="2000">
                <a:latin typeface="Calibri"/>
                <a:cs typeface="Calibri"/>
              </a:rPr>
              <a:t>and</a:t>
            </a:r>
            <a:r>
              <a:rPr dirty="0" sz="2000" spc="21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diverse</a:t>
            </a:r>
            <a:endParaRPr sz="2000">
              <a:latin typeface="Calibri"/>
              <a:cs typeface="Calibri"/>
            </a:endParaRPr>
          </a:p>
          <a:p>
            <a:pPr marL="553085">
              <a:lnSpc>
                <a:spcPts val="2280"/>
              </a:lnSpc>
            </a:pPr>
            <a:r>
              <a:rPr dirty="0" sz="2000" spc="-5">
                <a:latin typeface="Calibri"/>
                <a:cs typeface="Calibri"/>
              </a:rPr>
              <a:t>knowledge</a:t>
            </a:r>
            <a:endParaRPr sz="2000">
              <a:latin typeface="Calibri"/>
              <a:cs typeface="Calibri"/>
            </a:endParaRPr>
          </a:p>
          <a:p>
            <a:pPr marL="553085" indent="-186690">
              <a:lnSpc>
                <a:spcPct val="100000"/>
              </a:lnSpc>
              <a:spcBef>
                <a:spcPts val="145"/>
              </a:spcBef>
              <a:buChar char="•"/>
              <a:tabLst>
                <a:tab pos="553720" algn="l"/>
              </a:tabLst>
            </a:pPr>
            <a:r>
              <a:rPr dirty="0" sz="2000" spc="-10">
                <a:latin typeface="Calibri"/>
                <a:cs typeface="Calibri"/>
              </a:rPr>
              <a:t>Assessing </a:t>
            </a:r>
            <a:r>
              <a:rPr dirty="0" sz="2000" spc="-5">
                <a:latin typeface="Calibri"/>
                <a:cs typeface="Calibri"/>
              </a:rPr>
              <a:t>training datasets </a:t>
            </a:r>
            <a:r>
              <a:rPr dirty="0" sz="2000" spc="-10">
                <a:latin typeface="Calibri"/>
                <a:cs typeface="Calibri"/>
              </a:rPr>
              <a:t>for </a:t>
            </a:r>
            <a:r>
              <a:rPr dirty="0" sz="2000" spc="-5">
                <a:latin typeface="Calibri"/>
                <a:cs typeface="Calibri"/>
              </a:rPr>
              <a:t>potential </a:t>
            </a:r>
            <a:r>
              <a:rPr dirty="0" sz="2000" spc="-10">
                <a:latin typeface="Calibri"/>
                <a:cs typeface="Calibri"/>
              </a:rPr>
              <a:t>sources </a:t>
            </a:r>
            <a:r>
              <a:rPr dirty="0" sz="2000" spc="-5">
                <a:latin typeface="Calibri"/>
                <a:cs typeface="Calibri"/>
              </a:rPr>
              <a:t>of</a:t>
            </a:r>
            <a:r>
              <a:rPr dirty="0" sz="2000" spc="27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bias</a:t>
            </a:r>
            <a:endParaRPr sz="2000">
              <a:latin typeface="Calibri"/>
              <a:cs typeface="Calibri"/>
            </a:endParaRPr>
          </a:p>
          <a:p>
            <a:pPr marL="553085" indent="-186690">
              <a:lnSpc>
                <a:spcPct val="100000"/>
              </a:lnSpc>
              <a:spcBef>
                <a:spcPts val="170"/>
              </a:spcBef>
              <a:buChar char="•"/>
              <a:tabLst>
                <a:tab pos="553720" algn="l"/>
              </a:tabLst>
            </a:pPr>
            <a:r>
              <a:rPr dirty="0" sz="2000" spc="-5">
                <a:latin typeface="Calibri"/>
                <a:cs typeface="Calibri"/>
              </a:rPr>
              <a:t>Training </a:t>
            </a:r>
            <a:r>
              <a:rPr dirty="0" sz="2000" spc="-10">
                <a:latin typeface="Calibri"/>
                <a:cs typeface="Calibri"/>
              </a:rPr>
              <a:t>models </a:t>
            </a:r>
            <a:r>
              <a:rPr dirty="0" sz="2000" spc="-5">
                <a:latin typeface="Calibri"/>
                <a:cs typeface="Calibri"/>
              </a:rPr>
              <a:t>to </a:t>
            </a:r>
            <a:r>
              <a:rPr dirty="0" sz="2000" spc="-10">
                <a:latin typeface="Calibri"/>
                <a:cs typeface="Calibri"/>
              </a:rPr>
              <a:t>remove </a:t>
            </a:r>
            <a:r>
              <a:rPr dirty="0" sz="2000" spc="-5">
                <a:latin typeface="Calibri"/>
                <a:cs typeface="Calibri"/>
              </a:rPr>
              <a:t>or correct problematic</a:t>
            </a:r>
            <a:r>
              <a:rPr dirty="0" sz="2000" spc="18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biases</a:t>
            </a:r>
            <a:endParaRPr sz="2000">
              <a:latin typeface="Calibri"/>
              <a:cs typeface="Calibri"/>
            </a:endParaRPr>
          </a:p>
          <a:p>
            <a:pPr marL="553085" indent="-186690">
              <a:lnSpc>
                <a:spcPts val="2280"/>
              </a:lnSpc>
              <a:spcBef>
                <a:spcPts val="170"/>
              </a:spcBef>
              <a:buChar char="•"/>
              <a:tabLst>
                <a:tab pos="553720" algn="l"/>
              </a:tabLst>
            </a:pPr>
            <a:r>
              <a:rPr dirty="0" sz="2000" spc="-5">
                <a:latin typeface="Calibri"/>
                <a:cs typeface="Calibri"/>
              </a:rPr>
              <a:t>Evaluating machine learning </a:t>
            </a:r>
            <a:r>
              <a:rPr dirty="0" sz="2000" spc="-10">
                <a:latin typeface="Calibri"/>
                <a:cs typeface="Calibri"/>
              </a:rPr>
              <a:t>models for </a:t>
            </a:r>
            <a:r>
              <a:rPr dirty="0" sz="2000" spc="-5">
                <a:latin typeface="Calibri"/>
                <a:cs typeface="Calibri"/>
              </a:rPr>
              <a:t>disparities</a:t>
            </a:r>
            <a:r>
              <a:rPr dirty="0" sz="2000" spc="17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in</a:t>
            </a:r>
            <a:endParaRPr sz="2000">
              <a:latin typeface="Calibri"/>
              <a:cs typeface="Calibri"/>
            </a:endParaRPr>
          </a:p>
          <a:p>
            <a:pPr marL="553085">
              <a:lnSpc>
                <a:spcPts val="2280"/>
              </a:lnSpc>
            </a:pPr>
            <a:r>
              <a:rPr dirty="0" sz="2000" spc="-10">
                <a:latin typeface="Calibri"/>
                <a:cs typeface="Calibri"/>
              </a:rPr>
              <a:t>performance</a:t>
            </a:r>
            <a:endParaRPr sz="2000">
              <a:latin typeface="Calibri"/>
              <a:cs typeface="Calibri"/>
            </a:endParaRPr>
          </a:p>
          <a:p>
            <a:pPr marL="553085" indent="-186690">
              <a:lnSpc>
                <a:spcPct val="100000"/>
              </a:lnSpc>
              <a:spcBef>
                <a:spcPts val="140"/>
              </a:spcBef>
              <a:buChar char="•"/>
              <a:tabLst>
                <a:tab pos="553720" algn="l"/>
              </a:tabLst>
            </a:pPr>
            <a:r>
              <a:rPr dirty="0" sz="2000" spc="-5">
                <a:latin typeface="Calibri"/>
                <a:cs typeface="Calibri"/>
              </a:rPr>
              <a:t>Continued </a:t>
            </a:r>
            <a:r>
              <a:rPr dirty="0" sz="2000" spc="-275">
                <a:latin typeface="Calibri"/>
                <a:cs typeface="Calibri"/>
              </a:rPr>
              <a:t>testing</a:t>
            </a:r>
            <a:r>
              <a:rPr dirty="0" baseline="9259" sz="1800" spc="-412" b="1">
                <a:solidFill>
                  <a:srgbClr val="696363"/>
                </a:solidFill>
                <a:latin typeface="Calibri"/>
                <a:cs typeface="Calibri"/>
              </a:rPr>
              <a:t>cha</a:t>
            </a:r>
            <a:r>
              <a:rPr dirty="0" sz="2000" spc="-275">
                <a:latin typeface="Calibri"/>
                <a:cs typeface="Calibri"/>
              </a:rPr>
              <a:t>o</a:t>
            </a:r>
            <a:r>
              <a:rPr dirty="0" baseline="9259" sz="1800" spc="-412" b="1">
                <a:solidFill>
                  <a:srgbClr val="696363"/>
                </a:solidFill>
                <a:latin typeface="Calibri"/>
                <a:cs typeface="Calibri"/>
              </a:rPr>
              <a:t>rr</a:t>
            </a:r>
            <a:r>
              <a:rPr dirty="0" sz="2000" spc="-275">
                <a:latin typeface="Calibri"/>
                <a:cs typeface="Calibri"/>
              </a:rPr>
              <a:t>f</a:t>
            </a:r>
            <a:r>
              <a:rPr dirty="0" baseline="9259" sz="1800" spc="-412" b="1">
                <a:solidFill>
                  <a:srgbClr val="696363"/>
                </a:solidFill>
                <a:latin typeface="Calibri"/>
                <a:cs typeface="Calibri"/>
              </a:rPr>
              <a:t>um</a:t>
            </a:r>
            <a:r>
              <a:rPr dirty="0" sz="2000" spc="-275">
                <a:latin typeface="Calibri"/>
                <a:cs typeface="Calibri"/>
              </a:rPr>
              <a:t>fi</a:t>
            </a:r>
            <a:r>
              <a:rPr dirty="0" baseline="9259" sz="1800" spc="-412" b="1">
                <a:solidFill>
                  <a:srgbClr val="696363"/>
                </a:solidFill>
                <a:latin typeface="Calibri"/>
                <a:cs typeface="Calibri"/>
              </a:rPr>
              <a:t>a</a:t>
            </a:r>
            <a:r>
              <a:rPr dirty="0" sz="2000" spc="-275">
                <a:latin typeface="Calibri"/>
                <a:cs typeface="Calibri"/>
              </a:rPr>
              <a:t>n</a:t>
            </a:r>
            <a:r>
              <a:rPr dirty="0" baseline="9259" sz="1800" spc="-412" b="1">
                <a:solidFill>
                  <a:srgbClr val="696363"/>
                </a:solidFill>
                <a:latin typeface="Calibri"/>
                <a:cs typeface="Calibri"/>
              </a:rPr>
              <a:t>lh</a:t>
            </a:r>
            <a:r>
              <a:rPr dirty="0" sz="2000" spc="-275">
                <a:latin typeface="Calibri"/>
                <a:cs typeface="Calibri"/>
              </a:rPr>
              <a:t>a</a:t>
            </a:r>
            <a:r>
              <a:rPr dirty="0" baseline="9259" sz="1800" spc="-412" b="1">
                <a:solidFill>
                  <a:srgbClr val="696363"/>
                </a:solidFill>
                <a:latin typeface="Calibri"/>
                <a:cs typeface="Calibri"/>
              </a:rPr>
              <a:t>ot</a:t>
            </a:r>
            <a:r>
              <a:rPr dirty="0" sz="2000" spc="-275">
                <a:latin typeface="Calibri"/>
                <a:cs typeface="Calibri"/>
              </a:rPr>
              <a:t>l</a:t>
            </a:r>
            <a:r>
              <a:rPr dirty="0" baseline="9259" sz="1800" spc="-412" b="1">
                <a:solidFill>
                  <a:srgbClr val="696363"/>
                </a:solidFill>
                <a:latin typeface="Calibri"/>
                <a:cs typeface="Calibri"/>
              </a:rPr>
              <a:t>ra</a:t>
            </a:r>
            <a:r>
              <a:rPr dirty="0" sz="2000" spc="-275">
                <a:latin typeface="Calibri"/>
                <a:cs typeface="Calibri"/>
              </a:rPr>
              <a:t>s</a:t>
            </a:r>
            <a:r>
              <a:rPr dirty="0" baseline="9259" sz="1800" spc="-412" b="1">
                <a:solidFill>
                  <a:srgbClr val="696363"/>
                </a:solidFill>
                <a:latin typeface="Calibri"/>
                <a:cs typeface="Calibri"/>
              </a:rPr>
              <a:t>[</a:t>
            </a:r>
            <a:r>
              <a:rPr dirty="0" sz="2000" spc="-275">
                <a:latin typeface="Calibri"/>
                <a:cs typeface="Calibri"/>
              </a:rPr>
              <a:t>y</a:t>
            </a:r>
            <a:r>
              <a:rPr dirty="0" baseline="9259" sz="1800" spc="-412" b="1">
                <a:solidFill>
                  <a:srgbClr val="696363"/>
                </a:solidFill>
                <a:latin typeface="Calibri"/>
                <a:cs typeface="Calibri"/>
              </a:rPr>
              <a:t>do</a:t>
            </a:r>
            <a:r>
              <a:rPr dirty="0" sz="2000" spc="-275">
                <a:latin typeface="Calibri"/>
                <a:cs typeface="Calibri"/>
              </a:rPr>
              <a:t>s</a:t>
            </a:r>
            <a:r>
              <a:rPr dirty="0" baseline="9259" sz="1800" spc="-412" b="1">
                <a:solidFill>
                  <a:srgbClr val="696363"/>
                </a:solidFill>
                <a:latin typeface="Calibri"/>
                <a:cs typeface="Calibri"/>
              </a:rPr>
              <a:t>t</a:t>
            </a:r>
            <a:r>
              <a:rPr dirty="0" sz="2000" spc="-275">
                <a:latin typeface="Calibri"/>
                <a:cs typeface="Calibri"/>
              </a:rPr>
              <a:t>t</a:t>
            </a:r>
            <a:r>
              <a:rPr dirty="0" baseline="9259" sz="1800" spc="-412" b="1">
                <a:solidFill>
                  <a:srgbClr val="696363"/>
                </a:solidFill>
                <a:latin typeface="Calibri"/>
                <a:cs typeface="Calibri"/>
              </a:rPr>
              <a:t>]i</a:t>
            </a:r>
            <a:r>
              <a:rPr dirty="0" sz="2000" spc="-275">
                <a:latin typeface="Calibri"/>
                <a:cs typeface="Calibri"/>
              </a:rPr>
              <a:t>e</a:t>
            </a:r>
            <a:r>
              <a:rPr dirty="0" baseline="9259" sz="1800" spc="-412" b="1">
                <a:solidFill>
                  <a:srgbClr val="696363"/>
                </a:solidFill>
                <a:latin typeface="Calibri"/>
                <a:cs typeface="Calibri"/>
              </a:rPr>
              <a:t>ip</a:t>
            </a:r>
            <a:r>
              <a:rPr dirty="0" sz="2000" spc="-275">
                <a:latin typeface="Calibri"/>
                <a:cs typeface="Calibri"/>
              </a:rPr>
              <a:t>m</a:t>
            </a:r>
            <a:r>
              <a:rPr dirty="0" baseline="9259" sz="1800" spc="-412" b="1">
                <a:solidFill>
                  <a:srgbClr val="696363"/>
                </a:solidFill>
                <a:latin typeface="Calibri"/>
                <a:cs typeface="Calibri"/>
              </a:rPr>
              <a:t>a[a</a:t>
            </a:r>
            <a:r>
              <a:rPr dirty="0" sz="2000" spc="-275">
                <a:latin typeface="Calibri"/>
                <a:cs typeface="Calibri"/>
              </a:rPr>
              <a:t>s</a:t>
            </a:r>
            <a:r>
              <a:rPr dirty="0" baseline="9259" sz="1800" spc="-412" b="1">
                <a:solidFill>
                  <a:srgbClr val="696363"/>
                </a:solidFill>
                <a:latin typeface="Calibri"/>
                <a:cs typeface="Calibri"/>
              </a:rPr>
              <a:t>t]g</a:t>
            </a:r>
            <a:r>
              <a:rPr dirty="0" sz="2000" spc="-275">
                <a:latin typeface="Calibri"/>
                <a:cs typeface="Calibri"/>
              </a:rPr>
              <a:t>f</a:t>
            </a:r>
            <a:r>
              <a:rPr dirty="0" baseline="9259" sz="1800" spc="-412" b="1">
                <a:solidFill>
                  <a:srgbClr val="696363"/>
                </a:solidFill>
                <a:latin typeface="Calibri"/>
                <a:cs typeface="Calibri"/>
              </a:rPr>
              <a:t>o</a:t>
            </a:r>
            <a:r>
              <a:rPr dirty="0" sz="2000" spc="-275">
                <a:latin typeface="Calibri"/>
                <a:cs typeface="Calibri"/>
              </a:rPr>
              <a:t>o</a:t>
            </a:r>
            <a:r>
              <a:rPr dirty="0" baseline="9259" sz="1800" spc="-412" b="1">
                <a:solidFill>
                  <a:srgbClr val="696363"/>
                </a:solidFill>
                <a:latin typeface="Calibri"/>
                <a:cs typeface="Calibri"/>
              </a:rPr>
              <a:t>v[</a:t>
            </a:r>
            <a:r>
              <a:rPr dirty="0" sz="2000" spc="-275">
                <a:latin typeface="Calibri"/>
                <a:cs typeface="Calibri"/>
              </a:rPr>
              <a:t>r</a:t>
            </a:r>
            <a:r>
              <a:rPr dirty="0" baseline="9259" sz="1800" spc="-412" b="1">
                <a:solidFill>
                  <a:srgbClr val="696363"/>
                </a:solidFill>
                <a:latin typeface="Calibri"/>
                <a:cs typeface="Calibri"/>
              </a:rPr>
              <a:t>do</a:t>
            </a:r>
            <a:r>
              <a:rPr dirty="0" sz="2000" spc="-275">
                <a:latin typeface="Calibri"/>
                <a:cs typeface="Calibri"/>
              </a:rPr>
              <a:t>u</a:t>
            </a:r>
            <a:r>
              <a:rPr dirty="0" baseline="9259" sz="1800" spc="-412" b="1">
                <a:solidFill>
                  <a:srgbClr val="696363"/>
                </a:solidFill>
                <a:latin typeface="Calibri"/>
                <a:cs typeface="Calibri"/>
              </a:rPr>
              <a:t>t]i</a:t>
            </a:r>
            <a:r>
              <a:rPr dirty="0" sz="2000" spc="-275">
                <a:latin typeface="Calibri"/>
                <a:cs typeface="Calibri"/>
              </a:rPr>
              <a:t>n</a:t>
            </a:r>
            <a:r>
              <a:rPr dirty="0" baseline="9259" sz="1800" spc="-412" b="1">
                <a:solidFill>
                  <a:srgbClr val="696363"/>
                </a:solidFill>
                <a:latin typeface="Calibri"/>
                <a:cs typeface="Calibri"/>
              </a:rPr>
              <a:t>n</a:t>
            </a:r>
            <a:r>
              <a:rPr dirty="0" baseline="9259" sz="1800" spc="-225" b="1">
                <a:solidFill>
                  <a:srgbClr val="696363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fair</a:t>
            </a:r>
            <a:r>
              <a:rPr dirty="0" sz="2000" spc="5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outcomes.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98306" y="6451498"/>
            <a:ext cx="14160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5">
                <a:solidFill>
                  <a:srgbClr val="878787"/>
                </a:solidFill>
                <a:latin typeface="Calibri"/>
                <a:cs typeface="Calibri"/>
              </a:rPr>
              <a:t>15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709672" y="637031"/>
            <a:ext cx="3621404" cy="649605"/>
            <a:chOff x="2709672" y="637031"/>
            <a:chExt cx="3621404" cy="649605"/>
          </a:xfrm>
        </p:grpSpPr>
        <p:sp>
          <p:nvSpPr>
            <p:cNvPr id="4" name="object 4"/>
            <p:cNvSpPr/>
            <p:nvPr/>
          </p:nvSpPr>
          <p:spPr>
            <a:xfrm>
              <a:off x="2714244" y="641603"/>
              <a:ext cx="3611879" cy="640080"/>
            </a:xfrm>
            <a:custGeom>
              <a:avLst/>
              <a:gdLst/>
              <a:ahLst/>
              <a:cxnLst/>
              <a:rect l="l" t="t" r="r" b="b"/>
              <a:pathLst>
                <a:path w="3611879" h="640080">
                  <a:moveTo>
                    <a:pt x="3611879" y="0"/>
                  </a:moveTo>
                  <a:lnTo>
                    <a:pt x="0" y="0"/>
                  </a:lnTo>
                  <a:lnTo>
                    <a:pt x="0" y="640079"/>
                  </a:lnTo>
                  <a:lnTo>
                    <a:pt x="3611879" y="640079"/>
                  </a:lnTo>
                  <a:lnTo>
                    <a:pt x="3611879" y="0"/>
                  </a:lnTo>
                  <a:close/>
                </a:path>
              </a:pathLst>
            </a:custGeom>
            <a:solidFill>
              <a:srgbClr val="D9D2E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2714244" y="641603"/>
              <a:ext cx="3611879" cy="640080"/>
            </a:xfrm>
            <a:custGeom>
              <a:avLst/>
              <a:gdLst/>
              <a:ahLst/>
              <a:cxnLst/>
              <a:rect l="l" t="t" r="r" b="b"/>
              <a:pathLst>
                <a:path w="3611879" h="640080">
                  <a:moveTo>
                    <a:pt x="0" y="640079"/>
                  </a:moveTo>
                  <a:lnTo>
                    <a:pt x="3611879" y="640079"/>
                  </a:lnTo>
                  <a:lnTo>
                    <a:pt x="3611879" y="0"/>
                  </a:lnTo>
                  <a:lnTo>
                    <a:pt x="0" y="0"/>
                  </a:lnTo>
                  <a:lnTo>
                    <a:pt x="0" y="640079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714244" y="641604"/>
            <a:ext cx="3611879" cy="640080"/>
          </a:xfrm>
          <a:prstGeom prst="rect"/>
        </p:spPr>
        <p:txBody>
          <a:bodyPr wrap="square" lIns="0" tIns="43180" rIns="0" bIns="0" rtlCol="0" vert="horz">
            <a:spAutoFit/>
          </a:bodyPr>
          <a:lstStyle/>
          <a:p>
            <a:pPr marL="243840">
              <a:lnSpc>
                <a:spcPct val="100000"/>
              </a:lnSpc>
              <a:spcBef>
                <a:spcPts val="340"/>
              </a:spcBef>
            </a:pPr>
            <a:r>
              <a:rPr dirty="0" spc="-5"/>
              <a:t>Interpretability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420492" y="6177288"/>
            <a:ext cx="4304665" cy="459740"/>
          </a:xfrm>
          <a:prstGeom prst="rect">
            <a:avLst/>
          </a:prstGeom>
        </p:spPr>
        <p:txBody>
          <a:bodyPr wrap="square" lIns="0" tIns="3619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85"/>
              </a:spcBef>
            </a:pPr>
            <a:r>
              <a:rPr dirty="0" u="sng" sz="1350" spc="-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2"/>
              </a:rPr>
              <a:t>https://ai.google/responsibilities/responsible-ai-practices/</a:t>
            </a:r>
            <a:endParaRPr sz="135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75"/>
              </a:spcBef>
            </a:pPr>
            <a:r>
              <a:rPr dirty="0" sz="1200" spc="-5" b="1">
                <a:solidFill>
                  <a:srgbClr val="696363"/>
                </a:solidFill>
                <a:latin typeface="Calibri"/>
                <a:cs typeface="Calibri"/>
              </a:rPr>
              <a:t>charrumalhotra[dot]iipa[at]gov[dot]in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4142" y="1383537"/>
            <a:ext cx="8648700" cy="1933575"/>
          </a:xfrm>
          <a:prstGeom prst="rect">
            <a:avLst/>
          </a:prstGeom>
        </p:spPr>
        <p:txBody>
          <a:bodyPr wrap="square" lIns="0" tIns="41910" rIns="0" bIns="0" rtlCol="0" vert="horz">
            <a:spAutoFit/>
          </a:bodyPr>
          <a:lstStyle/>
          <a:p>
            <a:pPr algn="ctr" marL="319405" marR="5080" indent="-3175">
              <a:lnSpc>
                <a:spcPct val="90100"/>
              </a:lnSpc>
              <a:spcBef>
                <a:spcPts val="330"/>
              </a:spcBef>
            </a:pPr>
            <a:r>
              <a:rPr dirty="0" sz="2000" spc="-5">
                <a:latin typeface="Calibri"/>
                <a:cs typeface="Calibri"/>
              </a:rPr>
              <a:t>Interpretability is crucial to being able to question, understand, </a:t>
            </a:r>
            <a:r>
              <a:rPr dirty="0" sz="2000">
                <a:latin typeface="Calibri"/>
                <a:cs typeface="Calibri"/>
              </a:rPr>
              <a:t>and </a:t>
            </a:r>
            <a:r>
              <a:rPr dirty="0" sz="2000" spc="-5">
                <a:latin typeface="Calibri"/>
                <a:cs typeface="Calibri"/>
              </a:rPr>
              <a:t>trust AI  </a:t>
            </a:r>
            <a:r>
              <a:rPr dirty="0" sz="2000" spc="-10">
                <a:latin typeface="Calibri"/>
                <a:cs typeface="Calibri"/>
              </a:rPr>
              <a:t>systems. </a:t>
            </a:r>
            <a:r>
              <a:rPr dirty="0" sz="2000" spc="-5">
                <a:latin typeface="Calibri"/>
                <a:cs typeface="Calibri"/>
              </a:rPr>
              <a:t>Interpretability also </a:t>
            </a:r>
            <a:r>
              <a:rPr dirty="0" sz="2000" spc="-10">
                <a:latin typeface="Calibri"/>
                <a:cs typeface="Calibri"/>
              </a:rPr>
              <a:t>reflects </a:t>
            </a:r>
            <a:r>
              <a:rPr dirty="0" sz="2000" spc="-5">
                <a:latin typeface="Calibri"/>
                <a:cs typeface="Calibri"/>
              </a:rPr>
              <a:t>our domain knowledge </a:t>
            </a:r>
            <a:r>
              <a:rPr dirty="0" sz="2000">
                <a:latin typeface="Calibri"/>
                <a:cs typeface="Calibri"/>
              </a:rPr>
              <a:t>and </a:t>
            </a:r>
            <a:r>
              <a:rPr dirty="0" sz="2000" spc="-10">
                <a:latin typeface="Calibri"/>
                <a:cs typeface="Calibri"/>
              </a:rPr>
              <a:t>societal values,  </a:t>
            </a:r>
            <a:r>
              <a:rPr dirty="0" sz="2000" spc="-5">
                <a:latin typeface="Calibri"/>
                <a:cs typeface="Calibri"/>
              </a:rPr>
              <a:t>provides </a:t>
            </a:r>
            <a:r>
              <a:rPr dirty="0" sz="2000" spc="-10">
                <a:latin typeface="Calibri"/>
                <a:cs typeface="Calibri"/>
              </a:rPr>
              <a:t>scientists </a:t>
            </a:r>
            <a:r>
              <a:rPr dirty="0" sz="2000" spc="-5">
                <a:latin typeface="Calibri"/>
                <a:cs typeface="Calibri"/>
              </a:rPr>
              <a:t>and engineers </a:t>
            </a:r>
            <a:r>
              <a:rPr dirty="0" sz="2000" spc="-10">
                <a:latin typeface="Calibri"/>
                <a:cs typeface="Calibri"/>
              </a:rPr>
              <a:t>with </a:t>
            </a:r>
            <a:r>
              <a:rPr dirty="0" sz="2000" spc="-5">
                <a:latin typeface="Calibri"/>
                <a:cs typeface="Calibri"/>
              </a:rPr>
              <a:t>better </a:t>
            </a:r>
            <a:r>
              <a:rPr dirty="0" sz="2000" spc="-10">
                <a:latin typeface="Calibri"/>
                <a:cs typeface="Calibri"/>
              </a:rPr>
              <a:t>means </a:t>
            </a:r>
            <a:r>
              <a:rPr dirty="0" sz="2000" spc="-5">
                <a:latin typeface="Calibri"/>
                <a:cs typeface="Calibri"/>
              </a:rPr>
              <a:t>of designing, developing,  </a:t>
            </a:r>
            <a:r>
              <a:rPr dirty="0" sz="2000">
                <a:latin typeface="Calibri"/>
                <a:cs typeface="Calibri"/>
              </a:rPr>
              <a:t>and </a:t>
            </a:r>
            <a:r>
              <a:rPr dirty="0" sz="2000" spc="-5">
                <a:latin typeface="Calibri"/>
                <a:cs typeface="Calibri"/>
              </a:rPr>
              <a:t>debugging </a:t>
            </a:r>
            <a:r>
              <a:rPr dirty="0" sz="2000" spc="-10">
                <a:latin typeface="Calibri"/>
                <a:cs typeface="Calibri"/>
              </a:rPr>
              <a:t>models, </a:t>
            </a:r>
            <a:r>
              <a:rPr dirty="0" sz="2000">
                <a:latin typeface="Calibri"/>
                <a:cs typeface="Calibri"/>
              </a:rPr>
              <a:t>and </a:t>
            </a:r>
            <a:r>
              <a:rPr dirty="0" sz="2000" spc="-5">
                <a:latin typeface="Calibri"/>
                <a:cs typeface="Calibri"/>
              </a:rPr>
              <a:t>helps to ensure </a:t>
            </a:r>
            <a:r>
              <a:rPr dirty="0" sz="2000">
                <a:latin typeface="Calibri"/>
                <a:cs typeface="Calibri"/>
              </a:rPr>
              <a:t>that </a:t>
            </a:r>
            <a:r>
              <a:rPr dirty="0" sz="2000" spc="-5">
                <a:latin typeface="Calibri"/>
                <a:cs typeface="Calibri"/>
              </a:rPr>
              <a:t>AI </a:t>
            </a:r>
            <a:r>
              <a:rPr dirty="0" sz="2000" spc="-10">
                <a:latin typeface="Calibri"/>
                <a:cs typeface="Calibri"/>
              </a:rPr>
              <a:t>systems </a:t>
            </a:r>
            <a:r>
              <a:rPr dirty="0" sz="2000" spc="-5">
                <a:latin typeface="Calibri"/>
                <a:cs typeface="Calibri"/>
              </a:rPr>
              <a:t>are working as  intended.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dirty="0" sz="3000">
                <a:latin typeface="Arial"/>
                <a:cs typeface="Arial"/>
              </a:rPr>
              <a:t>Recommendations</a:t>
            </a:r>
            <a:endParaRPr sz="3000">
              <a:latin typeface="Arial"/>
              <a:cs typeface="Arial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938212" y="3394392"/>
          <a:ext cx="7282180" cy="28073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9500"/>
                <a:gridCol w="3619500"/>
              </a:tblGrid>
              <a:tr h="926211">
                <a:tc>
                  <a:txBody>
                    <a:bodyPr/>
                    <a:lstStyle/>
                    <a:p>
                      <a:pPr marL="262255" marR="761365" indent="-262890">
                        <a:lnSpc>
                          <a:spcPts val="2290"/>
                        </a:lnSpc>
                        <a:spcBef>
                          <a:spcPts val="365"/>
                        </a:spcBef>
                        <a:buChar char="•"/>
                        <a:tabLst>
                          <a:tab pos="262890" algn="l"/>
                        </a:tabLst>
                      </a:pPr>
                      <a:r>
                        <a:rPr dirty="0" sz="2000" spc="-5">
                          <a:latin typeface="Calibri"/>
                          <a:cs typeface="Calibri"/>
                        </a:rPr>
                        <a:t>Plan out your options</a:t>
                      </a:r>
                      <a:r>
                        <a:rPr dirty="0" sz="20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to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algn="ctr" marR="761365">
                        <a:lnSpc>
                          <a:spcPts val="2290"/>
                        </a:lnSpc>
                      </a:pPr>
                      <a:r>
                        <a:rPr dirty="0" sz="2000" spc="-5">
                          <a:latin typeface="Calibri"/>
                          <a:cs typeface="Calibri"/>
                        </a:rPr>
                        <a:t>pursue</a:t>
                      </a:r>
                      <a:r>
                        <a:rPr dirty="0" sz="20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interpretability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46355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3525" indent="-165100">
                        <a:lnSpc>
                          <a:spcPts val="2290"/>
                        </a:lnSpc>
                        <a:spcBef>
                          <a:spcPts val="365"/>
                        </a:spcBef>
                        <a:buChar char="•"/>
                        <a:tabLst>
                          <a:tab pos="264160" algn="l"/>
                        </a:tabLst>
                      </a:pPr>
                      <a:r>
                        <a:rPr dirty="0" sz="2000" spc="-10">
                          <a:latin typeface="Calibri"/>
                          <a:cs typeface="Calibri"/>
                        </a:rPr>
                        <a:t>Treat 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interpretability as a</a:t>
                      </a:r>
                      <a:r>
                        <a:rPr dirty="0" sz="2000" spc="1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core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263525">
                        <a:lnSpc>
                          <a:spcPts val="2290"/>
                        </a:lnSpc>
                      </a:pPr>
                      <a:r>
                        <a:rPr dirty="0" sz="2000">
                          <a:latin typeface="Calibri"/>
                          <a:cs typeface="Calibri"/>
                        </a:rPr>
                        <a:t>part of the </a:t>
                      </a:r>
                      <a:r>
                        <a:rPr dirty="0" sz="2000" spc="-10">
                          <a:latin typeface="Calibri"/>
                          <a:cs typeface="Calibri"/>
                        </a:rPr>
                        <a:t>user</a:t>
                      </a:r>
                      <a:r>
                        <a:rPr dirty="0" sz="20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experience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46355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26210">
                <a:tc>
                  <a:txBody>
                    <a:bodyPr/>
                    <a:lstStyle/>
                    <a:p>
                      <a:pPr marL="262255" indent="-165100">
                        <a:lnSpc>
                          <a:spcPts val="2290"/>
                        </a:lnSpc>
                        <a:spcBef>
                          <a:spcPts val="370"/>
                        </a:spcBef>
                        <a:buChar char="•"/>
                        <a:tabLst>
                          <a:tab pos="262890" algn="l"/>
                        </a:tabLst>
                      </a:pPr>
                      <a:r>
                        <a:rPr dirty="0" sz="2000" spc="-10">
                          <a:latin typeface="Calibri"/>
                          <a:cs typeface="Calibri"/>
                        </a:rPr>
                        <a:t>Design 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the model to</a:t>
                      </a:r>
                      <a:r>
                        <a:rPr dirty="0" sz="20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be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262255">
                        <a:lnSpc>
                          <a:spcPts val="2290"/>
                        </a:lnSpc>
                      </a:pPr>
                      <a:r>
                        <a:rPr dirty="0" sz="2000" spc="-5">
                          <a:latin typeface="Calibri"/>
                          <a:cs typeface="Calibri"/>
                        </a:rPr>
                        <a:t>interpretable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4699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3525" indent="-165100">
                        <a:lnSpc>
                          <a:spcPts val="2290"/>
                        </a:lnSpc>
                        <a:spcBef>
                          <a:spcPts val="370"/>
                        </a:spcBef>
                        <a:buChar char="•"/>
                        <a:tabLst>
                          <a:tab pos="264160" algn="l"/>
                        </a:tabLst>
                      </a:pPr>
                      <a:r>
                        <a:rPr dirty="0" sz="2000" spc="-5">
                          <a:latin typeface="Calibri"/>
                          <a:cs typeface="Calibri"/>
                        </a:rPr>
                        <a:t>Choose metrics to reflect</a:t>
                      </a:r>
                      <a:r>
                        <a:rPr dirty="0" sz="2000" spc="1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the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263525">
                        <a:lnSpc>
                          <a:spcPts val="2290"/>
                        </a:lnSpc>
                      </a:pPr>
                      <a:r>
                        <a:rPr dirty="0" sz="2000" spc="-5">
                          <a:latin typeface="Calibri"/>
                          <a:cs typeface="Calibri"/>
                        </a:rPr>
                        <a:t>end-goal </a:t>
                      </a:r>
                      <a:r>
                        <a:rPr dirty="0" sz="2000">
                          <a:latin typeface="Calibri"/>
                          <a:cs typeface="Calibri"/>
                        </a:rPr>
                        <a:t>and the</a:t>
                      </a:r>
                      <a:r>
                        <a:rPr dirty="0" sz="20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end-task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4699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26249">
                <a:tc>
                  <a:txBody>
                    <a:bodyPr/>
                    <a:lstStyle/>
                    <a:p>
                      <a:pPr marL="262255" indent="-165100">
                        <a:lnSpc>
                          <a:spcPct val="100000"/>
                        </a:lnSpc>
                        <a:spcBef>
                          <a:spcPts val="395"/>
                        </a:spcBef>
                        <a:buChar char="•"/>
                        <a:tabLst>
                          <a:tab pos="262890" algn="l"/>
                        </a:tabLst>
                      </a:pPr>
                      <a:r>
                        <a:rPr dirty="0" sz="2000" spc="-5">
                          <a:latin typeface="Calibri"/>
                          <a:cs typeface="Calibri"/>
                        </a:rPr>
                        <a:t>Understand </a:t>
                      </a:r>
                      <a:r>
                        <a:rPr dirty="0" sz="2000">
                          <a:latin typeface="Calibri"/>
                          <a:cs typeface="Calibri"/>
                        </a:rPr>
                        <a:t>the 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trained</a:t>
                      </a:r>
                      <a:r>
                        <a:rPr dirty="0" sz="20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model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50165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3525" indent="-165100">
                        <a:lnSpc>
                          <a:spcPts val="2295"/>
                        </a:lnSpc>
                        <a:spcBef>
                          <a:spcPts val="370"/>
                        </a:spcBef>
                        <a:buChar char="•"/>
                        <a:tabLst>
                          <a:tab pos="264160" algn="l"/>
                        </a:tabLst>
                      </a:pPr>
                      <a:r>
                        <a:rPr dirty="0" sz="2000" spc="-5">
                          <a:latin typeface="Calibri"/>
                          <a:cs typeface="Calibri"/>
                        </a:rPr>
                        <a:t>Communicate explanations</a:t>
                      </a:r>
                      <a:r>
                        <a:rPr dirty="0" sz="20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to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263525">
                        <a:lnSpc>
                          <a:spcPts val="2295"/>
                        </a:lnSpc>
                      </a:pPr>
                      <a:r>
                        <a:rPr dirty="0" sz="2000" spc="-5">
                          <a:latin typeface="Calibri"/>
                          <a:cs typeface="Calibri"/>
                        </a:rPr>
                        <a:t>model</a:t>
                      </a:r>
                      <a:r>
                        <a:rPr dirty="0" sz="20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users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4699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44036" y="6428638"/>
            <a:ext cx="24549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696363"/>
                </a:solidFill>
                <a:latin typeface="Calibri"/>
                <a:cs typeface="Calibri"/>
              </a:rPr>
              <a:t>charrumalhotra[dot]iipa[at]gov[dot]in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298306" y="6451498"/>
            <a:ext cx="14160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5">
                <a:solidFill>
                  <a:srgbClr val="878787"/>
                </a:solidFill>
                <a:latin typeface="Calibri"/>
                <a:cs typeface="Calibri"/>
              </a:rPr>
              <a:t>16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438144" y="615695"/>
            <a:ext cx="2270760" cy="646430"/>
            <a:chOff x="3438144" y="615695"/>
            <a:chExt cx="2270760" cy="646430"/>
          </a:xfrm>
        </p:grpSpPr>
        <p:sp>
          <p:nvSpPr>
            <p:cNvPr id="5" name="object 5"/>
            <p:cNvSpPr/>
            <p:nvPr/>
          </p:nvSpPr>
          <p:spPr>
            <a:xfrm>
              <a:off x="3442716" y="620267"/>
              <a:ext cx="2261870" cy="637540"/>
            </a:xfrm>
            <a:custGeom>
              <a:avLst/>
              <a:gdLst/>
              <a:ahLst/>
              <a:cxnLst/>
              <a:rect l="l" t="t" r="r" b="b"/>
              <a:pathLst>
                <a:path w="2261870" h="637540">
                  <a:moveTo>
                    <a:pt x="2261616" y="0"/>
                  </a:moveTo>
                  <a:lnTo>
                    <a:pt x="0" y="0"/>
                  </a:lnTo>
                  <a:lnTo>
                    <a:pt x="0" y="637031"/>
                  </a:lnTo>
                  <a:lnTo>
                    <a:pt x="2261616" y="637031"/>
                  </a:lnTo>
                  <a:lnTo>
                    <a:pt x="2261616" y="0"/>
                  </a:lnTo>
                  <a:close/>
                </a:path>
              </a:pathLst>
            </a:custGeom>
            <a:solidFill>
              <a:srgbClr val="D9D2E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3442716" y="620267"/>
              <a:ext cx="2261870" cy="637540"/>
            </a:xfrm>
            <a:custGeom>
              <a:avLst/>
              <a:gdLst/>
              <a:ahLst/>
              <a:cxnLst/>
              <a:rect l="l" t="t" r="r" b="b"/>
              <a:pathLst>
                <a:path w="2261870" h="637540">
                  <a:moveTo>
                    <a:pt x="0" y="637031"/>
                  </a:moveTo>
                  <a:lnTo>
                    <a:pt x="2261616" y="637031"/>
                  </a:lnTo>
                  <a:lnTo>
                    <a:pt x="2261616" y="0"/>
                  </a:lnTo>
                  <a:lnTo>
                    <a:pt x="0" y="0"/>
                  </a:lnTo>
                  <a:lnTo>
                    <a:pt x="0" y="637031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442715" y="620268"/>
            <a:ext cx="2261870" cy="637540"/>
          </a:xfrm>
          <a:prstGeom prst="rect"/>
        </p:spPr>
        <p:txBody>
          <a:bodyPr wrap="square" lIns="0" tIns="40640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320"/>
              </a:spcBef>
            </a:pPr>
            <a:r>
              <a:rPr dirty="0" spc="-5"/>
              <a:t>Privacy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19201" y="1432687"/>
            <a:ext cx="8479790" cy="1802130"/>
          </a:xfrm>
          <a:prstGeom prst="rect">
            <a:avLst/>
          </a:prstGeom>
        </p:spPr>
        <p:txBody>
          <a:bodyPr wrap="square" lIns="0" tIns="41910" rIns="0" bIns="0" rtlCol="0" vert="horz">
            <a:spAutoFit/>
          </a:bodyPr>
          <a:lstStyle/>
          <a:p>
            <a:pPr marL="177165" marR="56515" indent="-165100">
              <a:lnSpc>
                <a:spcPct val="90000"/>
              </a:lnSpc>
              <a:spcBef>
                <a:spcPts val="330"/>
              </a:spcBef>
              <a:buChar char="•"/>
              <a:tabLst>
                <a:tab pos="177800" algn="l"/>
              </a:tabLst>
            </a:pPr>
            <a:r>
              <a:rPr dirty="0" sz="2000" spc="-5">
                <a:latin typeface="Calibri"/>
                <a:cs typeface="Calibri"/>
              </a:rPr>
              <a:t>Although there </a:t>
            </a:r>
            <a:r>
              <a:rPr dirty="0" sz="2000" spc="-10">
                <a:latin typeface="Calibri"/>
                <a:cs typeface="Calibri"/>
              </a:rPr>
              <a:t>may </a:t>
            </a:r>
            <a:r>
              <a:rPr dirty="0" sz="2000">
                <a:latin typeface="Calibri"/>
                <a:cs typeface="Calibri"/>
              </a:rPr>
              <a:t>be </a:t>
            </a:r>
            <a:r>
              <a:rPr dirty="0" sz="2000" spc="-5">
                <a:latin typeface="Calibri"/>
                <a:cs typeface="Calibri"/>
              </a:rPr>
              <a:t>enormous </a:t>
            </a:r>
            <a:r>
              <a:rPr dirty="0" sz="2000" spc="-10">
                <a:latin typeface="Calibri"/>
                <a:cs typeface="Calibri"/>
              </a:rPr>
              <a:t>benefits </a:t>
            </a:r>
            <a:r>
              <a:rPr dirty="0" sz="2000" spc="-5">
                <a:latin typeface="Calibri"/>
                <a:cs typeface="Calibri"/>
              </a:rPr>
              <a:t>to building a </a:t>
            </a:r>
            <a:r>
              <a:rPr dirty="0" sz="2000" spc="-10">
                <a:latin typeface="Calibri"/>
                <a:cs typeface="Calibri"/>
              </a:rPr>
              <a:t>model </a:t>
            </a:r>
            <a:r>
              <a:rPr dirty="0" sz="2000" spc="-5">
                <a:latin typeface="Calibri"/>
                <a:cs typeface="Calibri"/>
              </a:rPr>
              <a:t>that operates on  </a:t>
            </a:r>
            <a:r>
              <a:rPr dirty="0" sz="2000" spc="-10">
                <a:latin typeface="Calibri"/>
                <a:cs typeface="Calibri"/>
              </a:rPr>
              <a:t>sensitive </a:t>
            </a:r>
            <a:r>
              <a:rPr dirty="0" sz="2000" spc="-5">
                <a:latin typeface="Calibri"/>
                <a:cs typeface="Calibri"/>
              </a:rPr>
              <a:t>data </a:t>
            </a:r>
            <a:r>
              <a:rPr dirty="0" sz="2000" spc="-10">
                <a:latin typeface="Calibri"/>
                <a:cs typeface="Calibri"/>
              </a:rPr>
              <a:t>(e.g., </a:t>
            </a:r>
            <a:r>
              <a:rPr dirty="0" sz="2000" spc="-5">
                <a:latin typeface="Calibri"/>
                <a:cs typeface="Calibri"/>
              </a:rPr>
              <a:t>a cancer detector trained on a dataset of biopsy </a:t>
            </a:r>
            <a:r>
              <a:rPr dirty="0" sz="2000" spc="-10">
                <a:latin typeface="Calibri"/>
                <a:cs typeface="Calibri"/>
              </a:rPr>
              <a:t>images </a:t>
            </a:r>
            <a:r>
              <a:rPr dirty="0" sz="2000" spc="-5">
                <a:latin typeface="Calibri"/>
                <a:cs typeface="Calibri"/>
              </a:rPr>
              <a:t>and  deployed on individual patient </a:t>
            </a:r>
            <a:r>
              <a:rPr dirty="0" sz="2000" spc="-10">
                <a:latin typeface="Calibri"/>
                <a:cs typeface="Calibri"/>
              </a:rPr>
              <a:t>scans), </a:t>
            </a:r>
            <a:r>
              <a:rPr dirty="0" sz="2000" spc="-5">
                <a:latin typeface="Calibri"/>
                <a:cs typeface="Calibri"/>
              </a:rPr>
              <a:t>it is </a:t>
            </a:r>
            <a:r>
              <a:rPr dirty="0" sz="2000" spc="-10">
                <a:latin typeface="Calibri"/>
                <a:cs typeface="Calibri"/>
              </a:rPr>
              <a:t>essential </a:t>
            </a:r>
            <a:r>
              <a:rPr dirty="0" sz="2000" spc="-5">
                <a:latin typeface="Calibri"/>
                <a:cs typeface="Calibri"/>
              </a:rPr>
              <a:t>to consider the potential  privacy implications in using </a:t>
            </a:r>
            <a:r>
              <a:rPr dirty="0" sz="2000" spc="-10">
                <a:latin typeface="Calibri"/>
                <a:cs typeface="Calibri"/>
              </a:rPr>
              <a:t>sensitive</a:t>
            </a:r>
            <a:r>
              <a:rPr dirty="0" sz="2000" spc="15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data.</a:t>
            </a:r>
            <a:endParaRPr sz="2000">
              <a:latin typeface="Calibri"/>
              <a:cs typeface="Calibri"/>
            </a:endParaRPr>
          </a:p>
          <a:p>
            <a:pPr marL="177165" indent="-165100">
              <a:lnSpc>
                <a:spcPts val="2280"/>
              </a:lnSpc>
              <a:spcBef>
                <a:spcPts val="555"/>
              </a:spcBef>
              <a:buChar char="•"/>
              <a:tabLst>
                <a:tab pos="177800" algn="l"/>
              </a:tabLst>
            </a:pPr>
            <a:r>
              <a:rPr dirty="0" sz="2000" spc="-10">
                <a:latin typeface="Calibri"/>
                <a:cs typeface="Calibri"/>
              </a:rPr>
              <a:t>This </a:t>
            </a:r>
            <a:r>
              <a:rPr dirty="0" sz="2000" spc="-5">
                <a:latin typeface="Calibri"/>
                <a:cs typeface="Calibri"/>
              </a:rPr>
              <a:t>includes not only </a:t>
            </a:r>
            <a:r>
              <a:rPr dirty="0" sz="2000" spc="-10">
                <a:latin typeface="Calibri"/>
                <a:cs typeface="Calibri"/>
              </a:rPr>
              <a:t>respecting </a:t>
            </a:r>
            <a:r>
              <a:rPr dirty="0" sz="2000" spc="-5">
                <a:latin typeface="Calibri"/>
                <a:cs typeface="Calibri"/>
              </a:rPr>
              <a:t>the legal and regulatory </a:t>
            </a:r>
            <a:r>
              <a:rPr dirty="0" sz="2000" spc="-10">
                <a:latin typeface="Calibri"/>
                <a:cs typeface="Calibri"/>
              </a:rPr>
              <a:t>requirements, </a:t>
            </a:r>
            <a:r>
              <a:rPr dirty="0" sz="2000" spc="-5">
                <a:latin typeface="Calibri"/>
                <a:cs typeface="Calibri"/>
              </a:rPr>
              <a:t>but</a:t>
            </a:r>
            <a:r>
              <a:rPr dirty="0" sz="2000" spc="34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also</a:t>
            </a:r>
            <a:endParaRPr sz="2000">
              <a:latin typeface="Calibri"/>
              <a:cs typeface="Calibri"/>
            </a:endParaRPr>
          </a:p>
          <a:p>
            <a:pPr marL="177165">
              <a:lnSpc>
                <a:spcPts val="2280"/>
              </a:lnSpc>
            </a:pPr>
            <a:r>
              <a:rPr dirty="0" sz="2000" spc="-5">
                <a:latin typeface="Calibri"/>
                <a:cs typeface="Calibri"/>
              </a:rPr>
              <a:t>considering </a:t>
            </a:r>
            <a:r>
              <a:rPr dirty="0" sz="2000" spc="-10">
                <a:latin typeface="Calibri"/>
                <a:cs typeface="Calibri"/>
              </a:rPr>
              <a:t>social </a:t>
            </a:r>
            <a:r>
              <a:rPr dirty="0" sz="2000" spc="-5">
                <a:latin typeface="Calibri"/>
                <a:cs typeface="Calibri"/>
              </a:rPr>
              <a:t>norms </a:t>
            </a:r>
            <a:r>
              <a:rPr dirty="0" sz="2000">
                <a:latin typeface="Calibri"/>
                <a:cs typeface="Calibri"/>
              </a:rPr>
              <a:t>and </a:t>
            </a:r>
            <a:r>
              <a:rPr dirty="0" sz="2000" spc="-5">
                <a:latin typeface="Calibri"/>
                <a:cs typeface="Calibri"/>
              </a:rPr>
              <a:t>typical individual</a:t>
            </a:r>
            <a:r>
              <a:rPr dirty="0" sz="2000" spc="10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expectations.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7542" y="3554348"/>
            <a:ext cx="2936875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>
                <a:latin typeface="Calibri"/>
                <a:cs typeface="Calibri"/>
              </a:rPr>
              <a:t>Recommendations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13638" y="4361535"/>
            <a:ext cx="5365115" cy="1154430"/>
          </a:xfrm>
          <a:prstGeom prst="rect">
            <a:avLst/>
          </a:prstGeom>
        </p:spPr>
        <p:txBody>
          <a:bodyPr wrap="square" lIns="0" tIns="83185" rIns="0" bIns="0" rtlCol="0" vert="horz">
            <a:spAutoFit/>
          </a:bodyPr>
          <a:lstStyle/>
          <a:p>
            <a:pPr marL="177165" indent="-165100">
              <a:lnSpc>
                <a:spcPct val="100000"/>
              </a:lnSpc>
              <a:spcBef>
                <a:spcPts val="655"/>
              </a:spcBef>
              <a:buChar char="•"/>
              <a:tabLst>
                <a:tab pos="177800" algn="l"/>
              </a:tabLst>
            </a:pPr>
            <a:r>
              <a:rPr dirty="0" sz="2000" spc="-10">
                <a:latin typeface="Calibri"/>
                <a:cs typeface="Calibri"/>
              </a:rPr>
              <a:t>Collect </a:t>
            </a:r>
            <a:r>
              <a:rPr dirty="0" sz="2000">
                <a:latin typeface="Calibri"/>
                <a:cs typeface="Calibri"/>
              </a:rPr>
              <a:t>and handle data</a:t>
            </a:r>
            <a:r>
              <a:rPr dirty="0" sz="2000" spc="4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responsibly</a:t>
            </a:r>
            <a:endParaRPr sz="2000">
              <a:latin typeface="Calibri"/>
              <a:cs typeface="Calibri"/>
            </a:endParaRPr>
          </a:p>
          <a:p>
            <a:pPr marL="177165" indent="-165100">
              <a:lnSpc>
                <a:spcPct val="100000"/>
              </a:lnSpc>
              <a:spcBef>
                <a:spcPts val="555"/>
              </a:spcBef>
              <a:buChar char="•"/>
              <a:tabLst>
                <a:tab pos="177800" algn="l"/>
              </a:tabLst>
            </a:pPr>
            <a:r>
              <a:rPr dirty="0" sz="2000" spc="-10">
                <a:latin typeface="Calibri"/>
                <a:cs typeface="Calibri"/>
              </a:rPr>
              <a:t>Leverage on-device processing where</a:t>
            </a:r>
            <a:r>
              <a:rPr dirty="0" sz="2000" spc="24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appropriate</a:t>
            </a:r>
            <a:endParaRPr sz="2000">
              <a:latin typeface="Calibri"/>
              <a:cs typeface="Calibri"/>
            </a:endParaRPr>
          </a:p>
          <a:p>
            <a:pPr marL="177165" indent="-165100">
              <a:lnSpc>
                <a:spcPct val="100000"/>
              </a:lnSpc>
              <a:spcBef>
                <a:spcPts val="580"/>
              </a:spcBef>
              <a:buChar char="•"/>
              <a:tabLst>
                <a:tab pos="177800" algn="l"/>
              </a:tabLst>
            </a:pPr>
            <a:r>
              <a:rPr dirty="0" sz="2000">
                <a:latin typeface="Calibri"/>
                <a:cs typeface="Calibri"/>
              </a:rPr>
              <a:t>Appropriately </a:t>
            </a:r>
            <a:r>
              <a:rPr dirty="0" sz="2000" spc="-5">
                <a:latin typeface="Calibri"/>
                <a:cs typeface="Calibri"/>
              </a:rPr>
              <a:t>safeguard the privacy of </a:t>
            </a:r>
            <a:r>
              <a:rPr dirty="0" sz="2000" spc="-10">
                <a:latin typeface="Calibri"/>
                <a:cs typeface="Calibri"/>
              </a:rPr>
              <a:t>ML</a:t>
            </a:r>
            <a:r>
              <a:rPr dirty="0" sz="2000" spc="9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models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44036" y="6428638"/>
            <a:ext cx="24549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696363"/>
                </a:solidFill>
                <a:latin typeface="Calibri"/>
                <a:cs typeface="Calibri"/>
              </a:rPr>
              <a:t>charrumalhotra[dot]iipa[at]gov[dot]in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298306" y="6451498"/>
            <a:ext cx="14160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5">
                <a:solidFill>
                  <a:srgbClr val="878787"/>
                </a:solidFill>
                <a:latin typeface="Calibri"/>
                <a:cs typeface="Calibri"/>
              </a:rPr>
              <a:t>17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541776" y="448055"/>
            <a:ext cx="2066925" cy="649605"/>
            <a:chOff x="3541776" y="448055"/>
            <a:chExt cx="2066925" cy="649605"/>
          </a:xfrm>
        </p:grpSpPr>
        <p:sp>
          <p:nvSpPr>
            <p:cNvPr id="5" name="object 5"/>
            <p:cNvSpPr/>
            <p:nvPr/>
          </p:nvSpPr>
          <p:spPr>
            <a:xfrm>
              <a:off x="3546348" y="452627"/>
              <a:ext cx="2057400" cy="640080"/>
            </a:xfrm>
            <a:custGeom>
              <a:avLst/>
              <a:gdLst/>
              <a:ahLst/>
              <a:cxnLst/>
              <a:rect l="l" t="t" r="r" b="b"/>
              <a:pathLst>
                <a:path w="2057400" h="640080">
                  <a:moveTo>
                    <a:pt x="2057400" y="0"/>
                  </a:moveTo>
                  <a:lnTo>
                    <a:pt x="0" y="0"/>
                  </a:lnTo>
                  <a:lnTo>
                    <a:pt x="0" y="640079"/>
                  </a:lnTo>
                  <a:lnTo>
                    <a:pt x="2057400" y="640079"/>
                  </a:lnTo>
                  <a:lnTo>
                    <a:pt x="2057400" y="0"/>
                  </a:lnTo>
                  <a:close/>
                </a:path>
              </a:pathLst>
            </a:custGeom>
            <a:solidFill>
              <a:srgbClr val="D9D2E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3546348" y="452627"/>
              <a:ext cx="2057400" cy="640080"/>
            </a:xfrm>
            <a:custGeom>
              <a:avLst/>
              <a:gdLst/>
              <a:ahLst/>
              <a:cxnLst/>
              <a:rect l="l" t="t" r="r" b="b"/>
              <a:pathLst>
                <a:path w="2057400" h="640080">
                  <a:moveTo>
                    <a:pt x="0" y="640079"/>
                  </a:moveTo>
                  <a:lnTo>
                    <a:pt x="2057400" y="640079"/>
                  </a:lnTo>
                  <a:lnTo>
                    <a:pt x="2057400" y="0"/>
                  </a:lnTo>
                  <a:lnTo>
                    <a:pt x="0" y="0"/>
                  </a:lnTo>
                  <a:lnTo>
                    <a:pt x="0" y="640079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546347" y="452627"/>
            <a:ext cx="2057400" cy="640080"/>
          </a:xfrm>
          <a:prstGeom prst="rect"/>
        </p:spPr>
        <p:txBody>
          <a:bodyPr wrap="square" lIns="0" tIns="43180" rIns="0" bIns="0" rtlCol="0" vert="horz">
            <a:spAutoFit/>
          </a:bodyPr>
          <a:lstStyle/>
          <a:p>
            <a:pPr marL="89535">
              <a:lnSpc>
                <a:spcPct val="100000"/>
              </a:lnSpc>
              <a:spcBef>
                <a:spcPts val="340"/>
              </a:spcBef>
            </a:pPr>
            <a:r>
              <a:rPr dirty="0" spc="-10"/>
              <a:t>Security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29259" y="1280287"/>
            <a:ext cx="8239759" cy="190563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77165" indent="-165100">
              <a:lnSpc>
                <a:spcPts val="2280"/>
              </a:lnSpc>
              <a:spcBef>
                <a:spcPts val="90"/>
              </a:spcBef>
              <a:buChar char="•"/>
              <a:tabLst>
                <a:tab pos="177800" algn="l"/>
              </a:tabLst>
            </a:pPr>
            <a:r>
              <a:rPr dirty="0" sz="2000" spc="-5">
                <a:latin typeface="Calibri"/>
                <a:cs typeface="Calibri"/>
              </a:rPr>
              <a:t>Hard to predict all </a:t>
            </a:r>
            <a:r>
              <a:rPr dirty="0" sz="2000" spc="-10">
                <a:latin typeface="Calibri"/>
                <a:cs typeface="Calibri"/>
              </a:rPr>
              <a:t>scenarios </a:t>
            </a:r>
            <a:r>
              <a:rPr dirty="0" sz="2000" spc="-5">
                <a:latin typeface="Calibri"/>
                <a:cs typeface="Calibri"/>
              </a:rPr>
              <a:t>ahead of </a:t>
            </a:r>
            <a:r>
              <a:rPr dirty="0" sz="2000" spc="-10">
                <a:latin typeface="Calibri"/>
                <a:cs typeface="Calibri"/>
              </a:rPr>
              <a:t>time, especially when ML </a:t>
            </a:r>
            <a:r>
              <a:rPr dirty="0" sz="2000" spc="-5">
                <a:latin typeface="Calibri"/>
                <a:cs typeface="Calibri"/>
              </a:rPr>
              <a:t>is applied</a:t>
            </a:r>
            <a:r>
              <a:rPr dirty="0" sz="2000" spc="37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to</a:t>
            </a:r>
            <a:endParaRPr sz="2000">
              <a:latin typeface="Calibri"/>
              <a:cs typeface="Calibri"/>
            </a:endParaRPr>
          </a:p>
          <a:p>
            <a:pPr marL="177165">
              <a:lnSpc>
                <a:spcPts val="2280"/>
              </a:lnSpc>
            </a:pPr>
            <a:r>
              <a:rPr dirty="0" sz="2000" spc="-5">
                <a:latin typeface="Calibri"/>
                <a:cs typeface="Calibri"/>
              </a:rPr>
              <a:t>problems </a:t>
            </a:r>
            <a:r>
              <a:rPr dirty="0" sz="2000">
                <a:latin typeface="Calibri"/>
                <a:cs typeface="Calibri"/>
              </a:rPr>
              <a:t>that </a:t>
            </a:r>
            <a:r>
              <a:rPr dirty="0" sz="2000" spc="-5">
                <a:latin typeface="Calibri"/>
                <a:cs typeface="Calibri"/>
              </a:rPr>
              <a:t>are difficult </a:t>
            </a:r>
            <a:r>
              <a:rPr dirty="0" sz="2000" spc="-10">
                <a:latin typeface="Calibri"/>
                <a:cs typeface="Calibri"/>
              </a:rPr>
              <a:t>for </a:t>
            </a:r>
            <a:r>
              <a:rPr dirty="0" sz="2000" spc="-5">
                <a:latin typeface="Calibri"/>
                <a:cs typeface="Calibri"/>
              </a:rPr>
              <a:t>humans to</a:t>
            </a:r>
            <a:r>
              <a:rPr dirty="0" sz="2000" spc="114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solve.</a:t>
            </a:r>
            <a:endParaRPr sz="2000">
              <a:latin typeface="Calibri"/>
              <a:cs typeface="Calibri"/>
            </a:endParaRPr>
          </a:p>
          <a:p>
            <a:pPr marL="177165" indent="-165100">
              <a:lnSpc>
                <a:spcPts val="2280"/>
              </a:lnSpc>
              <a:spcBef>
                <a:spcPts val="555"/>
              </a:spcBef>
              <a:buChar char="•"/>
              <a:tabLst>
                <a:tab pos="177800" algn="l"/>
              </a:tabLst>
            </a:pPr>
            <a:r>
              <a:rPr dirty="0" sz="2000" spc="-5">
                <a:latin typeface="Calibri"/>
                <a:cs typeface="Calibri"/>
              </a:rPr>
              <a:t>Hard to build </a:t>
            </a:r>
            <a:r>
              <a:rPr dirty="0" sz="2000" spc="-10">
                <a:latin typeface="Calibri"/>
                <a:cs typeface="Calibri"/>
              </a:rPr>
              <a:t>systems </a:t>
            </a:r>
            <a:r>
              <a:rPr dirty="0" sz="2000" spc="-5">
                <a:latin typeface="Calibri"/>
                <a:cs typeface="Calibri"/>
              </a:rPr>
              <a:t>that provide both the </a:t>
            </a:r>
            <a:r>
              <a:rPr dirty="0" sz="2000" spc="-10">
                <a:latin typeface="Calibri"/>
                <a:cs typeface="Calibri"/>
              </a:rPr>
              <a:t>necessary security </a:t>
            </a:r>
            <a:r>
              <a:rPr dirty="0" sz="2000" spc="-5">
                <a:latin typeface="Calibri"/>
                <a:cs typeface="Calibri"/>
              </a:rPr>
              <a:t>as </a:t>
            </a:r>
            <a:r>
              <a:rPr dirty="0" sz="2000" spc="-10">
                <a:latin typeface="Calibri"/>
                <a:cs typeface="Calibri"/>
              </a:rPr>
              <a:t>well </a:t>
            </a:r>
            <a:r>
              <a:rPr dirty="0" sz="2000" spc="-5">
                <a:latin typeface="Calibri"/>
                <a:cs typeface="Calibri"/>
              </a:rPr>
              <a:t>as</a:t>
            </a:r>
            <a:r>
              <a:rPr dirty="0" sz="2000" spc="36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the</a:t>
            </a:r>
            <a:endParaRPr sz="2000">
              <a:latin typeface="Calibri"/>
              <a:cs typeface="Calibri"/>
            </a:endParaRPr>
          </a:p>
          <a:p>
            <a:pPr marL="177165">
              <a:lnSpc>
                <a:spcPts val="2280"/>
              </a:lnSpc>
            </a:pPr>
            <a:r>
              <a:rPr dirty="0" sz="2000" spc="-10">
                <a:latin typeface="Calibri"/>
                <a:cs typeface="Calibri"/>
              </a:rPr>
              <a:t>flexibility </a:t>
            </a:r>
            <a:r>
              <a:rPr dirty="0" sz="2000" spc="-5">
                <a:latin typeface="Calibri"/>
                <a:cs typeface="Calibri"/>
              </a:rPr>
              <a:t>to generate </a:t>
            </a:r>
            <a:r>
              <a:rPr dirty="0" sz="2000" spc="-10">
                <a:latin typeface="Calibri"/>
                <a:cs typeface="Calibri"/>
              </a:rPr>
              <a:t>creative</a:t>
            </a:r>
            <a:r>
              <a:rPr dirty="0" sz="2000" spc="17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solutions</a:t>
            </a:r>
            <a:endParaRPr sz="2000">
              <a:latin typeface="Calibri"/>
              <a:cs typeface="Calibri"/>
            </a:endParaRPr>
          </a:p>
          <a:p>
            <a:pPr marL="177165" indent="-165100">
              <a:lnSpc>
                <a:spcPts val="2280"/>
              </a:lnSpc>
              <a:spcBef>
                <a:spcPts val="580"/>
              </a:spcBef>
              <a:buChar char="•"/>
              <a:tabLst>
                <a:tab pos="177800" algn="l"/>
              </a:tabLst>
            </a:pPr>
            <a:r>
              <a:rPr dirty="0" sz="2000" spc="-5">
                <a:latin typeface="Calibri"/>
                <a:cs typeface="Calibri"/>
              </a:rPr>
              <a:t>As AI technology </a:t>
            </a:r>
            <a:r>
              <a:rPr dirty="0" sz="2000" spc="-10">
                <a:latin typeface="Calibri"/>
                <a:cs typeface="Calibri"/>
              </a:rPr>
              <a:t>develops, </a:t>
            </a:r>
            <a:r>
              <a:rPr dirty="0" sz="2000" spc="-5">
                <a:latin typeface="Calibri"/>
                <a:cs typeface="Calibri"/>
              </a:rPr>
              <a:t>attackers </a:t>
            </a:r>
            <a:r>
              <a:rPr dirty="0" sz="2000" spc="-10">
                <a:latin typeface="Calibri"/>
                <a:cs typeface="Calibri"/>
              </a:rPr>
              <a:t>will surely </a:t>
            </a:r>
            <a:r>
              <a:rPr dirty="0" sz="2000" spc="-5">
                <a:latin typeface="Calibri"/>
                <a:cs typeface="Calibri"/>
              </a:rPr>
              <a:t>find new means of attack;</a:t>
            </a:r>
            <a:r>
              <a:rPr dirty="0" sz="2000" spc="32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and</a:t>
            </a:r>
            <a:endParaRPr sz="2000">
              <a:latin typeface="Calibri"/>
              <a:cs typeface="Calibri"/>
            </a:endParaRPr>
          </a:p>
          <a:p>
            <a:pPr marL="177165">
              <a:lnSpc>
                <a:spcPts val="2280"/>
              </a:lnSpc>
            </a:pPr>
            <a:r>
              <a:rPr dirty="0" sz="2000" spc="-5">
                <a:latin typeface="Calibri"/>
                <a:cs typeface="Calibri"/>
              </a:rPr>
              <a:t>new solutions will </a:t>
            </a:r>
            <a:r>
              <a:rPr dirty="0" sz="2000" spc="-10">
                <a:latin typeface="Calibri"/>
                <a:cs typeface="Calibri"/>
              </a:rPr>
              <a:t>need </a:t>
            </a:r>
            <a:r>
              <a:rPr dirty="0" sz="2000">
                <a:latin typeface="Calibri"/>
                <a:cs typeface="Calibri"/>
              </a:rPr>
              <a:t>to </a:t>
            </a:r>
            <a:r>
              <a:rPr dirty="0" sz="2000" spc="-5">
                <a:latin typeface="Calibri"/>
                <a:cs typeface="Calibri"/>
              </a:rPr>
              <a:t>be </a:t>
            </a:r>
            <a:r>
              <a:rPr dirty="0" sz="2000" spc="-10">
                <a:latin typeface="Calibri"/>
                <a:cs typeface="Calibri"/>
              </a:rPr>
              <a:t>developed </a:t>
            </a:r>
            <a:r>
              <a:rPr dirty="0" sz="2000" spc="-5">
                <a:latin typeface="Calibri"/>
                <a:cs typeface="Calibri"/>
              </a:rPr>
              <a:t>in</a:t>
            </a:r>
            <a:r>
              <a:rPr dirty="0" sz="2000" spc="9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tandem.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69514" y="3682949"/>
            <a:ext cx="3205480" cy="48323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>
                <a:latin typeface="Arial"/>
                <a:cs typeface="Arial"/>
              </a:rPr>
              <a:t>Re</a:t>
            </a:r>
            <a:r>
              <a:rPr dirty="0" sz="3000" spc="10">
                <a:latin typeface="Arial"/>
                <a:cs typeface="Arial"/>
              </a:rPr>
              <a:t>c</a:t>
            </a:r>
            <a:r>
              <a:rPr dirty="0" sz="3000" spc="5">
                <a:latin typeface="Arial"/>
                <a:cs typeface="Arial"/>
              </a:rPr>
              <a:t>o</a:t>
            </a:r>
            <a:r>
              <a:rPr dirty="0" sz="3000">
                <a:latin typeface="Arial"/>
                <a:cs typeface="Arial"/>
              </a:rPr>
              <a:t>mme</a:t>
            </a:r>
            <a:r>
              <a:rPr dirty="0" sz="3000" spc="10">
                <a:latin typeface="Arial"/>
                <a:cs typeface="Arial"/>
              </a:rPr>
              <a:t>n</a:t>
            </a:r>
            <a:r>
              <a:rPr dirty="0" sz="3000" spc="-15">
                <a:latin typeface="Arial"/>
                <a:cs typeface="Arial"/>
              </a:rPr>
              <a:t>d</a:t>
            </a:r>
            <a:r>
              <a:rPr dirty="0" sz="3000" spc="5">
                <a:latin typeface="Arial"/>
                <a:cs typeface="Arial"/>
              </a:rPr>
              <a:t>a</a:t>
            </a:r>
            <a:r>
              <a:rPr dirty="0" sz="3000" spc="-20">
                <a:latin typeface="Arial"/>
                <a:cs typeface="Arial"/>
              </a:rPr>
              <a:t>t</a:t>
            </a:r>
            <a:r>
              <a:rPr dirty="0" sz="3000">
                <a:latin typeface="Arial"/>
                <a:cs typeface="Arial"/>
              </a:rPr>
              <a:t>ions</a:t>
            </a:r>
            <a:endParaRPr sz="3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98014" y="4534204"/>
            <a:ext cx="4351655" cy="1154430"/>
          </a:xfrm>
          <a:prstGeom prst="rect">
            <a:avLst/>
          </a:prstGeom>
        </p:spPr>
        <p:txBody>
          <a:bodyPr wrap="square" lIns="0" tIns="83185" rIns="0" bIns="0" rtlCol="0" vert="horz">
            <a:spAutoFit/>
          </a:bodyPr>
          <a:lstStyle/>
          <a:p>
            <a:pPr marL="234950" indent="-165100">
              <a:lnSpc>
                <a:spcPct val="100000"/>
              </a:lnSpc>
              <a:spcBef>
                <a:spcPts val="655"/>
              </a:spcBef>
              <a:buChar char="•"/>
              <a:tabLst>
                <a:tab pos="235585" algn="l"/>
              </a:tabLst>
            </a:pPr>
            <a:r>
              <a:rPr dirty="0" sz="2000" spc="-5">
                <a:latin typeface="Calibri"/>
                <a:cs typeface="Calibri"/>
              </a:rPr>
              <a:t>Identify potential threats to the</a:t>
            </a:r>
            <a:r>
              <a:rPr dirty="0" sz="2000" spc="5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system</a:t>
            </a:r>
            <a:endParaRPr sz="2000">
              <a:latin typeface="Calibri"/>
              <a:cs typeface="Calibri"/>
            </a:endParaRPr>
          </a:p>
          <a:p>
            <a:pPr marL="204470" indent="-165100">
              <a:lnSpc>
                <a:spcPct val="100000"/>
              </a:lnSpc>
              <a:spcBef>
                <a:spcPts val="555"/>
              </a:spcBef>
              <a:buChar char="•"/>
              <a:tabLst>
                <a:tab pos="205104" algn="l"/>
              </a:tabLst>
            </a:pPr>
            <a:r>
              <a:rPr dirty="0" sz="2000" spc="-15">
                <a:latin typeface="Calibri"/>
                <a:cs typeface="Calibri"/>
              </a:rPr>
              <a:t>Develop </a:t>
            </a:r>
            <a:r>
              <a:rPr dirty="0" sz="2000" spc="-5">
                <a:latin typeface="Calibri"/>
                <a:cs typeface="Calibri"/>
              </a:rPr>
              <a:t>an approach to combat</a:t>
            </a:r>
            <a:r>
              <a:rPr dirty="0" sz="2000" spc="9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threats</a:t>
            </a:r>
            <a:endParaRPr sz="2000">
              <a:latin typeface="Calibri"/>
              <a:cs typeface="Calibri"/>
            </a:endParaRPr>
          </a:p>
          <a:p>
            <a:pPr marL="177165" indent="-165100">
              <a:lnSpc>
                <a:spcPct val="100000"/>
              </a:lnSpc>
              <a:spcBef>
                <a:spcPts val="575"/>
              </a:spcBef>
              <a:buChar char="•"/>
              <a:tabLst>
                <a:tab pos="177800" algn="l"/>
              </a:tabLst>
            </a:pPr>
            <a:r>
              <a:rPr dirty="0" sz="2000" spc="-10">
                <a:latin typeface="Calibri"/>
                <a:cs typeface="Calibri"/>
              </a:rPr>
              <a:t>Keep </a:t>
            </a:r>
            <a:r>
              <a:rPr dirty="0" sz="2000" spc="-5">
                <a:latin typeface="Calibri"/>
                <a:cs typeface="Calibri"/>
              </a:rPr>
              <a:t>learning to stay ahead </a:t>
            </a:r>
            <a:r>
              <a:rPr dirty="0" sz="2000">
                <a:latin typeface="Calibri"/>
                <a:cs typeface="Calibri"/>
              </a:rPr>
              <a:t>of the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curve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7133" y="1851062"/>
            <a:ext cx="7977505" cy="3121660"/>
          </a:xfrm>
          <a:prstGeom prst="rect">
            <a:avLst/>
          </a:prstGeom>
        </p:spPr>
        <p:txBody>
          <a:bodyPr wrap="square" lIns="0" tIns="71120" rIns="0" bIns="0" rtlCol="0" vert="horz">
            <a:spAutoFit/>
          </a:bodyPr>
          <a:lstStyle/>
          <a:p>
            <a:pPr marL="375285" indent="-363220">
              <a:lnSpc>
                <a:spcPct val="100000"/>
              </a:lnSpc>
              <a:spcBef>
                <a:spcPts val="560"/>
              </a:spcBef>
              <a:buSzPct val="75000"/>
              <a:buChar char="•"/>
              <a:tabLst>
                <a:tab pos="375285" algn="l"/>
                <a:tab pos="375920" algn="l"/>
              </a:tabLst>
            </a:pPr>
            <a:r>
              <a:rPr dirty="0" sz="2800" spc="5">
                <a:latin typeface="Arial"/>
                <a:cs typeface="Arial"/>
              </a:rPr>
              <a:t>Lack </a:t>
            </a:r>
            <a:r>
              <a:rPr dirty="0" sz="2800">
                <a:latin typeface="Arial"/>
                <a:cs typeface="Arial"/>
              </a:rPr>
              <a:t>of data, </a:t>
            </a:r>
            <a:r>
              <a:rPr dirty="0" sz="2800" spc="5">
                <a:latin typeface="Arial"/>
                <a:cs typeface="Arial"/>
              </a:rPr>
              <a:t>especially for </a:t>
            </a:r>
            <a:r>
              <a:rPr dirty="0" sz="2800" spc="-5">
                <a:latin typeface="Arial"/>
                <a:cs typeface="Arial"/>
              </a:rPr>
              <a:t>developing</a:t>
            </a:r>
            <a:r>
              <a:rPr dirty="0" sz="2800" spc="-95">
                <a:latin typeface="Arial"/>
                <a:cs typeface="Arial"/>
              </a:rPr>
              <a:t> </a:t>
            </a:r>
            <a:r>
              <a:rPr dirty="0" sz="2800" spc="5">
                <a:latin typeface="Arial"/>
                <a:cs typeface="Arial"/>
              </a:rPr>
              <a:t>countries</a:t>
            </a:r>
            <a:endParaRPr sz="2800">
              <a:latin typeface="Arial"/>
              <a:cs typeface="Arial"/>
            </a:endParaRPr>
          </a:p>
          <a:p>
            <a:pPr marL="375285" marR="582930" indent="-363220">
              <a:lnSpc>
                <a:spcPts val="3020"/>
              </a:lnSpc>
              <a:spcBef>
                <a:spcPts val="840"/>
              </a:spcBef>
              <a:buSzPct val="75000"/>
              <a:buChar char="•"/>
              <a:tabLst>
                <a:tab pos="375285" algn="l"/>
                <a:tab pos="375920" algn="l"/>
              </a:tabLst>
            </a:pPr>
            <a:r>
              <a:rPr dirty="0" sz="2800" spc="5">
                <a:latin typeface="Arial"/>
                <a:cs typeface="Arial"/>
              </a:rPr>
              <a:t>Inconsistent forecasting </a:t>
            </a:r>
            <a:r>
              <a:rPr dirty="0" sz="2800" i="1">
                <a:latin typeface="Arial"/>
                <a:cs typeface="Arial"/>
              </a:rPr>
              <a:t>( Forecasting on</a:t>
            </a:r>
            <a:r>
              <a:rPr dirty="0" sz="2800" spc="-195" i="1">
                <a:latin typeface="Arial"/>
                <a:cs typeface="Arial"/>
              </a:rPr>
              <a:t> </a:t>
            </a:r>
            <a:r>
              <a:rPr dirty="0" sz="2800" spc="5" i="1">
                <a:latin typeface="Arial"/>
                <a:cs typeface="Arial"/>
              </a:rPr>
              <a:t>the  </a:t>
            </a:r>
            <a:r>
              <a:rPr dirty="0" sz="2800" i="1">
                <a:latin typeface="Arial"/>
                <a:cs typeface="Arial"/>
              </a:rPr>
              <a:t>impacts of AI are </a:t>
            </a:r>
            <a:r>
              <a:rPr dirty="0" sz="2800" spc="5" i="1">
                <a:latin typeface="Arial"/>
                <a:cs typeface="Arial"/>
              </a:rPr>
              <a:t>inconsistent</a:t>
            </a:r>
            <a:r>
              <a:rPr dirty="0" sz="2800" spc="-140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  <a:p>
            <a:pPr marL="375285" indent="-363220">
              <a:lnSpc>
                <a:spcPct val="100000"/>
              </a:lnSpc>
              <a:spcBef>
                <a:spcPts val="420"/>
              </a:spcBef>
              <a:buSzPct val="75000"/>
              <a:buChar char="•"/>
              <a:tabLst>
                <a:tab pos="375285" algn="l"/>
                <a:tab pos="375920" algn="l"/>
              </a:tabLst>
            </a:pPr>
            <a:r>
              <a:rPr dirty="0" sz="2800" spc="5">
                <a:latin typeface="Arial"/>
                <a:cs typeface="Arial"/>
              </a:rPr>
              <a:t>Lack </a:t>
            </a:r>
            <a:r>
              <a:rPr dirty="0" sz="2800">
                <a:latin typeface="Arial"/>
                <a:cs typeface="Arial"/>
              </a:rPr>
              <a:t>of public</a:t>
            </a:r>
            <a:r>
              <a:rPr dirty="0" sz="2800" spc="-3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debate:</a:t>
            </a:r>
            <a:endParaRPr sz="2800">
              <a:latin typeface="Arial"/>
              <a:cs typeface="Arial"/>
            </a:endParaRPr>
          </a:p>
          <a:p>
            <a:pPr marL="375285" marR="119380" indent="-363220">
              <a:lnSpc>
                <a:spcPct val="90000"/>
              </a:lnSpc>
              <a:spcBef>
                <a:spcPts val="815"/>
              </a:spcBef>
              <a:buSzPct val="75000"/>
              <a:buChar char="•"/>
              <a:tabLst>
                <a:tab pos="375285" algn="l"/>
                <a:tab pos="375920" algn="l"/>
              </a:tabLst>
            </a:pPr>
            <a:r>
              <a:rPr dirty="0" sz="2800" spc="5">
                <a:latin typeface="Arial"/>
                <a:cs typeface="Arial"/>
              </a:rPr>
              <a:t>Lack </a:t>
            </a:r>
            <a:r>
              <a:rPr dirty="0" sz="2800">
                <a:latin typeface="Arial"/>
                <a:cs typeface="Arial"/>
              </a:rPr>
              <a:t>of human capacity, especially</a:t>
            </a:r>
            <a:r>
              <a:rPr dirty="0" sz="2800" spc="-100">
                <a:latin typeface="Arial"/>
                <a:cs typeface="Arial"/>
              </a:rPr>
              <a:t> </a:t>
            </a:r>
            <a:r>
              <a:rPr dirty="0" sz="2800" spc="-5">
                <a:latin typeface="Arial"/>
                <a:cs typeface="Arial"/>
              </a:rPr>
              <a:t>government  </a:t>
            </a:r>
            <a:r>
              <a:rPr dirty="0" sz="2800" spc="5">
                <a:latin typeface="Arial"/>
                <a:cs typeface="Arial"/>
              </a:rPr>
              <a:t>officials and </a:t>
            </a:r>
            <a:r>
              <a:rPr dirty="0" sz="2800">
                <a:latin typeface="Arial"/>
                <a:cs typeface="Arial"/>
              </a:rPr>
              <a:t>policymakers, in </a:t>
            </a:r>
            <a:r>
              <a:rPr dirty="0" sz="2800" spc="-5">
                <a:latin typeface="Arial"/>
                <a:cs typeface="Arial"/>
              </a:rPr>
              <a:t>developing </a:t>
            </a:r>
            <a:r>
              <a:rPr dirty="0" sz="2800" spc="5">
                <a:latin typeface="Arial"/>
                <a:cs typeface="Arial"/>
              </a:rPr>
              <a:t>AI  </a:t>
            </a:r>
            <a:r>
              <a:rPr dirty="0" sz="2800">
                <a:latin typeface="Arial"/>
                <a:cs typeface="Arial"/>
              </a:rPr>
              <a:t>policy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298306" y="6451498"/>
            <a:ext cx="14160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5">
                <a:latin typeface="Calibri"/>
                <a:cs typeface="Calibri"/>
              </a:rPr>
              <a:t>18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10895" y="326136"/>
            <a:ext cx="8089900" cy="905510"/>
            <a:chOff x="310895" y="326136"/>
            <a:chExt cx="8089900" cy="905510"/>
          </a:xfrm>
        </p:grpSpPr>
        <p:sp>
          <p:nvSpPr>
            <p:cNvPr id="5" name="object 5"/>
            <p:cNvSpPr/>
            <p:nvPr/>
          </p:nvSpPr>
          <p:spPr>
            <a:xfrm>
              <a:off x="315467" y="330708"/>
              <a:ext cx="8080375" cy="896619"/>
            </a:xfrm>
            <a:custGeom>
              <a:avLst/>
              <a:gdLst/>
              <a:ahLst/>
              <a:cxnLst/>
              <a:rect l="l" t="t" r="r" b="b"/>
              <a:pathLst>
                <a:path w="8080375" h="896619">
                  <a:moveTo>
                    <a:pt x="8080248" y="0"/>
                  </a:moveTo>
                  <a:lnTo>
                    <a:pt x="0" y="0"/>
                  </a:lnTo>
                  <a:lnTo>
                    <a:pt x="0" y="896112"/>
                  </a:lnTo>
                  <a:lnTo>
                    <a:pt x="8080248" y="896112"/>
                  </a:lnTo>
                  <a:lnTo>
                    <a:pt x="8080248" y="0"/>
                  </a:lnTo>
                  <a:close/>
                </a:path>
              </a:pathLst>
            </a:custGeom>
            <a:solidFill>
              <a:srgbClr val="D9D2E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315467" y="330708"/>
              <a:ext cx="8080375" cy="896619"/>
            </a:xfrm>
            <a:custGeom>
              <a:avLst/>
              <a:gdLst/>
              <a:ahLst/>
              <a:cxnLst/>
              <a:rect l="l" t="t" r="r" b="b"/>
              <a:pathLst>
                <a:path w="8080375" h="896619">
                  <a:moveTo>
                    <a:pt x="0" y="896112"/>
                  </a:moveTo>
                  <a:lnTo>
                    <a:pt x="8080248" y="896112"/>
                  </a:lnTo>
                  <a:lnTo>
                    <a:pt x="8080248" y="0"/>
                  </a:lnTo>
                  <a:lnTo>
                    <a:pt x="0" y="0"/>
                  </a:lnTo>
                  <a:lnTo>
                    <a:pt x="0" y="896112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763016" y="283590"/>
            <a:ext cx="7179945" cy="894715"/>
          </a:xfrm>
          <a:prstGeom prst="rect"/>
        </p:spPr>
        <p:txBody>
          <a:bodyPr wrap="square" lIns="0" tIns="64135" rIns="0" bIns="0" rtlCol="0" vert="horz">
            <a:spAutoFit/>
          </a:bodyPr>
          <a:lstStyle/>
          <a:p>
            <a:pPr marL="1509395" marR="5080" indent="-1497330">
              <a:lnSpc>
                <a:spcPts val="3240"/>
              </a:lnSpc>
              <a:spcBef>
                <a:spcPts val="505"/>
              </a:spcBef>
            </a:pPr>
            <a:r>
              <a:rPr dirty="0" spc="-5"/>
              <a:t>Challenges for the </a:t>
            </a:r>
            <a:r>
              <a:rPr dirty="0" spc="-10"/>
              <a:t>development </a:t>
            </a:r>
            <a:r>
              <a:rPr dirty="0" spc="-5"/>
              <a:t>of  effective </a:t>
            </a:r>
            <a:r>
              <a:rPr dirty="0"/>
              <a:t>AI</a:t>
            </a:r>
            <a:r>
              <a:rPr dirty="0" spc="15"/>
              <a:t> </a:t>
            </a:r>
            <a:r>
              <a:rPr dirty="0" spc="-5"/>
              <a:t>policies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828547" y="6013500"/>
            <a:ext cx="6634480" cy="2381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spc="-10" i="1">
                <a:latin typeface="Arial"/>
                <a:cs typeface="Arial"/>
              </a:rPr>
              <a:t>Source:</a:t>
            </a:r>
            <a:r>
              <a:rPr dirty="0" sz="1400" spc="210" i="1">
                <a:latin typeface="Arial"/>
                <a:cs typeface="Arial"/>
              </a:rPr>
              <a:t> </a:t>
            </a:r>
            <a:r>
              <a:rPr dirty="0" sz="1400" spc="-10" i="1">
                <a:latin typeface="Arial"/>
                <a:cs typeface="Arial"/>
              </a:rPr>
              <a:t>https://</a:t>
            </a:r>
            <a:r>
              <a:rPr dirty="0" sz="1400" spc="-10" i="1">
                <a:latin typeface="Arial"/>
                <a:cs typeface="Arial"/>
                <a:hlinkClick r:id="rId2"/>
              </a:rPr>
              <a:t>www.unescap.org/sites/default/files/ESCAP_Artificial_Intelligence.pdf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5757" y="1131189"/>
            <a:ext cx="297053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235" b="1">
                <a:latin typeface="Arial"/>
                <a:cs typeface="Arial"/>
              </a:rPr>
              <a:t>1. </a:t>
            </a:r>
            <a:r>
              <a:rPr dirty="0" sz="2400" spc="70" b="1">
                <a:latin typeface="Arial"/>
                <a:cs typeface="Arial"/>
              </a:rPr>
              <a:t>Need </a:t>
            </a:r>
            <a:r>
              <a:rPr dirty="0" sz="2400" spc="35" b="1">
                <a:latin typeface="Arial"/>
                <a:cs typeface="Arial"/>
              </a:rPr>
              <a:t>for </a:t>
            </a:r>
            <a:r>
              <a:rPr dirty="0" sz="2400" spc="45" b="1">
                <a:latin typeface="Arial"/>
                <a:cs typeface="Arial"/>
              </a:rPr>
              <a:t>an </a:t>
            </a:r>
            <a:r>
              <a:rPr dirty="0" sz="2400" spc="30" b="1">
                <a:latin typeface="Arial"/>
                <a:cs typeface="Arial"/>
              </a:rPr>
              <a:t>AI</a:t>
            </a:r>
            <a:r>
              <a:rPr dirty="0" sz="2400" spc="-60" b="1">
                <a:latin typeface="Arial"/>
                <a:cs typeface="Arial"/>
              </a:rPr>
              <a:t> </a:t>
            </a:r>
            <a:r>
              <a:rPr dirty="0" sz="2400" spc="-114" b="1">
                <a:latin typeface="Arial"/>
                <a:cs typeface="Arial"/>
              </a:rPr>
              <a:t>Act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61103" y="5603633"/>
            <a:ext cx="3105785" cy="1049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205"/>
              </a:lnSpc>
            </a:pPr>
            <a:r>
              <a:rPr dirty="0" sz="2000" spc="-5">
                <a:latin typeface="Arial"/>
                <a:cs typeface="Arial"/>
              </a:rPr>
              <a:t>s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Arial"/>
              <a:cs typeface="Arial"/>
            </a:endParaRPr>
          </a:p>
          <a:p>
            <a:pPr algn="r">
              <a:lnSpc>
                <a:spcPct val="100000"/>
              </a:lnSpc>
            </a:pPr>
            <a:r>
              <a:rPr dirty="0" sz="900" spc="-5">
                <a:solidFill>
                  <a:srgbClr val="8D8E90"/>
                </a:solidFill>
                <a:latin typeface="Calibri"/>
                <a:cs typeface="Calibri"/>
              </a:rPr>
              <a:t>6</a:t>
            </a:r>
            <a:r>
              <a:rPr dirty="0" sz="900">
                <a:solidFill>
                  <a:srgbClr val="8D8E90"/>
                </a:solidFill>
                <a:latin typeface="Calibri"/>
                <a:cs typeface="Calibri"/>
              </a:rPr>
              <a:t>.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032763" y="171653"/>
            <a:ext cx="7077075" cy="721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2735"/>
              </a:lnSpc>
              <a:spcBef>
                <a:spcPts val="100"/>
              </a:spcBef>
              <a:tabLst>
                <a:tab pos="4908550" algn="l"/>
              </a:tabLst>
            </a:pPr>
            <a:r>
              <a:rPr dirty="0" sz="2400" spc="-10"/>
              <a:t>Recommendations:</a:t>
            </a:r>
            <a:r>
              <a:rPr dirty="0" sz="2400" spc="-25"/>
              <a:t> </a:t>
            </a:r>
            <a:r>
              <a:rPr dirty="0" sz="2400"/>
              <a:t>Need</a:t>
            </a:r>
            <a:r>
              <a:rPr dirty="0" sz="2400" spc="-10"/>
              <a:t> </a:t>
            </a:r>
            <a:r>
              <a:rPr dirty="0" sz="2400" spc="-20"/>
              <a:t>for	</a:t>
            </a:r>
            <a:r>
              <a:rPr dirty="0" sz="2400" spc="-5"/>
              <a:t>New </a:t>
            </a:r>
            <a:r>
              <a:rPr dirty="0" sz="2400" spc="15"/>
              <a:t>Legal</a:t>
            </a:r>
            <a:r>
              <a:rPr dirty="0" sz="2400" spc="-95"/>
              <a:t> </a:t>
            </a:r>
            <a:r>
              <a:rPr dirty="0" sz="2400"/>
              <a:t>&amp;</a:t>
            </a:r>
            <a:endParaRPr sz="2400"/>
          </a:p>
          <a:p>
            <a:pPr algn="ctr" marL="635">
              <a:lnSpc>
                <a:spcPts val="2735"/>
              </a:lnSpc>
            </a:pPr>
            <a:r>
              <a:rPr dirty="0" sz="2400" spc="5"/>
              <a:t>Regulatory </a:t>
            </a:r>
            <a:r>
              <a:rPr dirty="0" sz="2400"/>
              <a:t>(L&amp;R)</a:t>
            </a:r>
            <a:r>
              <a:rPr dirty="0" sz="2400" spc="-50"/>
              <a:t> </a:t>
            </a:r>
            <a:r>
              <a:rPr dirty="0" sz="2400" spc="-5"/>
              <a:t>Framework</a:t>
            </a:r>
            <a:endParaRPr sz="2400"/>
          </a:p>
        </p:txBody>
      </p:sp>
      <p:sp>
        <p:nvSpPr>
          <p:cNvPr id="5" name="object 5"/>
          <p:cNvSpPr/>
          <p:nvPr/>
        </p:nvSpPr>
        <p:spPr>
          <a:xfrm>
            <a:off x="6187440" y="868680"/>
            <a:ext cx="2956559" cy="27889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95910" marR="12700" indent="-283845">
              <a:lnSpc>
                <a:spcPct val="100000"/>
              </a:lnSpc>
              <a:spcBef>
                <a:spcPts val="100"/>
              </a:spcBef>
              <a:buAutoNum type="arabicPeriod" startAt="2"/>
              <a:tabLst>
                <a:tab pos="290195" algn="l"/>
                <a:tab pos="2961005" algn="l"/>
              </a:tabLst>
            </a:pPr>
            <a:r>
              <a:rPr dirty="0" spc="70"/>
              <a:t>Need </a:t>
            </a:r>
            <a:r>
              <a:rPr dirty="0" spc="45"/>
              <a:t>an </a:t>
            </a:r>
            <a:r>
              <a:rPr dirty="0" spc="-25"/>
              <a:t>Agile, </a:t>
            </a:r>
            <a:r>
              <a:rPr dirty="0" spc="-80"/>
              <a:t>Recursive </a:t>
            </a:r>
            <a:r>
              <a:rPr dirty="0" spc="-140"/>
              <a:t>, </a:t>
            </a:r>
            <a:r>
              <a:rPr dirty="0" spc="-25"/>
              <a:t>Pre-event,  </a:t>
            </a:r>
            <a:r>
              <a:rPr dirty="0" spc="-40"/>
              <a:t>Co-created </a:t>
            </a:r>
            <a:r>
              <a:rPr dirty="0" spc="-340"/>
              <a:t>L </a:t>
            </a:r>
            <a:r>
              <a:rPr dirty="0" spc="-310"/>
              <a:t> </a:t>
            </a:r>
            <a:r>
              <a:rPr dirty="0" spc="-200"/>
              <a:t>&amp;</a:t>
            </a:r>
            <a:r>
              <a:rPr dirty="0" spc="5"/>
              <a:t> </a:t>
            </a:r>
            <a:r>
              <a:rPr dirty="0" spc="-229"/>
              <a:t>R	</a:t>
            </a:r>
            <a:r>
              <a:rPr dirty="0" spc="80"/>
              <a:t>framework</a:t>
            </a:r>
          </a:p>
          <a:p>
            <a:pPr marL="304800" indent="-278130">
              <a:lnSpc>
                <a:spcPct val="100000"/>
              </a:lnSpc>
              <a:spcBef>
                <a:spcPts val="770"/>
              </a:spcBef>
              <a:buAutoNum type="arabicPeriod" startAt="2"/>
              <a:tabLst>
                <a:tab pos="305435" algn="l"/>
                <a:tab pos="3115310" algn="l"/>
              </a:tabLst>
            </a:pPr>
            <a:r>
              <a:rPr dirty="0" spc="-35"/>
              <a:t>Privacy,</a:t>
            </a:r>
            <a:r>
              <a:rPr dirty="0" spc="5"/>
              <a:t> </a:t>
            </a:r>
            <a:r>
              <a:rPr dirty="0" spc="-180"/>
              <a:t>Ethics</a:t>
            </a:r>
            <a:r>
              <a:rPr dirty="0" spc="-15"/>
              <a:t> </a:t>
            </a:r>
            <a:r>
              <a:rPr dirty="0" spc="35"/>
              <a:t>and	</a:t>
            </a:r>
            <a:r>
              <a:rPr dirty="0" spc="-35"/>
              <a:t>Empathy</a:t>
            </a:r>
            <a:r>
              <a:rPr dirty="0" spc="-25"/>
              <a:t> </a:t>
            </a:r>
            <a:r>
              <a:rPr dirty="0" spc="70"/>
              <a:t>by</a:t>
            </a:r>
          </a:p>
          <a:p>
            <a:pPr marL="27305">
              <a:lnSpc>
                <a:spcPct val="100000"/>
              </a:lnSpc>
              <a:spcBef>
                <a:spcPts val="5"/>
              </a:spcBef>
            </a:pPr>
            <a:r>
              <a:rPr dirty="0" spc="-50"/>
              <a:t>design</a:t>
            </a:r>
          </a:p>
          <a:p>
            <a:pPr marL="328295" indent="-278130">
              <a:lnSpc>
                <a:spcPct val="100000"/>
              </a:lnSpc>
              <a:spcBef>
                <a:spcPts val="1075"/>
              </a:spcBef>
              <a:buClr>
                <a:srgbClr val="FFFFFF"/>
              </a:buClr>
              <a:buAutoNum type="arabicPeriod" startAt="4"/>
              <a:tabLst>
                <a:tab pos="328930" algn="l"/>
              </a:tabLst>
            </a:pPr>
            <a:r>
              <a:rPr dirty="0" spc="-60"/>
              <a:t>Co-Compete </a:t>
            </a:r>
            <a:r>
              <a:rPr dirty="0" sz="2000" spc="-5"/>
              <a:t>to </a:t>
            </a:r>
            <a:r>
              <a:rPr dirty="0" sz="2000" spc="-25"/>
              <a:t>Dilute </a:t>
            </a:r>
            <a:r>
              <a:rPr dirty="0" sz="2000" spc="-15"/>
              <a:t>Monopolies</a:t>
            </a:r>
            <a:r>
              <a:rPr dirty="0" sz="2000" spc="185"/>
              <a:t> </a:t>
            </a:r>
            <a:r>
              <a:rPr dirty="0" sz="2000" spc="105"/>
              <a:t>/</a:t>
            </a:r>
            <a:endParaRPr sz="2000"/>
          </a:p>
          <a:p>
            <a:pPr marL="50800">
              <a:lnSpc>
                <a:spcPct val="100000"/>
              </a:lnSpc>
              <a:spcBef>
                <a:spcPts val="45"/>
              </a:spcBef>
            </a:pPr>
            <a:r>
              <a:rPr dirty="0" sz="2000" spc="10"/>
              <a:t>Proprietary </a:t>
            </a:r>
            <a:r>
              <a:rPr dirty="0" sz="2000" spc="-60"/>
              <a:t>-</a:t>
            </a:r>
            <a:r>
              <a:rPr dirty="0" sz="2000" spc="105"/>
              <a:t> </a:t>
            </a:r>
            <a:r>
              <a:rPr dirty="0" sz="2000" spc="-70"/>
              <a:t>Controls</a:t>
            </a:r>
            <a:endParaRPr sz="2000"/>
          </a:p>
          <a:p>
            <a:pPr marL="330835" indent="-278765">
              <a:lnSpc>
                <a:spcPct val="100000"/>
              </a:lnSpc>
              <a:spcBef>
                <a:spcPts val="545"/>
              </a:spcBef>
              <a:buClr>
                <a:srgbClr val="FFFFFF"/>
              </a:buClr>
              <a:buAutoNum type="arabicPeriod" startAt="5"/>
              <a:tabLst>
                <a:tab pos="331470" algn="l"/>
              </a:tabLst>
            </a:pPr>
            <a:r>
              <a:rPr dirty="0" spc="-85"/>
              <a:t>Insistence </a:t>
            </a:r>
            <a:r>
              <a:rPr dirty="0" spc="-15"/>
              <a:t>on </a:t>
            </a:r>
            <a:r>
              <a:rPr dirty="0" spc="-35"/>
              <a:t>Localization</a:t>
            </a:r>
            <a:r>
              <a:rPr dirty="0" spc="60"/>
              <a:t> </a:t>
            </a:r>
            <a:r>
              <a:rPr dirty="0" spc="35"/>
              <a:t>and</a:t>
            </a:r>
          </a:p>
          <a:p>
            <a:pPr marL="52705">
              <a:lnSpc>
                <a:spcPct val="100000"/>
              </a:lnSpc>
              <a:spcBef>
                <a:spcPts val="5"/>
              </a:spcBef>
            </a:pPr>
            <a:r>
              <a:rPr dirty="0" spc="-10"/>
              <a:t>Democratization </a:t>
            </a:r>
            <a:r>
              <a:rPr dirty="0" spc="25"/>
              <a:t>of</a:t>
            </a:r>
            <a:r>
              <a:rPr dirty="0" spc="-10"/>
              <a:t> </a:t>
            </a:r>
            <a:r>
              <a:rPr dirty="0" spc="25"/>
              <a:t>AI</a:t>
            </a:r>
          </a:p>
          <a:p>
            <a:pPr marL="339725" indent="-287655">
              <a:lnSpc>
                <a:spcPct val="100000"/>
              </a:lnSpc>
              <a:spcBef>
                <a:spcPts val="85"/>
              </a:spcBef>
              <a:buSzPct val="142857"/>
              <a:buChar char="-"/>
              <a:tabLst>
                <a:tab pos="339725" algn="l"/>
                <a:tab pos="340360" algn="l"/>
              </a:tabLst>
            </a:pPr>
            <a:r>
              <a:rPr dirty="0" sz="1400" spc="-20"/>
              <a:t>Contextualise </a:t>
            </a:r>
            <a:r>
              <a:rPr dirty="0" sz="2000" spc="-114"/>
              <a:t>: </a:t>
            </a:r>
            <a:r>
              <a:rPr dirty="0" sz="2000" spc="-5" b="0">
                <a:latin typeface="Arial"/>
                <a:cs typeface="Arial"/>
              </a:rPr>
              <a:t>Train </a:t>
            </a:r>
            <a:r>
              <a:rPr dirty="0" sz="2000" spc="-10" b="0">
                <a:latin typeface="Arial"/>
                <a:cs typeface="Arial"/>
              </a:rPr>
              <a:t>datasets </a:t>
            </a:r>
            <a:r>
              <a:rPr dirty="0" sz="2000" b="0">
                <a:latin typeface="Arial"/>
                <a:cs typeface="Arial"/>
              </a:rPr>
              <a:t>for safe </a:t>
            </a:r>
            <a:r>
              <a:rPr dirty="0" sz="2000" spc="-5" b="0">
                <a:latin typeface="Arial"/>
                <a:cs typeface="Arial"/>
              </a:rPr>
              <a:t>use </a:t>
            </a:r>
            <a:r>
              <a:rPr dirty="0" sz="2000" spc="-10" b="0">
                <a:latin typeface="Arial"/>
                <a:cs typeface="Arial"/>
              </a:rPr>
              <a:t>of AI</a:t>
            </a:r>
            <a:r>
              <a:rPr dirty="0" sz="2000" spc="-30" b="0">
                <a:latin typeface="Arial"/>
                <a:cs typeface="Arial"/>
              </a:rPr>
              <a:t> </a:t>
            </a:r>
            <a:r>
              <a:rPr dirty="0" sz="2000" spc="-5" b="0">
                <a:latin typeface="Arial"/>
                <a:cs typeface="Arial"/>
              </a:rPr>
              <a:t>to</a:t>
            </a:r>
            <a:endParaRPr sz="2000">
              <a:latin typeface="Arial"/>
              <a:cs typeface="Arial"/>
            </a:endParaRPr>
          </a:p>
          <a:p>
            <a:pPr marL="52705">
              <a:lnSpc>
                <a:spcPct val="100000"/>
              </a:lnSpc>
              <a:spcBef>
                <a:spcPts val="125"/>
              </a:spcBef>
            </a:pPr>
            <a:r>
              <a:rPr dirty="0" sz="2000" spc="-5" b="0">
                <a:latin typeface="Arial"/>
                <a:cs typeface="Arial"/>
              </a:rPr>
              <a:t>accept </a:t>
            </a:r>
            <a:r>
              <a:rPr dirty="0" sz="2000" spc="-10" b="0">
                <a:latin typeface="Arial"/>
                <a:cs typeface="Arial"/>
              </a:rPr>
              <a:t>Indian</a:t>
            </a:r>
            <a:r>
              <a:rPr dirty="0" sz="2000" spc="25" b="0">
                <a:latin typeface="Arial"/>
                <a:cs typeface="Arial"/>
              </a:rPr>
              <a:t> </a:t>
            </a:r>
            <a:r>
              <a:rPr dirty="0" sz="2000" spc="-10" b="0">
                <a:latin typeface="Arial"/>
                <a:cs typeface="Arial"/>
              </a:rPr>
              <a:t>diversity</a:t>
            </a:r>
            <a:endParaRPr sz="2000">
              <a:latin typeface="Arial"/>
              <a:cs typeface="Arial"/>
            </a:endParaRPr>
          </a:p>
          <a:p>
            <a:pPr marL="339725" marR="13335" indent="-287020">
              <a:lnSpc>
                <a:spcPct val="100000"/>
              </a:lnSpc>
              <a:buChar char="-"/>
              <a:tabLst>
                <a:tab pos="339725" algn="l"/>
                <a:tab pos="340360" algn="l"/>
              </a:tabLst>
            </a:pPr>
            <a:r>
              <a:rPr dirty="0" sz="1400" spc="-45"/>
              <a:t>Citizen-centric </a:t>
            </a:r>
            <a:r>
              <a:rPr dirty="0" sz="2000" spc="-5" b="0">
                <a:latin typeface="Arial"/>
                <a:cs typeface="Arial"/>
              </a:rPr>
              <a:t>: Rightful use </a:t>
            </a:r>
            <a:r>
              <a:rPr dirty="0" sz="2000" spc="-10" b="0">
                <a:latin typeface="Arial"/>
                <a:cs typeface="Arial"/>
              </a:rPr>
              <a:t>of AI </a:t>
            </a:r>
            <a:r>
              <a:rPr dirty="0" sz="2000" spc="-5" b="0">
                <a:latin typeface="Arial"/>
                <a:cs typeface="Arial"/>
              </a:rPr>
              <a:t>to </a:t>
            </a:r>
            <a:r>
              <a:rPr dirty="0" sz="2000" spc="-10" b="0">
                <a:latin typeface="Arial"/>
                <a:cs typeface="Arial"/>
              </a:rPr>
              <a:t>solve problem  </a:t>
            </a:r>
            <a:r>
              <a:rPr dirty="0" sz="2000" b="0">
                <a:latin typeface="Arial"/>
                <a:cs typeface="Arial"/>
              </a:rPr>
              <a:t>for </a:t>
            </a:r>
            <a:r>
              <a:rPr dirty="0" sz="2000" spc="-10" b="0">
                <a:latin typeface="Arial"/>
                <a:cs typeface="Arial"/>
              </a:rPr>
              <a:t>all </a:t>
            </a:r>
            <a:r>
              <a:rPr dirty="0" sz="2000" spc="-5" b="0">
                <a:latin typeface="Arial"/>
                <a:cs typeface="Arial"/>
              </a:rPr>
              <a:t>society</a:t>
            </a:r>
            <a:r>
              <a:rPr dirty="0" sz="2000" spc="20" b="0">
                <a:latin typeface="Arial"/>
                <a:cs typeface="Arial"/>
              </a:rPr>
              <a:t> </a:t>
            </a:r>
            <a:r>
              <a:rPr dirty="0" sz="2000" spc="-15" b="0">
                <a:latin typeface="Arial"/>
                <a:cs typeface="Arial"/>
              </a:rPr>
              <a:t>layers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949696" y="3733800"/>
            <a:ext cx="3194685" cy="3124200"/>
          </a:xfrm>
          <a:custGeom>
            <a:avLst/>
            <a:gdLst/>
            <a:ahLst/>
            <a:cxnLst/>
            <a:rect l="l" t="t" r="r" b="b"/>
            <a:pathLst>
              <a:path w="3194684" h="3124200">
                <a:moveTo>
                  <a:pt x="3194304" y="0"/>
                </a:moveTo>
                <a:lnTo>
                  <a:pt x="0" y="0"/>
                </a:lnTo>
                <a:lnTo>
                  <a:pt x="0" y="3124196"/>
                </a:lnTo>
                <a:lnTo>
                  <a:pt x="3194304" y="3124196"/>
                </a:lnTo>
                <a:lnTo>
                  <a:pt x="31943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6031738" y="3765626"/>
            <a:ext cx="2888615" cy="45148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95"/>
              </a:spcBef>
              <a:buClr>
                <a:srgbClr val="0000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400" spc="-15" b="1">
                <a:solidFill>
                  <a:srgbClr val="282E39"/>
                </a:solidFill>
                <a:latin typeface="Arial"/>
                <a:cs typeface="Arial"/>
              </a:rPr>
              <a:t>National </a:t>
            </a:r>
            <a:r>
              <a:rPr dirty="0" sz="1400" spc="-10" b="1">
                <a:solidFill>
                  <a:srgbClr val="282E39"/>
                </a:solidFill>
                <a:latin typeface="Arial"/>
                <a:cs typeface="Arial"/>
              </a:rPr>
              <a:t>Strategy </a:t>
            </a:r>
            <a:r>
              <a:rPr dirty="0" sz="1400" spc="-15" b="1">
                <a:solidFill>
                  <a:srgbClr val="282E39"/>
                </a:solidFill>
                <a:latin typeface="Arial"/>
                <a:cs typeface="Arial"/>
              </a:rPr>
              <a:t>for </a:t>
            </a:r>
            <a:r>
              <a:rPr dirty="0" sz="1400" spc="-20" b="1">
                <a:solidFill>
                  <a:srgbClr val="282E39"/>
                </a:solidFill>
                <a:latin typeface="Arial"/>
                <a:cs typeface="Arial"/>
              </a:rPr>
              <a:t>AI </a:t>
            </a:r>
            <a:r>
              <a:rPr dirty="0" sz="1400" spc="-15" b="1">
                <a:solidFill>
                  <a:srgbClr val="282E39"/>
                </a:solidFill>
                <a:latin typeface="Arial"/>
                <a:cs typeface="Arial"/>
              </a:rPr>
              <a:t>#AI</a:t>
            </a:r>
            <a:r>
              <a:rPr dirty="0" sz="1400" spc="170" b="1">
                <a:solidFill>
                  <a:srgbClr val="282E39"/>
                </a:solidFill>
                <a:latin typeface="Arial"/>
                <a:cs typeface="Arial"/>
              </a:rPr>
              <a:t> </a:t>
            </a:r>
            <a:r>
              <a:rPr dirty="0" sz="1400" spc="-15" b="1">
                <a:solidFill>
                  <a:srgbClr val="282E39"/>
                </a:solidFill>
                <a:latin typeface="Arial"/>
                <a:cs typeface="Arial"/>
              </a:rPr>
              <a:t>for</a:t>
            </a:r>
            <a:endParaRPr sz="140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</a:pPr>
            <a:r>
              <a:rPr dirty="0" sz="1400" spc="-15" b="1">
                <a:solidFill>
                  <a:srgbClr val="282E39"/>
                </a:solidFill>
                <a:latin typeface="Arial"/>
                <a:cs typeface="Arial"/>
              </a:rPr>
              <a:t>All, June2018, </a:t>
            </a:r>
            <a:r>
              <a:rPr dirty="0" sz="1400" spc="-10" b="1">
                <a:solidFill>
                  <a:srgbClr val="282E39"/>
                </a:solidFill>
                <a:latin typeface="Arial"/>
                <a:cs typeface="Arial"/>
              </a:rPr>
              <a:t>Niti</a:t>
            </a:r>
            <a:r>
              <a:rPr dirty="0" sz="1400" spc="125" b="1">
                <a:solidFill>
                  <a:srgbClr val="282E39"/>
                </a:solidFill>
                <a:latin typeface="Arial"/>
                <a:cs typeface="Arial"/>
              </a:rPr>
              <a:t> </a:t>
            </a:r>
            <a:r>
              <a:rPr dirty="0" sz="1400" spc="-30" b="1">
                <a:solidFill>
                  <a:srgbClr val="282E39"/>
                </a:solidFill>
                <a:latin typeface="Arial"/>
                <a:cs typeface="Arial"/>
              </a:rPr>
              <a:t>Ayog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031738" y="4405960"/>
            <a:ext cx="2939415" cy="7264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95"/>
              </a:spcBef>
              <a:buClr>
                <a:srgbClr val="0000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400" spc="-20" b="1">
                <a:solidFill>
                  <a:srgbClr val="282E39"/>
                </a:solidFill>
                <a:latin typeface="Arial"/>
                <a:cs typeface="Arial"/>
              </a:rPr>
              <a:t>AI </a:t>
            </a:r>
            <a:r>
              <a:rPr dirty="0" sz="1400" spc="-15" b="1">
                <a:solidFill>
                  <a:srgbClr val="282E39"/>
                </a:solidFill>
                <a:latin typeface="Arial"/>
                <a:cs typeface="Arial"/>
              </a:rPr>
              <a:t>for School </a:t>
            </a:r>
            <a:r>
              <a:rPr dirty="0" sz="1400" spc="-10" b="1">
                <a:solidFill>
                  <a:srgbClr val="282E39"/>
                </a:solidFill>
                <a:latin typeface="Arial"/>
                <a:cs typeface="Arial"/>
              </a:rPr>
              <a:t>Children,</a:t>
            </a:r>
            <a:r>
              <a:rPr dirty="0" sz="1400" spc="155" b="1">
                <a:solidFill>
                  <a:srgbClr val="282E39"/>
                </a:solidFill>
                <a:latin typeface="Arial"/>
                <a:cs typeface="Arial"/>
              </a:rPr>
              <a:t> </a:t>
            </a:r>
            <a:r>
              <a:rPr dirty="0" sz="1400" spc="-15" b="1">
                <a:solidFill>
                  <a:srgbClr val="282E39"/>
                </a:solidFill>
                <a:latin typeface="Arial"/>
                <a:cs typeface="Arial"/>
              </a:rPr>
              <a:t>2020,</a:t>
            </a:r>
            <a:endParaRPr sz="1400">
              <a:latin typeface="Arial"/>
              <a:cs typeface="Arial"/>
            </a:endParaRPr>
          </a:p>
          <a:p>
            <a:pPr marL="299085">
              <a:lnSpc>
                <a:spcPts val="1680"/>
              </a:lnSpc>
            </a:pPr>
            <a:r>
              <a:rPr dirty="0" sz="1400" spc="-20" b="1">
                <a:solidFill>
                  <a:srgbClr val="282E39"/>
                </a:solidFill>
                <a:latin typeface="Arial"/>
                <a:cs typeface="Arial"/>
              </a:rPr>
              <a:t>NitiAyog</a:t>
            </a:r>
            <a:endParaRPr sz="1400">
              <a:latin typeface="Arial"/>
              <a:cs typeface="Arial"/>
            </a:endParaRPr>
          </a:p>
          <a:p>
            <a:pPr marL="299085" marR="5080" indent="-30480">
              <a:lnSpc>
                <a:spcPts val="1080"/>
              </a:lnSpc>
              <a:spcBef>
                <a:spcPts val="35"/>
              </a:spcBef>
            </a:pPr>
            <a:r>
              <a:rPr dirty="0" sz="900" b="1">
                <a:solidFill>
                  <a:srgbClr val="282E39"/>
                </a:solidFill>
                <a:latin typeface="Arial"/>
                <a:cs typeface="Arial"/>
              </a:rPr>
              <a:t>(Source : Prof Kiran Trivedi, VGEC,</a:t>
            </a:r>
            <a:r>
              <a:rPr dirty="0" sz="900" spc="-165" b="1">
                <a:solidFill>
                  <a:srgbClr val="282E39"/>
                </a:solidFill>
                <a:latin typeface="Arial"/>
                <a:cs typeface="Arial"/>
              </a:rPr>
              <a:t> </a:t>
            </a:r>
            <a:r>
              <a:rPr dirty="0" sz="900" spc="-5" b="1">
                <a:solidFill>
                  <a:srgbClr val="282E39"/>
                </a:solidFill>
                <a:latin typeface="Arial"/>
                <a:cs typeface="Arial"/>
              </a:rPr>
              <a:t>Chandkheda,  </a:t>
            </a:r>
            <a:r>
              <a:rPr dirty="0" sz="900" b="1">
                <a:solidFill>
                  <a:srgbClr val="282E39"/>
                </a:solidFill>
                <a:latin typeface="Arial"/>
                <a:cs typeface="Arial"/>
              </a:rPr>
              <a:t>Gujarat</a:t>
            </a:r>
            <a:r>
              <a:rPr dirty="0" sz="900" spc="210" b="1">
                <a:solidFill>
                  <a:srgbClr val="282E39"/>
                </a:solidFill>
                <a:latin typeface="Arial"/>
                <a:cs typeface="Arial"/>
              </a:rPr>
              <a:t> </a:t>
            </a:r>
            <a:r>
              <a:rPr dirty="0" sz="900" spc="-5" b="1">
                <a:solidFill>
                  <a:srgbClr val="282E39"/>
                </a:solidFill>
                <a:latin typeface="Arial"/>
                <a:cs typeface="Arial"/>
              </a:rPr>
              <a:t>krtrivedi@vgecg.ac.in)</a:t>
            </a:r>
            <a:endParaRPr sz="9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031738" y="5321300"/>
            <a:ext cx="2835910" cy="151892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299085" marR="110489" indent="-287020">
              <a:lnSpc>
                <a:spcPct val="100000"/>
              </a:lnSpc>
              <a:spcBef>
                <a:spcPts val="90"/>
              </a:spcBef>
              <a:buClr>
                <a:srgbClr val="0000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400" spc="-20" b="1">
                <a:solidFill>
                  <a:srgbClr val="282E39"/>
                </a:solidFill>
                <a:latin typeface="Arial"/>
                <a:cs typeface="Arial"/>
              </a:rPr>
              <a:t>AIRAWAT </a:t>
            </a:r>
            <a:r>
              <a:rPr dirty="0" sz="1400" spc="-10" b="1">
                <a:solidFill>
                  <a:srgbClr val="282E39"/>
                </a:solidFill>
                <a:latin typeface="Arial"/>
                <a:cs typeface="Arial"/>
              </a:rPr>
              <a:t>(</a:t>
            </a:r>
            <a:r>
              <a:rPr dirty="0" sz="1400" spc="-10" b="1" i="1">
                <a:solidFill>
                  <a:srgbClr val="282E39"/>
                </a:solidFill>
                <a:latin typeface="Arial"/>
                <a:cs typeface="Arial"/>
              </a:rPr>
              <a:t>AI </a:t>
            </a:r>
            <a:r>
              <a:rPr dirty="0" sz="1400" spc="-15" b="1" i="1">
                <a:solidFill>
                  <a:srgbClr val="282E39"/>
                </a:solidFill>
                <a:latin typeface="Arial"/>
                <a:cs typeface="Arial"/>
              </a:rPr>
              <a:t>Research,  </a:t>
            </a:r>
            <a:r>
              <a:rPr dirty="0" sz="1400" spc="-10" b="1" i="1">
                <a:solidFill>
                  <a:srgbClr val="282E39"/>
                </a:solidFill>
                <a:latin typeface="Arial"/>
                <a:cs typeface="Arial"/>
              </a:rPr>
              <a:t>Analytics </a:t>
            </a:r>
            <a:r>
              <a:rPr dirty="0" sz="1400" spc="-15" b="1" i="1">
                <a:solidFill>
                  <a:srgbClr val="282E39"/>
                </a:solidFill>
                <a:latin typeface="Arial"/>
                <a:cs typeface="Arial"/>
              </a:rPr>
              <a:t>and Knowledge  </a:t>
            </a:r>
            <a:r>
              <a:rPr dirty="0" sz="1400" spc="-10" b="1" i="1">
                <a:solidFill>
                  <a:srgbClr val="282E39"/>
                </a:solidFill>
                <a:latin typeface="Arial"/>
                <a:cs typeface="Arial"/>
              </a:rPr>
              <a:t>Assimilation </a:t>
            </a:r>
            <a:r>
              <a:rPr dirty="0" sz="1400" spc="-5" b="1" i="1">
                <a:solidFill>
                  <a:srgbClr val="282E39"/>
                </a:solidFill>
                <a:latin typeface="Arial"/>
                <a:cs typeface="Arial"/>
              </a:rPr>
              <a:t>Platform)</a:t>
            </a:r>
            <a:r>
              <a:rPr dirty="0" sz="1400" spc="-5" b="1">
                <a:solidFill>
                  <a:srgbClr val="282E39"/>
                </a:solidFill>
                <a:latin typeface="Arial"/>
                <a:cs typeface="Arial"/>
              </a:rPr>
              <a:t>,  </a:t>
            </a:r>
            <a:r>
              <a:rPr dirty="0" sz="1400" spc="-20" b="1">
                <a:solidFill>
                  <a:srgbClr val="282E39"/>
                </a:solidFill>
                <a:latin typeface="Arial"/>
                <a:cs typeface="Arial"/>
              </a:rPr>
              <a:t>Approach </a:t>
            </a:r>
            <a:r>
              <a:rPr dirty="0" sz="1400" spc="-15" b="1">
                <a:solidFill>
                  <a:srgbClr val="282E39"/>
                </a:solidFill>
                <a:latin typeface="Arial"/>
                <a:cs typeface="Arial"/>
              </a:rPr>
              <a:t>paper </a:t>
            </a:r>
            <a:r>
              <a:rPr dirty="0" sz="1400" spc="-10" b="1">
                <a:solidFill>
                  <a:srgbClr val="282E39"/>
                </a:solidFill>
                <a:latin typeface="Arial"/>
                <a:cs typeface="Arial"/>
              </a:rPr>
              <a:t>,NITI </a:t>
            </a:r>
            <a:r>
              <a:rPr dirty="0" sz="1400" spc="-25" b="1">
                <a:solidFill>
                  <a:srgbClr val="282E39"/>
                </a:solidFill>
                <a:latin typeface="Arial"/>
                <a:cs typeface="Arial"/>
              </a:rPr>
              <a:t>Aayog,  </a:t>
            </a:r>
            <a:r>
              <a:rPr dirty="0" sz="1400" spc="-15" b="1">
                <a:solidFill>
                  <a:srgbClr val="282E39"/>
                </a:solidFill>
                <a:latin typeface="Arial"/>
                <a:cs typeface="Arial"/>
              </a:rPr>
              <a:t>Jan</a:t>
            </a:r>
            <a:r>
              <a:rPr dirty="0" sz="1400" b="1">
                <a:solidFill>
                  <a:srgbClr val="282E39"/>
                </a:solidFill>
                <a:latin typeface="Arial"/>
                <a:cs typeface="Arial"/>
              </a:rPr>
              <a:t> </a:t>
            </a:r>
            <a:r>
              <a:rPr dirty="0" sz="1400" spc="-15" b="1">
                <a:solidFill>
                  <a:srgbClr val="282E39"/>
                </a:solidFill>
                <a:latin typeface="Arial"/>
                <a:cs typeface="Arial"/>
              </a:rPr>
              <a:t>2020</a:t>
            </a:r>
            <a:endParaRPr sz="1400">
              <a:latin typeface="Arial"/>
              <a:cs typeface="Arial"/>
            </a:endParaRPr>
          </a:p>
          <a:p>
            <a:pPr marL="405765">
              <a:lnSpc>
                <a:spcPct val="100000"/>
              </a:lnSpc>
              <a:spcBef>
                <a:spcPts val="5"/>
              </a:spcBef>
            </a:pPr>
            <a:r>
              <a:rPr dirty="0" sz="1400" spc="-20">
                <a:solidFill>
                  <a:srgbClr val="282E39"/>
                </a:solidFill>
                <a:latin typeface="Arial"/>
                <a:cs typeface="Arial"/>
              </a:rPr>
              <a:t>It </a:t>
            </a:r>
            <a:r>
              <a:rPr dirty="0" sz="1400" spc="-5">
                <a:solidFill>
                  <a:srgbClr val="282E39"/>
                </a:solidFill>
                <a:latin typeface="Arial"/>
                <a:cs typeface="Arial"/>
              </a:rPr>
              <a:t>aims to tackle </a:t>
            </a:r>
            <a:r>
              <a:rPr dirty="0" sz="1400" spc="-10">
                <a:solidFill>
                  <a:srgbClr val="282E39"/>
                </a:solidFill>
                <a:latin typeface="Arial"/>
                <a:cs typeface="Arial"/>
              </a:rPr>
              <a:t>the</a:t>
            </a:r>
            <a:r>
              <a:rPr dirty="0" sz="1400" spc="-5">
                <a:solidFill>
                  <a:srgbClr val="282E39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282E39"/>
                </a:solidFill>
                <a:latin typeface="Arial"/>
                <a:cs typeface="Arial"/>
              </a:rPr>
              <a:t>challenges</a:t>
            </a:r>
            <a:endParaRPr sz="140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</a:pPr>
            <a:r>
              <a:rPr dirty="0" sz="1400" spc="-10">
                <a:solidFill>
                  <a:srgbClr val="282E39"/>
                </a:solidFill>
                <a:latin typeface="Arial"/>
                <a:cs typeface="Arial"/>
              </a:rPr>
              <a:t>related </a:t>
            </a:r>
            <a:r>
              <a:rPr dirty="0" sz="1400" spc="-5">
                <a:solidFill>
                  <a:srgbClr val="282E39"/>
                </a:solidFill>
                <a:latin typeface="Arial"/>
                <a:cs typeface="Arial"/>
              </a:rPr>
              <a:t>to </a:t>
            </a:r>
            <a:r>
              <a:rPr dirty="0" sz="1400" spc="-15">
                <a:solidFill>
                  <a:srgbClr val="282E39"/>
                </a:solidFill>
                <a:latin typeface="Arial"/>
                <a:cs typeface="Arial"/>
              </a:rPr>
              <a:t>the </a:t>
            </a:r>
            <a:r>
              <a:rPr dirty="0" sz="1400" spc="-5">
                <a:solidFill>
                  <a:srgbClr val="282E39"/>
                </a:solidFill>
                <a:latin typeface="Arial"/>
                <a:cs typeface="Arial"/>
              </a:rPr>
              <a:t>lack </a:t>
            </a:r>
            <a:r>
              <a:rPr dirty="0" sz="1400" spc="-10">
                <a:solidFill>
                  <a:srgbClr val="282E39"/>
                </a:solidFill>
                <a:latin typeface="Arial"/>
                <a:cs typeface="Arial"/>
              </a:rPr>
              <a:t>of access</a:t>
            </a:r>
            <a:r>
              <a:rPr dirty="0" sz="1400" spc="80">
                <a:solidFill>
                  <a:srgbClr val="282E39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282E39"/>
                </a:solidFill>
                <a:latin typeface="Arial"/>
                <a:cs typeface="Arial"/>
              </a:rPr>
              <a:t>to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44036" y="6428638"/>
            <a:ext cx="24549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696363"/>
                </a:solidFill>
                <a:latin typeface="Calibri"/>
                <a:cs typeface="Calibri"/>
              </a:rPr>
              <a:t>charrumalhotra[dot]iipa[at]gov[dot]in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56218" y="6451498"/>
            <a:ext cx="8445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>
                <a:solidFill>
                  <a:srgbClr val="878787"/>
                </a:solidFill>
                <a:latin typeface="Calibri"/>
                <a:cs typeface="Calibri"/>
              </a:rPr>
              <a:t>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651884" y="1008964"/>
            <a:ext cx="1694180" cy="51244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200" spc="-20"/>
              <a:t>A</a:t>
            </a:r>
            <a:r>
              <a:rPr dirty="0" sz="3200" spc="-5"/>
              <a:t>g</a:t>
            </a:r>
            <a:r>
              <a:rPr dirty="0" sz="3200"/>
              <a:t>e</a:t>
            </a:r>
            <a:r>
              <a:rPr dirty="0" sz="3200" spc="-5"/>
              <a:t>n</a:t>
            </a:r>
            <a:r>
              <a:rPr dirty="0" sz="3200"/>
              <a:t>d</a:t>
            </a:r>
            <a:r>
              <a:rPr dirty="0" sz="3200" spc="-5"/>
              <a:t>a</a:t>
            </a:r>
            <a:endParaRPr sz="3200"/>
          </a:p>
        </p:txBody>
      </p:sp>
      <p:sp>
        <p:nvSpPr>
          <p:cNvPr id="5" name="object 5"/>
          <p:cNvSpPr txBox="1"/>
          <p:nvPr/>
        </p:nvSpPr>
        <p:spPr>
          <a:xfrm>
            <a:off x="1062227" y="4381500"/>
            <a:ext cx="4502150" cy="612775"/>
          </a:xfrm>
          <a:prstGeom prst="rect">
            <a:avLst/>
          </a:prstGeom>
          <a:solidFill>
            <a:srgbClr val="FFD966"/>
          </a:solidFill>
          <a:ln w="9144">
            <a:solidFill>
              <a:srgbClr val="C55A11"/>
            </a:solidFill>
          </a:ln>
        </p:spPr>
        <p:txBody>
          <a:bodyPr wrap="square" lIns="0" tIns="122555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965"/>
              </a:spcBef>
            </a:pPr>
            <a:r>
              <a:rPr dirty="0" sz="2000" spc="-5">
                <a:latin typeface="Calibri"/>
                <a:cs typeface="Calibri"/>
              </a:rPr>
              <a:t>Accelerating</a:t>
            </a:r>
            <a:r>
              <a:rPr dirty="0" sz="2000" spc="6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Adoption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1668" y="4381500"/>
            <a:ext cx="603885" cy="612775"/>
          </a:xfrm>
          <a:prstGeom prst="rect">
            <a:avLst/>
          </a:prstGeom>
          <a:solidFill>
            <a:srgbClr val="FFD966"/>
          </a:solidFill>
          <a:ln w="9143">
            <a:solidFill>
              <a:srgbClr val="C55A11"/>
            </a:solidFill>
          </a:ln>
        </p:spPr>
        <p:txBody>
          <a:bodyPr wrap="square" lIns="0" tIns="85725" rIns="0" bIns="0" rtlCol="0" vert="horz">
            <a:spAutoFit/>
          </a:bodyPr>
          <a:lstStyle/>
          <a:p>
            <a:pPr marL="132080">
              <a:lnSpc>
                <a:spcPct val="100000"/>
              </a:lnSpc>
              <a:spcBef>
                <a:spcPts val="675"/>
              </a:spcBef>
            </a:pPr>
            <a:r>
              <a:rPr dirty="0" sz="2600">
                <a:latin typeface="Calibri"/>
                <a:cs typeface="Calibri"/>
              </a:rPr>
              <a:t>05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71372" y="3668267"/>
            <a:ext cx="4520565" cy="512445"/>
          </a:xfrm>
          <a:prstGeom prst="rect">
            <a:avLst/>
          </a:prstGeom>
          <a:solidFill>
            <a:srgbClr val="FFD966"/>
          </a:solidFill>
          <a:ln w="9144">
            <a:solidFill>
              <a:srgbClr val="C55A11"/>
            </a:solidFill>
          </a:ln>
        </p:spPr>
        <p:txBody>
          <a:bodyPr wrap="square" lIns="0" tIns="73025" rIns="0" bIns="0" rtlCol="0" vert="horz">
            <a:spAutoFit/>
          </a:bodyPr>
          <a:lstStyle/>
          <a:p>
            <a:pPr marL="88900">
              <a:lnSpc>
                <a:spcPct val="100000"/>
              </a:lnSpc>
              <a:spcBef>
                <a:spcPts val="575"/>
              </a:spcBef>
            </a:pPr>
            <a:r>
              <a:rPr dirty="0" sz="2000" spc="-10">
                <a:latin typeface="Calibri"/>
                <a:cs typeface="Calibri"/>
              </a:rPr>
              <a:t>Skilling for </a:t>
            </a:r>
            <a:r>
              <a:rPr dirty="0" sz="2000" spc="-5">
                <a:latin typeface="Calibri"/>
                <a:cs typeface="Calibri"/>
              </a:rPr>
              <a:t>the AI</a:t>
            </a:r>
            <a:r>
              <a:rPr dirty="0" sz="2000" spc="6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age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5572" y="3668267"/>
            <a:ext cx="607060" cy="530860"/>
          </a:xfrm>
          <a:prstGeom prst="rect">
            <a:avLst/>
          </a:prstGeom>
          <a:solidFill>
            <a:srgbClr val="FFD966"/>
          </a:solidFill>
          <a:ln w="9143">
            <a:solidFill>
              <a:srgbClr val="C55A11"/>
            </a:solidFill>
          </a:ln>
        </p:spPr>
        <p:txBody>
          <a:bodyPr wrap="square" lIns="0" tIns="44450" rIns="0" bIns="0" rtlCol="0" vert="horz">
            <a:spAutoFit/>
          </a:bodyPr>
          <a:lstStyle/>
          <a:p>
            <a:pPr marL="131445">
              <a:lnSpc>
                <a:spcPct val="100000"/>
              </a:lnSpc>
              <a:spcBef>
                <a:spcPts val="350"/>
              </a:spcBef>
            </a:pPr>
            <a:r>
              <a:rPr dirty="0" sz="2600">
                <a:latin typeface="Calibri"/>
                <a:cs typeface="Calibri"/>
              </a:rPr>
              <a:t>04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89660" y="3012948"/>
            <a:ext cx="4523740" cy="469900"/>
          </a:xfrm>
          <a:prstGeom prst="rect">
            <a:avLst/>
          </a:prstGeom>
          <a:solidFill>
            <a:srgbClr val="FFD966"/>
          </a:solidFill>
          <a:ln w="9144">
            <a:solidFill>
              <a:srgbClr val="C55A11"/>
            </a:solidFill>
          </a:ln>
        </p:spPr>
        <p:txBody>
          <a:bodyPr wrap="square" lIns="0" tIns="51435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405"/>
              </a:spcBef>
            </a:pPr>
            <a:r>
              <a:rPr dirty="0" sz="2000" spc="-10">
                <a:latin typeface="Calibri"/>
                <a:cs typeface="Calibri"/>
              </a:rPr>
              <a:t>Research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8620" y="3006851"/>
            <a:ext cx="622300" cy="466725"/>
          </a:xfrm>
          <a:prstGeom prst="rect">
            <a:avLst/>
          </a:prstGeom>
          <a:solidFill>
            <a:srgbClr val="FFD966"/>
          </a:solidFill>
          <a:ln w="9143">
            <a:solidFill>
              <a:srgbClr val="C55A11"/>
            </a:solidFill>
          </a:ln>
        </p:spPr>
        <p:txBody>
          <a:bodyPr wrap="square" lIns="0" tIns="12700" rIns="0" bIns="0" rtlCol="0" vert="horz">
            <a:spAutoFit/>
          </a:bodyPr>
          <a:lstStyle/>
          <a:p>
            <a:pPr marL="141605">
              <a:lnSpc>
                <a:spcPct val="100000"/>
              </a:lnSpc>
              <a:spcBef>
                <a:spcPts val="100"/>
              </a:spcBef>
            </a:pPr>
            <a:r>
              <a:rPr dirty="0" sz="2600">
                <a:latin typeface="Calibri"/>
                <a:cs typeface="Calibri"/>
              </a:rPr>
              <a:t>03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01852" y="2363723"/>
            <a:ext cx="4511040" cy="429895"/>
          </a:xfrm>
          <a:prstGeom prst="rect">
            <a:avLst/>
          </a:prstGeom>
          <a:solidFill>
            <a:srgbClr val="FFD966"/>
          </a:solidFill>
          <a:ln w="9144">
            <a:solidFill>
              <a:srgbClr val="C55A11"/>
            </a:solidFill>
          </a:ln>
        </p:spPr>
        <p:txBody>
          <a:bodyPr wrap="square" lIns="0" tIns="30480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240"/>
              </a:spcBef>
            </a:pPr>
            <a:r>
              <a:rPr dirty="0" sz="2000" spc="-10">
                <a:latin typeface="Calibri"/>
                <a:cs typeface="Calibri"/>
              </a:rPr>
              <a:t>Key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Challenges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09955" y="2375916"/>
            <a:ext cx="619125" cy="408940"/>
          </a:xfrm>
          <a:prstGeom prst="rect">
            <a:avLst/>
          </a:prstGeom>
          <a:solidFill>
            <a:srgbClr val="FFD966"/>
          </a:solidFill>
          <a:ln w="9143">
            <a:solidFill>
              <a:srgbClr val="C55A11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39700">
              <a:lnSpc>
                <a:spcPts val="2985"/>
              </a:lnSpc>
            </a:pPr>
            <a:r>
              <a:rPr dirty="0" sz="2600">
                <a:latin typeface="Calibri"/>
                <a:cs typeface="Calibri"/>
              </a:rPr>
              <a:t>02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04900" y="1775460"/>
            <a:ext cx="4532630" cy="421005"/>
          </a:xfrm>
          <a:prstGeom prst="rect">
            <a:avLst/>
          </a:prstGeom>
          <a:solidFill>
            <a:srgbClr val="FFD966"/>
          </a:solidFill>
          <a:ln w="9144">
            <a:solidFill>
              <a:srgbClr val="C55A11"/>
            </a:solidFill>
          </a:ln>
        </p:spPr>
        <p:txBody>
          <a:bodyPr wrap="square" lIns="0" tIns="26034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204"/>
              </a:spcBef>
            </a:pPr>
            <a:r>
              <a:rPr dirty="0" sz="2000" spc="-5">
                <a:latin typeface="Calibri"/>
                <a:cs typeface="Calibri"/>
              </a:rPr>
              <a:t>AI </a:t>
            </a:r>
            <a:r>
              <a:rPr dirty="0" sz="2000" spc="-10">
                <a:latin typeface="Calibri"/>
                <a:cs typeface="Calibri"/>
              </a:rPr>
              <a:t>Timeline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09955" y="1778507"/>
            <a:ext cx="624840" cy="417830"/>
          </a:xfrm>
          <a:prstGeom prst="rect">
            <a:avLst/>
          </a:prstGeom>
          <a:solidFill>
            <a:srgbClr val="FFD966"/>
          </a:solidFill>
          <a:ln w="9143">
            <a:solidFill>
              <a:srgbClr val="C55A11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42875">
              <a:lnSpc>
                <a:spcPts val="3020"/>
              </a:lnSpc>
            </a:pPr>
            <a:r>
              <a:rPr dirty="0" sz="2600">
                <a:latin typeface="Calibri"/>
                <a:cs typeface="Calibri"/>
              </a:rPr>
              <a:t>01</a:t>
            </a:r>
            <a:endParaRPr sz="2600">
              <a:latin typeface="Calibri"/>
              <a:cs typeface="Calibri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870447" y="1792223"/>
            <a:ext cx="3078480" cy="4478020"/>
            <a:chOff x="5870447" y="1792223"/>
            <a:chExt cx="3078480" cy="4478020"/>
          </a:xfrm>
        </p:grpSpPr>
        <p:sp>
          <p:nvSpPr>
            <p:cNvPr id="16" name="object 16"/>
            <p:cNvSpPr/>
            <p:nvPr/>
          </p:nvSpPr>
          <p:spPr>
            <a:xfrm>
              <a:off x="5879591" y="1801367"/>
              <a:ext cx="3060192" cy="445922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5875019" y="1796795"/>
              <a:ext cx="3069590" cy="4468495"/>
            </a:xfrm>
            <a:custGeom>
              <a:avLst/>
              <a:gdLst/>
              <a:ahLst/>
              <a:cxnLst/>
              <a:rect l="l" t="t" r="r" b="b"/>
              <a:pathLst>
                <a:path w="3069590" h="4468495">
                  <a:moveTo>
                    <a:pt x="0" y="4468368"/>
                  </a:moveTo>
                  <a:lnTo>
                    <a:pt x="3069335" y="4468368"/>
                  </a:lnTo>
                  <a:lnTo>
                    <a:pt x="3069335" y="0"/>
                  </a:lnTo>
                  <a:lnTo>
                    <a:pt x="0" y="0"/>
                  </a:lnTo>
                  <a:lnTo>
                    <a:pt x="0" y="4468368"/>
                  </a:lnTo>
                  <a:close/>
                </a:path>
              </a:pathLst>
            </a:custGeom>
            <a:ln w="9144">
              <a:solidFill>
                <a:srgbClr val="C55A1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/>
          <p:cNvSpPr txBox="1"/>
          <p:nvPr/>
        </p:nvSpPr>
        <p:spPr>
          <a:xfrm>
            <a:off x="1074419" y="5085588"/>
            <a:ext cx="4520565" cy="518159"/>
          </a:xfrm>
          <a:prstGeom prst="rect">
            <a:avLst/>
          </a:prstGeom>
          <a:solidFill>
            <a:srgbClr val="FFD966"/>
          </a:solidFill>
          <a:ln w="9144">
            <a:solidFill>
              <a:srgbClr val="FFC000"/>
            </a:solidFill>
          </a:ln>
        </p:spPr>
        <p:txBody>
          <a:bodyPr wrap="square" lIns="0" tIns="76835" rIns="0" bIns="0" rtlCol="0" vert="horz">
            <a:spAutoFit/>
          </a:bodyPr>
          <a:lstStyle/>
          <a:p>
            <a:pPr marL="89535">
              <a:lnSpc>
                <a:spcPct val="100000"/>
              </a:lnSpc>
              <a:spcBef>
                <a:spcPts val="605"/>
              </a:spcBef>
            </a:pPr>
            <a:r>
              <a:rPr dirty="0" sz="2000" spc="-10">
                <a:latin typeface="Calibri"/>
                <a:cs typeface="Calibri"/>
              </a:rPr>
              <a:t>Responsive </a:t>
            </a:r>
            <a:r>
              <a:rPr dirty="0" sz="2000" spc="-5">
                <a:latin typeface="Calibri"/>
                <a:cs typeface="Calibri"/>
              </a:rPr>
              <a:t>AI</a:t>
            </a:r>
            <a:r>
              <a:rPr dirty="0" sz="2000" spc="7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Development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70331" y="5079491"/>
            <a:ext cx="622300" cy="524510"/>
          </a:xfrm>
          <a:prstGeom prst="rect">
            <a:avLst/>
          </a:prstGeom>
          <a:solidFill>
            <a:srgbClr val="FFD966"/>
          </a:solidFill>
          <a:ln w="9143">
            <a:solidFill>
              <a:srgbClr val="FFC000"/>
            </a:solidFill>
          </a:ln>
        </p:spPr>
        <p:txBody>
          <a:bodyPr wrap="square" lIns="0" tIns="43180" rIns="0" bIns="0" rtlCol="0" vert="horz">
            <a:spAutoFit/>
          </a:bodyPr>
          <a:lstStyle/>
          <a:p>
            <a:pPr marL="142875">
              <a:lnSpc>
                <a:spcPct val="100000"/>
              </a:lnSpc>
              <a:spcBef>
                <a:spcPts val="340"/>
              </a:spcBef>
            </a:pPr>
            <a:r>
              <a:rPr dirty="0" sz="2600">
                <a:latin typeface="Calibri"/>
                <a:cs typeface="Calibri"/>
              </a:rPr>
              <a:t>06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083563" y="5768340"/>
            <a:ext cx="4523740" cy="469900"/>
          </a:xfrm>
          <a:prstGeom prst="rect">
            <a:avLst/>
          </a:prstGeom>
          <a:solidFill>
            <a:srgbClr val="FFD966"/>
          </a:solidFill>
          <a:ln w="9144">
            <a:solidFill>
              <a:srgbClr val="FFC000"/>
            </a:solidFill>
          </a:ln>
        </p:spPr>
        <p:txBody>
          <a:bodyPr wrap="square" lIns="0" tIns="52705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415"/>
              </a:spcBef>
            </a:pPr>
            <a:r>
              <a:rPr dirty="0" sz="2000" spc="-10">
                <a:latin typeface="Calibri"/>
                <a:cs typeface="Calibri"/>
              </a:rPr>
              <a:t>Frameworks for</a:t>
            </a:r>
            <a:r>
              <a:rPr dirty="0" sz="2000" spc="6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Regulation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82524" y="5762244"/>
            <a:ext cx="622300" cy="466725"/>
          </a:xfrm>
          <a:prstGeom prst="rect">
            <a:avLst/>
          </a:prstGeom>
          <a:solidFill>
            <a:srgbClr val="FFD966"/>
          </a:solidFill>
          <a:ln w="9143">
            <a:solidFill>
              <a:srgbClr val="FFC000"/>
            </a:solidFill>
          </a:ln>
        </p:spPr>
        <p:txBody>
          <a:bodyPr wrap="square" lIns="0" tIns="13970" rIns="0" bIns="0" rtlCol="0" vert="horz">
            <a:spAutoFit/>
          </a:bodyPr>
          <a:lstStyle/>
          <a:p>
            <a:pPr marL="142240">
              <a:lnSpc>
                <a:spcPct val="100000"/>
              </a:lnSpc>
              <a:spcBef>
                <a:spcPts val="110"/>
              </a:spcBef>
            </a:pPr>
            <a:r>
              <a:rPr dirty="0" sz="2600">
                <a:latin typeface="Calibri"/>
                <a:cs typeface="Calibri"/>
              </a:rPr>
              <a:t>07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44036" y="6428638"/>
            <a:ext cx="24549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696363"/>
                </a:solidFill>
                <a:latin typeface="Calibri"/>
                <a:cs typeface="Calibri"/>
              </a:rPr>
              <a:t>charrumalhotra[dot]iipa[at]gov[dot]in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298306" y="6451498"/>
            <a:ext cx="14160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5">
                <a:solidFill>
                  <a:srgbClr val="878787"/>
                </a:solidFill>
                <a:latin typeface="Calibri"/>
                <a:cs typeface="Calibri"/>
              </a:rPr>
              <a:t>20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24840" y="896111"/>
            <a:ext cx="7897495" cy="878205"/>
            <a:chOff x="624840" y="896111"/>
            <a:chExt cx="7897495" cy="878205"/>
          </a:xfrm>
        </p:grpSpPr>
        <p:sp>
          <p:nvSpPr>
            <p:cNvPr id="5" name="object 5"/>
            <p:cNvSpPr/>
            <p:nvPr/>
          </p:nvSpPr>
          <p:spPr>
            <a:xfrm>
              <a:off x="629412" y="900683"/>
              <a:ext cx="7888605" cy="868680"/>
            </a:xfrm>
            <a:custGeom>
              <a:avLst/>
              <a:gdLst/>
              <a:ahLst/>
              <a:cxnLst/>
              <a:rect l="l" t="t" r="r" b="b"/>
              <a:pathLst>
                <a:path w="7888605" h="868680">
                  <a:moveTo>
                    <a:pt x="7888224" y="0"/>
                  </a:moveTo>
                  <a:lnTo>
                    <a:pt x="0" y="0"/>
                  </a:lnTo>
                  <a:lnTo>
                    <a:pt x="0" y="868680"/>
                  </a:lnTo>
                  <a:lnTo>
                    <a:pt x="7888224" y="868680"/>
                  </a:lnTo>
                  <a:lnTo>
                    <a:pt x="7888224" y="0"/>
                  </a:lnTo>
                  <a:close/>
                </a:path>
              </a:pathLst>
            </a:custGeom>
            <a:solidFill>
              <a:srgbClr val="D9D2E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629412" y="900683"/>
              <a:ext cx="7888605" cy="868680"/>
            </a:xfrm>
            <a:custGeom>
              <a:avLst/>
              <a:gdLst/>
              <a:ahLst/>
              <a:cxnLst/>
              <a:rect l="l" t="t" r="r" b="b"/>
              <a:pathLst>
                <a:path w="7888605" h="868680">
                  <a:moveTo>
                    <a:pt x="0" y="868680"/>
                  </a:moveTo>
                  <a:lnTo>
                    <a:pt x="7888224" y="868680"/>
                  </a:lnTo>
                  <a:lnTo>
                    <a:pt x="7888224" y="0"/>
                  </a:lnTo>
                  <a:lnTo>
                    <a:pt x="0" y="0"/>
                  </a:lnTo>
                  <a:lnTo>
                    <a:pt x="0" y="86868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64135" rIns="0" bIns="0" rtlCol="0" vert="horz">
            <a:spAutoFit/>
          </a:bodyPr>
          <a:lstStyle/>
          <a:p>
            <a:pPr marL="12700" marR="5080" indent="179705">
              <a:lnSpc>
                <a:spcPts val="3240"/>
              </a:lnSpc>
              <a:spcBef>
                <a:spcPts val="505"/>
              </a:spcBef>
            </a:pPr>
            <a:r>
              <a:rPr dirty="0" spc="-10"/>
              <a:t>Need </a:t>
            </a:r>
            <a:r>
              <a:rPr dirty="0" spc="-5"/>
              <a:t>for </a:t>
            </a:r>
            <a:r>
              <a:rPr dirty="0" spc="-10"/>
              <a:t>Proactive </a:t>
            </a:r>
            <a:r>
              <a:rPr dirty="0" spc="-5"/>
              <a:t>laws:  </a:t>
            </a:r>
            <a:r>
              <a:rPr dirty="0" spc="-10"/>
              <a:t>Recommendations</a:t>
            </a:r>
            <a:r>
              <a:rPr dirty="0" spc="40"/>
              <a:t> </a:t>
            </a:r>
            <a:r>
              <a:rPr dirty="0" spc="-10"/>
              <a:t>Contd..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066669" y="2400757"/>
            <a:ext cx="3263900" cy="3256915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405765">
              <a:lnSpc>
                <a:spcPct val="100000"/>
              </a:lnSpc>
              <a:spcBef>
                <a:spcPts val="115"/>
              </a:spcBef>
            </a:pPr>
            <a:r>
              <a:rPr dirty="0" sz="2100" spc="5" b="1">
                <a:latin typeface="Arial"/>
                <a:cs typeface="Arial"/>
              </a:rPr>
              <a:t>National</a:t>
            </a:r>
            <a:r>
              <a:rPr dirty="0" sz="2100" spc="-60" b="1">
                <a:latin typeface="Arial"/>
                <a:cs typeface="Arial"/>
              </a:rPr>
              <a:t> </a:t>
            </a:r>
            <a:r>
              <a:rPr dirty="0" sz="2100" b="1">
                <a:latin typeface="Arial"/>
                <a:cs typeface="Arial"/>
              </a:rPr>
              <a:t>legislation</a:t>
            </a:r>
            <a:endParaRPr sz="2100">
              <a:latin typeface="Arial"/>
              <a:cs typeface="Arial"/>
            </a:endParaRPr>
          </a:p>
          <a:p>
            <a:pPr marL="515620" indent="-171450">
              <a:lnSpc>
                <a:spcPct val="100000"/>
              </a:lnSpc>
              <a:spcBef>
                <a:spcPts val="2065"/>
              </a:spcBef>
              <a:buChar char="•"/>
              <a:tabLst>
                <a:tab pos="516255" algn="l"/>
              </a:tabLst>
            </a:pPr>
            <a:r>
              <a:rPr dirty="0" sz="2100">
                <a:latin typeface="Arial"/>
                <a:cs typeface="Arial"/>
              </a:rPr>
              <a:t>Data Protection</a:t>
            </a:r>
            <a:r>
              <a:rPr dirty="0" sz="2100" spc="-100">
                <a:latin typeface="Arial"/>
                <a:cs typeface="Arial"/>
              </a:rPr>
              <a:t> </a:t>
            </a:r>
            <a:r>
              <a:rPr dirty="0" sz="2100" spc="5">
                <a:latin typeface="Arial"/>
                <a:cs typeface="Arial"/>
              </a:rPr>
              <a:t>Law</a:t>
            </a:r>
            <a:endParaRPr sz="2100">
              <a:latin typeface="Arial"/>
              <a:cs typeface="Arial"/>
            </a:endParaRPr>
          </a:p>
          <a:p>
            <a:pPr lvl="1" marL="601345" indent="-170815">
              <a:lnSpc>
                <a:spcPct val="100000"/>
              </a:lnSpc>
              <a:spcBef>
                <a:spcPts val="2065"/>
              </a:spcBef>
              <a:buChar char="•"/>
              <a:tabLst>
                <a:tab pos="601345" algn="l"/>
              </a:tabLst>
            </a:pPr>
            <a:r>
              <a:rPr dirty="0" sz="2100">
                <a:latin typeface="Arial"/>
                <a:cs typeface="Arial"/>
              </a:rPr>
              <a:t>Discrimination</a:t>
            </a:r>
            <a:r>
              <a:rPr dirty="0" sz="2100" spc="-95">
                <a:latin typeface="Arial"/>
                <a:cs typeface="Arial"/>
              </a:rPr>
              <a:t> </a:t>
            </a:r>
            <a:r>
              <a:rPr dirty="0" sz="2100" spc="5">
                <a:latin typeface="Arial"/>
                <a:cs typeface="Arial"/>
              </a:rPr>
              <a:t>Law</a:t>
            </a:r>
            <a:endParaRPr sz="2100">
              <a:latin typeface="Arial"/>
              <a:cs typeface="Arial"/>
            </a:endParaRPr>
          </a:p>
          <a:p>
            <a:pPr lvl="2" marL="725805" indent="-170815">
              <a:lnSpc>
                <a:spcPct val="100000"/>
              </a:lnSpc>
              <a:spcBef>
                <a:spcPts val="2065"/>
              </a:spcBef>
              <a:buChar char="•"/>
              <a:tabLst>
                <a:tab pos="726440" algn="l"/>
              </a:tabLst>
            </a:pPr>
            <a:r>
              <a:rPr dirty="0" sz="2100">
                <a:latin typeface="Arial"/>
                <a:cs typeface="Arial"/>
              </a:rPr>
              <a:t>Competition</a:t>
            </a:r>
            <a:r>
              <a:rPr dirty="0" sz="2100" spc="-90">
                <a:latin typeface="Arial"/>
                <a:cs typeface="Arial"/>
              </a:rPr>
              <a:t> </a:t>
            </a:r>
            <a:r>
              <a:rPr dirty="0" sz="2100" spc="5">
                <a:latin typeface="Arial"/>
                <a:cs typeface="Arial"/>
              </a:rPr>
              <a:t>Law</a:t>
            </a:r>
            <a:endParaRPr sz="2100">
              <a:latin typeface="Arial"/>
              <a:cs typeface="Arial"/>
            </a:endParaRPr>
          </a:p>
          <a:p>
            <a:pPr marL="183515" indent="-171450">
              <a:lnSpc>
                <a:spcPct val="100000"/>
              </a:lnSpc>
              <a:spcBef>
                <a:spcPts val="2045"/>
              </a:spcBef>
              <a:buChar char="•"/>
              <a:tabLst>
                <a:tab pos="184150" algn="l"/>
              </a:tabLst>
            </a:pPr>
            <a:r>
              <a:rPr dirty="0" sz="2100">
                <a:latin typeface="Arial"/>
                <a:cs typeface="Arial"/>
              </a:rPr>
              <a:t>Consumer Protection</a:t>
            </a:r>
            <a:r>
              <a:rPr dirty="0" sz="2100" spc="-155">
                <a:latin typeface="Arial"/>
                <a:cs typeface="Arial"/>
              </a:rPr>
              <a:t> </a:t>
            </a:r>
            <a:r>
              <a:rPr dirty="0" sz="2100" spc="5">
                <a:latin typeface="Arial"/>
                <a:cs typeface="Arial"/>
              </a:rPr>
              <a:t>Law</a:t>
            </a:r>
            <a:endParaRPr sz="2100">
              <a:latin typeface="Arial"/>
              <a:cs typeface="Arial"/>
            </a:endParaRPr>
          </a:p>
          <a:p>
            <a:pPr lvl="1" marL="552450" indent="-171450">
              <a:lnSpc>
                <a:spcPct val="100000"/>
              </a:lnSpc>
              <a:spcBef>
                <a:spcPts val="2065"/>
              </a:spcBef>
              <a:buChar char="•"/>
              <a:tabLst>
                <a:tab pos="553085" algn="l"/>
              </a:tabLst>
            </a:pPr>
            <a:r>
              <a:rPr dirty="0" sz="2100">
                <a:latin typeface="Arial"/>
                <a:cs typeface="Arial"/>
              </a:rPr>
              <a:t>Sectoral</a:t>
            </a:r>
            <a:r>
              <a:rPr dirty="0" sz="2100" spc="-55">
                <a:latin typeface="Arial"/>
                <a:cs typeface="Arial"/>
              </a:rPr>
              <a:t> </a:t>
            </a:r>
            <a:r>
              <a:rPr dirty="0" sz="2100">
                <a:latin typeface="Arial"/>
                <a:cs typeface="Arial"/>
              </a:rPr>
              <a:t>Regulation</a:t>
            </a:r>
            <a:endParaRPr sz="2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594169"/>
            <a:ext cx="7135495" cy="5462905"/>
            <a:chOff x="0" y="594169"/>
            <a:chExt cx="7135495" cy="5462905"/>
          </a:xfrm>
        </p:grpSpPr>
        <p:sp>
          <p:nvSpPr>
            <p:cNvPr id="3" name="object 3"/>
            <p:cNvSpPr/>
            <p:nvPr/>
          </p:nvSpPr>
          <p:spPr>
            <a:xfrm>
              <a:off x="2418460" y="3276599"/>
              <a:ext cx="4352925" cy="2767965"/>
            </a:xfrm>
            <a:custGeom>
              <a:avLst/>
              <a:gdLst/>
              <a:ahLst/>
              <a:cxnLst/>
              <a:rect l="l" t="t" r="r" b="b"/>
              <a:pathLst>
                <a:path w="4352925" h="2767965">
                  <a:moveTo>
                    <a:pt x="2176399" y="0"/>
                  </a:moveTo>
                  <a:lnTo>
                    <a:pt x="0" y="1383792"/>
                  </a:lnTo>
                  <a:lnTo>
                    <a:pt x="24412" y="1429346"/>
                  </a:lnTo>
                  <a:lnTo>
                    <a:pt x="49543" y="1474264"/>
                  </a:lnTo>
                  <a:lnTo>
                    <a:pt x="75380" y="1518540"/>
                  </a:lnTo>
                  <a:lnTo>
                    <a:pt x="101914" y="1562167"/>
                  </a:lnTo>
                  <a:lnTo>
                    <a:pt x="129133" y="1605138"/>
                  </a:lnTo>
                  <a:lnTo>
                    <a:pt x="157027" y="1647446"/>
                  </a:lnTo>
                  <a:lnTo>
                    <a:pt x="185585" y="1689084"/>
                  </a:lnTo>
                  <a:lnTo>
                    <a:pt x="214797" y="1730046"/>
                  </a:lnTo>
                  <a:lnTo>
                    <a:pt x="244652" y="1770325"/>
                  </a:lnTo>
                  <a:lnTo>
                    <a:pt x="275139" y="1809914"/>
                  </a:lnTo>
                  <a:lnTo>
                    <a:pt x="306247" y="1848806"/>
                  </a:lnTo>
                  <a:lnTo>
                    <a:pt x="337966" y="1886994"/>
                  </a:lnTo>
                  <a:lnTo>
                    <a:pt x="370286" y="1924472"/>
                  </a:lnTo>
                  <a:lnTo>
                    <a:pt x="403195" y="1961233"/>
                  </a:lnTo>
                  <a:lnTo>
                    <a:pt x="436683" y="1997270"/>
                  </a:lnTo>
                  <a:lnTo>
                    <a:pt x="470739" y="2032576"/>
                  </a:lnTo>
                  <a:lnTo>
                    <a:pt x="505352" y="2067144"/>
                  </a:lnTo>
                  <a:lnTo>
                    <a:pt x="540512" y="2100968"/>
                  </a:lnTo>
                  <a:lnTo>
                    <a:pt x="576209" y="2134041"/>
                  </a:lnTo>
                  <a:lnTo>
                    <a:pt x="612431" y="2166356"/>
                  </a:lnTo>
                  <a:lnTo>
                    <a:pt x="649168" y="2197907"/>
                  </a:lnTo>
                  <a:lnTo>
                    <a:pt x="686409" y="2228685"/>
                  </a:lnTo>
                  <a:lnTo>
                    <a:pt x="724143" y="2258686"/>
                  </a:lnTo>
                  <a:lnTo>
                    <a:pt x="762361" y="2287901"/>
                  </a:lnTo>
                  <a:lnTo>
                    <a:pt x="801050" y="2316325"/>
                  </a:lnTo>
                  <a:lnTo>
                    <a:pt x="840201" y="2343949"/>
                  </a:lnTo>
                  <a:lnTo>
                    <a:pt x="879803" y="2370768"/>
                  </a:lnTo>
                  <a:lnTo>
                    <a:pt x="919845" y="2396775"/>
                  </a:lnTo>
                  <a:lnTo>
                    <a:pt x="960316" y="2421963"/>
                  </a:lnTo>
                  <a:lnTo>
                    <a:pt x="1001206" y="2446325"/>
                  </a:lnTo>
                  <a:lnTo>
                    <a:pt x="1042505" y="2469854"/>
                  </a:lnTo>
                  <a:lnTo>
                    <a:pt x="1084200" y="2492544"/>
                  </a:lnTo>
                  <a:lnTo>
                    <a:pt x="1126283" y="2514387"/>
                  </a:lnTo>
                  <a:lnTo>
                    <a:pt x="1168742" y="2535377"/>
                  </a:lnTo>
                  <a:lnTo>
                    <a:pt x="1211566" y="2555508"/>
                  </a:lnTo>
                  <a:lnTo>
                    <a:pt x="1254745" y="2574772"/>
                  </a:lnTo>
                  <a:lnTo>
                    <a:pt x="1298268" y="2593162"/>
                  </a:lnTo>
                  <a:lnTo>
                    <a:pt x="1342124" y="2610672"/>
                  </a:lnTo>
                  <a:lnTo>
                    <a:pt x="1386304" y="2627295"/>
                  </a:lnTo>
                  <a:lnTo>
                    <a:pt x="1430795" y="2643024"/>
                  </a:lnTo>
                  <a:lnTo>
                    <a:pt x="1475588" y="2657853"/>
                  </a:lnTo>
                  <a:lnTo>
                    <a:pt x="1520672" y="2671774"/>
                  </a:lnTo>
                  <a:lnTo>
                    <a:pt x="1566035" y="2684781"/>
                  </a:lnTo>
                  <a:lnTo>
                    <a:pt x="1611669" y="2696867"/>
                  </a:lnTo>
                  <a:lnTo>
                    <a:pt x="1657561" y="2708025"/>
                  </a:lnTo>
                  <a:lnTo>
                    <a:pt x="1703701" y="2718248"/>
                  </a:lnTo>
                  <a:lnTo>
                    <a:pt x="1750078" y="2727530"/>
                  </a:lnTo>
                  <a:lnTo>
                    <a:pt x="1796682" y="2735864"/>
                  </a:lnTo>
                  <a:lnTo>
                    <a:pt x="1843502" y="2743243"/>
                  </a:lnTo>
                  <a:lnTo>
                    <a:pt x="1890528" y="2749660"/>
                  </a:lnTo>
                  <a:lnTo>
                    <a:pt x="1937749" y="2755108"/>
                  </a:lnTo>
                  <a:lnTo>
                    <a:pt x="1985153" y="2759581"/>
                  </a:lnTo>
                  <a:lnTo>
                    <a:pt x="2032731" y="2763072"/>
                  </a:lnTo>
                  <a:lnTo>
                    <a:pt x="2080472" y="2765574"/>
                  </a:lnTo>
                  <a:lnTo>
                    <a:pt x="2128364" y="2767080"/>
                  </a:lnTo>
                  <a:lnTo>
                    <a:pt x="2176399" y="2767584"/>
                  </a:lnTo>
                  <a:lnTo>
                    <a:pt x="2224433" y="2767080"/>
                  </a:lnTo>
                  <a:lnTo>
                    <a:pt x="2272325" y="2765574"/>
                  </a:lnTo>
                  <a:lnTo>
                    <a:pt x="2320066" y="2763072"/>
                  </a:lnTo>
                  <a:lnTo>
                    <a:pt x="2367644" y="2759581"/>
                  </a:lnTo>
                  <a:lnTo>
                    <a:pt x="2415048" y="2755108"/>
                  </a:lnTo>
                  <a:lnTo>
                    <a:pt x="2462269" y="2749660"/>
                  </a:lnTo>
                  <a:lnTo>
                    <a:pt x="2509295" y="2743243"/>
                  </a:lnTo>
                  <a:lnTo>
                    <a:pt x="2556115" y="2735864"/>
                  </a:lnTo>
                  <a:lnTo>
                    <a:pt x="2602719" y="2727530"/>
                  </a:lnTo>
                  <a:lnTo>
                    <a:pt x="2649096" y="2718248"/>
                  </a:lnTo>
                  <a:lnTo>
                    <a:pt x="2695236" y="2708025"/>
                  </a:lnTo>
                  <a:lnTo>
                    <a:pt x="2741128" y="2696867"/>
                  </a:lnTo>
                  <a:lnTo>
                    <a:pt x="2786762" y="2684781"/>
                  </a:lnTo>
                  <a:lnTo>
                    <a:pt x="2832125" y="2671774"/>
                  </a:lnTo>
                  <a:lnTo>
                    <a:pt x="2877209" y="2657853"/>
                  </a:lnTo>
                  <a:lnTo>
                    <a:pt x="2922002" y="2643024"/>
                  </a:lnTo>
                  <a:lnTo>
                    <a:pt x="2966493" y="2627295"/>
                  </a:lnTo>
                  <a:lnTo>
                    <a:pt x="3010673" y="2610672"/>
                  </a:lnTo>
                  <a:lnTo>
                    <a:pt x="3054529" y="2593162"/>
                  </a:lnTo>
                  <a:lnTo>
                    <a:pt x="3098052" y="2574772"/>
                  </a:lnTo>
                  <a:lnTo>
                    <a:pt x="3141231" y="2555508"/>
                  </a:lnTo>
                  <a:lnTo>
                    <a:pt x="3184055" y="2535377"/>
                  </a:lnTo>
                  <a:lnTo>
                    <a:pt x="3226514" y="2514387"/>
                  </a:lnTo>
                  <a:lnTo>
                    <a:pt x="3268597" y="2492544"/>
                  </a:lnTo>
                  <a:lnTo>
                    <a:pt x="3310292" y="2469854"/>
                  </a:lnTo>
                  <a:lnTo>
                    <a:pt x="3351591" y="2446325"/>
                  </a:lnTo>
                  <a:lnTo>
                    <a:pt x="3392481" y="2421963"/>
                  </a:lnTo>
                  <a:lnTo>
                    <a:pt x="3432952" y="2396775"/>
                  </a:lnTo>
                  <a:lnTo>
                    <a:pt x="3472994" y="2370768"/>
                  </a:lnTo>
                  <a:lnTo>
                    <a:pt x="3512596" y="2343949"/>
                  </a:lnTo>
                  <a:lnTo>
                    <a:pt x="3551747" y="2316325"/>
                  </a:lnTo>
                  <a:lnTo>
                    <a:pt x="3590436" y="2287901"/>
                  </a:lnTo>
                  <a:lnTo>
                    <a:pt x="3628654" y="2258686"/>
                  </a:lnTo>
                  <a:lnTo>
                    <a:pt x="3666388" y="2228685"/>
                  </a:lnTo>
                  <a:lnTo>
                    <a:pt x="3703629" y="2197907"/>
                  </a:lnTo>
                  <a:lnTo>
                    <a:pt x="3740366" y="2166356"/>
                  </a:lnTo>
                  <a:lnTo>
                    <a:pt x="3776588" y="2134041"/>
                  </a:lnTo>
                  <a:lnTo>
                    <a:pt x="3812285" y="2100968"/>
                  </a:lnTo>
                  <a:lnTo>
                    <a:pt x="3847445" y="2067144"/>
                  </a:lnTo>
                  <a:lnTo>
                    <a:pt x="3882058" y="2032576"/>
                  </a:lnTo>
                  <a:lnTo>
                    <a:pt x="3916114" y="1997270"/>
                  </a:lnTo>
                  <a:lnTo>
                    <a:pt x="3949602" y="1961233"/>
                  </a:lnTo>
                  <a:lnTo>
                    <a:pt x="3982511" y="1924472"/>
                  </a:lnTo>
                  <a:lnTo>
                    <a:pt x="4014831" y="1886994"/>
                  </a:lnTo>
                  <a:lnTo>
                    <a:pt x="4046550" y="1848806"/>
                  </a:lnTo>
                  <a:lnTo>
                    <a:pt x="4077658" y="1809914"/>
                  </a:lnTo>
                  <a:lnTo>
                    <a:pt x="4108145" y="1770325"/>
                  </a:lnTo>
                  <a:lnTo>
                    <a:pt x="4138000" y="1730046"/>
                  </a:lnTo>
                  <a:lnTo>
                    <a:pt x="4167212" y="1689084"/>
                  </a:lnTo>
                  <a:lnTo>
                    <a:pt x="4195770" y="1647446"/>
                  </a:lnTo>
                  <a:lnTo>
                    <a:pt x="4223664" y="1605138"/>
                  </a:lnTo>
                  <a:lnTo>
                    <a:pt x="4250883" y="1562167"/>
                  </a:lnTo>
                  <a:lnTo>
                    <a:pt x="4277417" y="1518540"/>
                  </a:lnTo>
                  <a:lnTo>
                    <a:pt x="4303254" y="1474264"/>
                  </a:lnTo>
                  <a:lnTo>
                    <a:pt x="4328385" y="1429346"/>
                  </a:lnTo>
                  <a:lnTo>
                    <a:pt x="4352797" y="1383792"/>
                  </a:lnTo>
                  <a:lnTo>
                    <a:pt x="2176399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2418460" y="3276599"/>
              <a:ext cx="4352925" cy="2767965"/>
            </a:xfrm>
            <a:custGeom>
              <a:avLst/>
              <a:gdLst/>
              <a:ahLst/>
              <a:cxnLst/>
              <a:rect l="l" t="t" r="r" b="b"/>
              <a:pathLst>
                <a:path w="4352925" h="2767965">
                  <a:moveTo>
                    <a:pt x="4352797" y="1383792"/>
                  </a:moveTo>
                  <a:lnTo>
                    <a:pt x="4328385" y="1429346"/>
                  </a:lnTo>
                  <a:lnTo>
                    <a:pt x="4303254" y="1474264"/>
                  </a:lnTo>
                  <a:lnTo>
                    <a:pt x="4277417" y="1518540"/>
                  </a:lnTo>
                  <a:lnTo>
                    <a:pt x="4250883" y="1562167"/>
                  </a:lnTo>
                  <a:lnTo>
                    <a:pt x="4223664" y="1605138"/>
                  </a:lnTo>
                  <a:lnTo>
                    <a:pt x="4195770" y="1647446"/>
                  </a:lnTo>
                  <a:lnTo>
                    <a:pt x="4167212" y="1689084"/>
                  </a:lnTo>
                  <a:lnTo>
                    <a:pt x="4138000" y="1730046"/>
                  </a:lnTo>
                  <a:lnTo>
                    <a:pt x="4108145" y="1770325"/>
                  </a:lnTo>
                  <a:lnTo>
                    <a:pt x="4077658" y="1809914"/>
                  </a:lnTo>
                  <a:lnTo>
                    <a:pt x="4046550" y="1848806"/>
                  </a:lnTo>
                  <a:lnTo>
                    <a:pt x="4014831" y="1886994"/>
                  </a:lnTo>
                  <a:lnTo>
                    <a:pt x="3982511" y="1924472"/>
                  </a:lnTo>
                  <a:lnTo>
                    <a:pt x="3949602" y="1961233"/>
                  </a:lnTo>
                  <a:lnTo>
                    <a:pt x="3916114" y="1997270"/>
                  </a:lnTo>
                  <a:lnTo>
                    <a:pt x="3882058" y="2032576"/>
                  </a:lnTo>
                  <a:lnTo>
                    <a:pt x="3847445" y="2067144"/>
                  </a:lnTo>
                  <a:lnTo>
                    <a:pt x="3812285" y="2100968"/>
                  </a:lnTo>
                  <a:lnTo>
                    <a:pt x="3776588" y="2134041"/>
                  </a:lnTo>
                  <a:lnTo>
                    <a:pt x="3740366" y="2166356"/>
                  </a:lnTo>
                  <a:lnTo>
                    <a:pt x="3703629" y="2197907"/>
                  </a:lnTo>
                  <a:lnTo>
                    <a:pt x="3666388" y="2228685"/>
                  </a:lnTo>
                  <a:lnTo>
                    <a:pt x="3628654" y="2258686"/>
                  </a:lnTo>
                  <a:lnTo>
                    <a:pt x="3590436" y="2287901"/>
                  </a:lnTo>
                  <a:lnTo>
                    <a:pt x="3551747" y="2316325"/>
                  </a:lnTo>
                  <a:lnTo>
                    <a:pt x="3512596" y="2343949"/>
                  </a:lnTo>
                  <a:lnTo>
                    <a:pt x="3472994" y="2370768"/>
                  </a:lnTo>
                  <a:lnTo>
                    <a:pt x="3432952" y="2396775"/>
                  </a:lnTo>
                  <a:lnTo>
                    <a:pt x="3392481" y="2421963"/>
                  </a:lnTo>
                  <a:lnTo>
                    <a:pt x="3351591" y="2446325"/>
                  </a:lnTo>
                  <a:lnTo>
                    <a:pt x="3310292" y="2469854"/>
                  </a:lnTo>
                  <a:lnTo>
                    <a:pt x="3268597" y="2492544"/>
                  </a:lnTo>
                  <a:lnTo>
                    <a:pt x="3226514" y="2514387"/>
                  </a:lnTo>
                  <a:lnTo>
                    <a:pt x="3184055" y="2535377"/>
                  </a:lnTo>
                  <a:lnTo>
                    <a:pt x="3141231" y="2555508"/>
                  </a:lnTo>
                  <a:lnTo>
                    <a:pt x="3098052" y="2574772"/>
                  </a:lnTo>
                  <a:lnTo>
                    <a:pt x="3054529" y="2593162"/>
                  </a:lnTo>
                  <a:lnTo>
                    <a:pt x="3010673" y="2610672"/>
                  </a:lnTo>
                  <a:lnTo>
                    <a:pt x="2966493" y="2627295"/>
                  </a:lnTo>
                  <a:lnTo>
                    <a:pt x="2922002" y="2643024"/>
                  </a:lnTo>
                  <a:lnTo>
                    <a:pt x="2877209" y="2657853"/>
                  </a:lnTo>
                  <a:lnTo>
                    <a:pt x="2832125" y="2671774"/>
                  </a:lnTo>
                  <a:lnTo>
                    <a:pt x="2786762" y="2684781"/>
                  </a:lnTo>
                  <a:lnTo>
                    <a:pt x="2741128" y="2696867"/>
                  </a:lnTo>
                  <a:lnTo>
                    <a:pt x="2695236" y="2708025"/>
                  </a:lnTo>
                  <a:lnTo>
                    <a:pt x="2649096" y="2718248"/>
                  </a:lnTo>
                  <a:lnTo>
                    <a:pt x="2602719" y="2727530"/>
                  </a:lnTo>
                  <a:lnTo>
                    <a:pt x="2556115" y="2735864"/>
                  </a:lnTo>
                  <a:lnTo>
                    <a:pt x="2509295" y="2743243"/>
                  </a:lnTo>
                  <a:lnTo>
                    <a:pt x="2462269" y="2749660"/>
                  </a:lnTo>
                  <a:lnTo>
                    <a:pt x="2415048" y="2755108"/>
                  </a:lnTo>
                  <a:lnTo>
                    <a:pt x="2367644" y="2759581"/>
                  </a:lnTo>
                  <a:lnTo>
                    <a:pt x="2320066" y="2763072"/>
                  </a:lnTo>
                  <a:lnTo>
                    <a:pt x="2272325" y="2765574"/>
                  </a:lnTo>
                  <a:lnTo>
                    <a:pt x="2224433" y="2767080"/>
                  </a:lnTo>
                  <a:lnTo>
                    <a:pt x="2176399" y="2767584"/>
                  </a:lnTo>
                  <a:lnTo>
                    <a:pt x="2128364" y="2767080"/>
                  </a:lnTo>
                  <a:lnTo>
                    <a:pt x="2080472" y="2765574"/>
                  </a:lnTo>
                  <a:lnTo>
                    <a:pt x="2032731" y="2763072"/>
                  </a:lnTo>
                  <a:lnTo>
                    <a:pt x="1985153" y="2759581"/>
                  </a:lnTo>
                  <a:lnTo>
                    <a:pt x="1937749" y="2755108"/>
                  </a:lnTo>
                  <a:lnTo>
                    <a:pt x="1890528" y="2749660"/>
                  </a:lnTo>
                  <a:lnTo>
                    <a:pt x="1843502" y="2743243"/>
                  </a:lnTo>
                  <a:lnTo>
                    <a:pt x="1796682" y="2735864"/>
                  </a:lnTo>
                  <a:lnTo>
                    <a:pt x="1750078" y="2727530"/>
                  </a:lnTo>
                  <a:lnTo>
                    <a:pt x="1703701" y="2718248"/>
                  </a:lnTo>
                  <a:lnTo>
                    <a:pt x="1657561" y="2708025"/>
                  </a:lnTo>
                  <a:lnTo>
                    <a:pt x="1611669" y="2696867"/>
                  </a:lnTo>
                  <a:lnTo>
                    <a:pt x="1566035" y="2684781"/>
                  </a:lnTo>
                  <a:lnTo>
                    <a:pt x="1520672" y="2671774"/>
                  </a:lnTo>
                  <a:lnTo>
                    <a:pt x="1475588" y="2657853"/>
                  </a:lnTo>
                  <a:lnTo>
                    <a:pt x="1430795" y="2643024"/>
                  </a:lnTo>
                  <a:lnTo>
                    <a:pt x="1386304" y="2627295"/>
                  </a:lnTo>
                  <a:lnTo>
                    <a:pt x="1342124" y="2610672"/>
                  </a:lnTo>
                  <a:lnTo>
                    <a:pt x="1298268" y="2593162"/>
                  </a:lnTo>
                  <a:lnTo>
                    <a:pt x="1254745" y="2574772"/>
                  </a:lnTo>
                  <a:lnTo>
                    <a:pt x="1211566" y="2555508"/>
                  </a:lnTo>
                  <a:lnTo>
                    <a:pt x="1168742" y="2535377"/>
                  </a:lnTo>
                  <a:lnTo>
                    <a:pt x="1126283" y="2514387"/>
                  </a:lnTo>
                  <a:lnTo>
                    <a:pt x="1084200" y="2492544"/>
                  </a:lnTo>
                  <a:lnTo>
                    <a:pt x="1042505" y="2469854"/>
                  </a:lnTo>
                  <a:lnTo>
                    <a:pt x="1001206" y="2446325"/>
                  </a:lnTo>
                  <a:lnTo>
                    <a:pt x="960316" y="2421963"/>
                  </a:lnTo>
                  <a:lnTo>
                    <a:pt x="919845" y="2396775"/>
                  </a:lnTo>
                  <a:lnTo>
                    <a:pt x="879803" y="2370768"/>
                  </a:lnTo>
                  <a:lnTo>
                    <a:pt x="840201" y="2343949"/>
                  </a:lnTo>
                  <a:lnTo>
                    <a:pt x="801050" y="2316325"/>
                  </a:lnTo>
                  <a:lnTo>
                    <a:pt x="762361" y="2287901"/>
                  </a:lnTo>
                  <a:lnTo>
                    <a:pt x="724143" y="2258686"/>
                  </a:lnTo>
                  <a:lnTo>
                    <a:pt x="686409" y="2228685"/>
                  </a:lnTo>
                  <a:lnTo>
                    <a:pt x="649168" y="2197907"/>
                  </a:lnTo>
                  <a:lnTo>
                    <a:pt x="612431" y="2166356"/>
                  </a:lnTo>
                  <a:lnTo>
                    <a:pt x="576209" y="2134041"/>
                  </a:lnTo>
                  <a:lnTo>
                    <a:pt x="540512" y="2100968"/>
                  </a:lnTo>
                  <a:lnTo>
                    <a:pt x="505352" y="2067144"/>
                  </a:lnTo>
                  <a:lnTo>
                    <a:pt x="470739" y="2032576"/>
                  </a:lnTo>
                  <a:lnTo>
                    <a:pt x="436683" y="1997270"/>
                  </a:lnTo>
                  <a:lnTo>
                    <a:pt x="403195" y="1961233"/>
                  </a:lnTo>
                  <a:lnTo>
                    <a:pt x="370286" y="1924472"/>
                  </a:lnTo>
                  <a:lnTo>
                    <a:pt x="337966" y="1886994"/>
                  </a:lnTo>
                  <a:lnTo>
                    <a:pt x="306247" y="1848806"/>
                  </a:lnTo>
                  <a:lnTo>
                    <a:pt x="275139" y="1809914"/>
                  </a:lnTo>
                  <a:lnTo>
                    <a:pt x="244652" y="1770325"/>
                  </a:lnTo>
                  <a:lnTo>
                    <a:pt x="214797" y="1730046"/>
                  </a:lnTo>
                  <a:lnTo>
                    <a:pt x="185585" y="1689084"/>
                  </a:lnTo>
                  <a:lnTo>
                    <a:pt x="157027" y="1647446"/>
                  </a:lnTo>
                  <a:lnTo>
                    <a:pt x="129133" y="1605138"/>
                  </a:lnTo>
                  <a:lnTo>
                    <a:pt x="101914" y="1562167"/>
                  </a:lnTo>
                  <a:lnTo>
                    <a:pt x="75380" y="1518540"/>
                  </a:lnTo>
                  <a:lnTo>
                    <a:pt x="49543" y="1474264"/>
                  </a:lnTo>
                  <a:lnTo>
                    <a:pt x="24412" y="1429346"/>
                  </a:lnTo>
                  <a:lnTo>
                    <a:pt x="0" y="1383792"/>
                  </a:lnTo>
                  <a:lnTo>
                    <a:pt x="2176399" y="0"/>
                  </a:lnTo>
                  <a:lnTo>
                    <a:pt x="4352797" y="1383792"/>
                  </a:lnTo>
                  <a:close/>
                </a:path>
              </a:pathLst>
            </a:custGeom>
            <a:ln w="2438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4622291" y="606551"/>
              <a:ext cx="2513330" cy="4021454"/>
            </a:xfrm>
            <a:custGeom>
              <a:avLst/>
              <a:gdLst/>
              <a:ahLst/>
              <a:cxnLst/>
              <a:rect l="l" t="t" r="r" b="b"/>
              <a:pathLst>
                <a:path w="2513329" h="4021454">
                  <a:moveTo>
                    <a:pt x="0" y="0"/>
                  </a:moveTo>
                  <a:lnTo>
                    <a:pt x="0" y="2680716"/>
                  </a:lnTo>
                  <a:lnTo>
                    <a:pt x="2176399" y="4021074"/>
                  </a:lnTo>
                  <a:lnTo>
                    <a:pt x="2199613" y="3977243"/>
                  </a:lnTo>
                  <a:lnTo>
                    <a:pt x="2221998" y="3933070"/>
                  </a:lnTo>
                  <a:lnTo>
                    <a:pt x="2243554" y="3888567"/>
                  </a:lnTo>
                  <a:lnTo>
                    <a:pt x="2264281" y="3843746"/>
                  </a:lnTo>
                  <a:lnTo>
                    <a:pt x="2284178" y="3798619"/>
                  </a:lnTo>
                  <a:lnTo>
                    <a:pt x="2303247" y="3753199"/>
                  </a:lnTo>
                  <a:lnTo>
                    <a:pt x="2321487" y="3707499"/>
                  </a:lnTo>
                  <a:lnTo>
                    <a:pt x="2338898" y="3661531"/>
                  </a:lnTo>
                  <a:lnTo>
                    <a:pt x="2355479" y="3615307"/>
                  </a:lnTo>
                  <a:lnTo>
                    <a:pt x="2371232" y="3568840"/>
                  </a:lnTo>
                  <a:lnTo>
                    <a:pt x="2386155" y="3522142"/>
                  </a:lnTo>
                  <a:lnTo>
                    <a:pt x="2400249" y="3475226"/>
                  </a:lnTo>
                  <a:lnTo>
                    <a:pt x="2413514" y="3428105"/>
                  </a:lnTo>
                  <a:lnTo>
                    <a:pt x="2425951" y="3380790"/>
                  </a:lnTo>
                  <a:lnTo>
                    <a:pt x="2437558" y="3333294"/>
                  </a:lnTo>
                  <a:lnTo>
                    <a:pt x="2448336" y="3285630"/>
                  </a:lnTo>
                  <a:lnTo>
                    <a:pt x="2458285" y="3237811"/>
                  </a:lnTo>
                  <a:lnTo>
                    <a:pt x="2467404" y="3189848"/>
                  </a:lnTo>
                  <a:lnTo>
                    <a:pt x="2475695" y="3141754"/>
                  </a:lnTo>
                  <a:lnTo>
                    <a:pt x="2483157" y="3093541"/>
                  </a:lnTo>
                  <a:lnTo>
                    <a:pt x="2489789" y="3045223"/>
                  </a:lnTo>
                  <a:lnTo>
                    <a:pt x="2495593" y="2996811"/>
                  </a:lnTo>
                  <a:lnTo>
                    <a:pt x="2500567" y="2948318"/>
                  </a:lnTo>
                  <a:lnTo>
                    <a:pt x="2504713" y="2899757"/>
                  </a:lnTo>
                  <a:lnTo>
                    <a:pt x="2508029" y="2851139"/>
                  </a:lnTo>
                  <a:lnTo>
                    <a:pt x="2510516" y="2802478"/>
                  </a:lnTo>
                  <a:lnTo>
                    <a:pt x="2512175" y="2753785"/>
                  </a:lnTo>
                  <a:lnTo>
                    <a:pt x="2513004" y="2705074"/>
                  </a:lnTo>
                  <a:lnTo>
                    <a:pt x="2513004" y="2656357"/>
                  </a:lnTo>
                  <a:lnTo>
                    <a:pt x="2512175" y="2607646"/>
                  </a:lnTo>
                  <a:lnTo>
                    <a:pt x="2510516" y="2558953"/>
                  </a:lnTo>
                  <a:lnTo>
                    <a:pt x="2508029" y="2510292"/>
                  </a:lnTo>
                  <a:lnTo>
                    <a:pt x="2504713" y="2461674"/>
                  </a:lnTo>
                  <a:lnTo>
                    <a:pt x="2500567" y="2413113"/>
                  </a:lnTo>
                  <a:lnTo>
                    <a:pt x="2495593" y="2364620"/>
                  </a:lnTo>
                  <a:lnTo>
                    <a:pt x="2489789" y="2316208"/>
                  </a:lnTo>
                  <a:lnTo>
                    <a:pt x="2483157" y="2267890"/>
                  </a:lnTo>
                  <a:lnTo>
                    <a:pt x="2475695" y="2219677"/>
                  </a:lnTo>
                  <a:lnTo>
                    <a:pt x="2467404" y="2171583"/>
                  </a:lnTo>
                  <a:lnTo>
                    <a:pt x="2458285" y="2123620"/>
                  </a:lnTo>
                  <a:lnTo>
                    <a:pt x="2448336" y="2075801"/>
                  </a:lnTo>
                  <a:lnTo>
                    <a:pt x="2437558" y="2028137"/>
                  </a:lnTo>
                  <a:lnTo>
                    <a:pt x="2425951" y="1980641"/>
                  </a:lnTo>
                  <a:lnTo>
                    <a:pt x="2413514" y="1933326"/>
                  </a:lnTo>
                  <a:lnTo>
                    <a:pt x="2400249" y="1886205"/>
                  </a:lnTo>
                  <a:lnTo>
                    <a:pt x="2386155" y="1839289"/>
                  </a:lnTo>
                  <a:lnTo>
                    <a:pt x="2371232" y="1792591"/>
                  </a:lnTo>
                  <a:lnTo>
                    <a:pt x="2355479" y="1746124"/>
                  </a:lnTo>
                  <a:lnTo>
                    <a:pt x="2338898" y="1699900"/>
                  </a:lnTo>
                  <a:lnTo>
                    <a:pt x="2321487" y="1653932"/>
                  </a:lnTo>
                  <a:lnTo>
                    <a:pt x="2303247" y="1608232"/>
                  </a:lnTo>
                  <a:lnTo>
                    <a:pt x="2284178" y="1562812"/>
                  </a:lnTo>
                  <a:lnTo>
                    <a:pt x="2264281" y="1517685"/>
                  </a:lnTo>
                  <a:lnTo>
                    <a:pt x="2243554" y="1472864"/>
                  </a:lnTo>
                  <a:lnTo>
                    <a:pt x="2221998" y="1428361"/>
                  </a:lnTo>
                  <a:lnTo>
                    <a:pt x="2199613" y="1384188"/>
                  </a:lnTo>
                  <a:lnTo>
                    <a:pt x="2176399" y="1340358"/>
                  </a:lnTo>
                  <a:lnTo>
                    <a:pt x="2151535" y="1295433"/>
                  </a:lnTo>
                  <a:lnTo>
                    <a:pt x="2125928" y="1251146"/>
                  </a:lnTo>
                  <a:lnTo>
                    <a:pt x="2099588" y="1207506"/>
                  </a:lnTo>
                  <a:lnTo>
                    <a:pt x="2072527" y="1164518"/>
                  </a:lnTo>
                  <a:lnTo>
                    <a:pt x="2044757" y="1122189"/>
                  </a:lnTo>
                  <a:lnTo>
                    <a:pt x="2016287" y="1080527"/>
                  </a:lnTo>
                  <a:lnTo>
                    <a:pt x="1987131" y="1039538"/>
                  </a:lnTo>
                  <a:lnTo>
                    <a:pt x="1957298" y="999230"/>
                  </a:lnTo>
                  <a:lnTo>
                    <a:pt x="1926800" y="959609"/>
                  </a:lnTo>
                  <a:lnTo>
                    <a:pt x="1895649" y="920682"/>
                  </a:lnTo>
                  <a:lnTo>
                    <a:pt x="1863856" y="882456"/>
                  </a:lnTo>
                  <a:lnTo>
                    <a:pt x="1831431" y="844939"/>
                  </a:lnTo>
                  <a:lnTo>
                    <a:pt x="1798387" y="808136"/>
                  </a:lnTo>
                  <a:lnTo>
                    <a:pt x="1764734" y="772056"/>
                  </a:lnTo>
                  <a:lnTo>
                    <a:pt x="1730483" y="736704"/>
                  </a:lnTo>
                  <a:lnTo>
                    <a:pt x="1695647" y="702088"/>
                  </a:lnTo>
                  <a:lnTo>
                    <a:pt x="1660236" y="668215"/>
                  </a:lnTo>
                  <a:lnTo>
                    <a:pt x="1624262" y="635092"/>
                  </a:lnTo>
                  <a:lnTo>
                    <a:pt x="1587735" y="602725"/>
                  </a:lnTo>
                  <a:lnTo>
                    <a:pt x="1550667" y="571122"/>
                  </a:lnTo>
                  <a:lnTo>
                    <a:pt x="1513070" y="540290"/>
                  </a:lnTo>
                  <a:lnTo>
                    <a:pt x="1474954" y="510235"/>
                  </a:lnTo>
                  <a:lnTo>
                    <a:pt x="1436331" y="480964"/>
                  </a:lnTo>
                  <a:lnTo>
                    <a:pt x="1397212" y="452485"/>
                  </a:lnTo>
                  <a:lnTo>
                    <a:pt x="1357609" y="424804"/>
                  </a:lnTo>
                  <a:lnTo>
                    <a:pt x="1317532" y="397928"/>
                  </a:lnTo>
                  <a:lnTo>
                    <a:pt x="1276993" y="371865"/>
                  </a:lnTo>
                  <a:lnTo>
                    <a:pt x="1236003" y="346620"/>
                  </a:lnTo>
                  <a:lnTo>
                    <a:pt x="1194573" y="322202"/>
                  </a:lnTo>
                  <a:lnTo>
                    <a:pt x="1152715" y="298616"/>
                  </a:lnTo>
                  <a:lnTo>
                    <a:pt x="1110440" y="275871"/>
                  </a:lnTo>
                  <a:lnTo>
                    <a:pt x="1067760" y="253972"/>
                  </a:lnTo>
                  <a:lnTo>
                    <a:pt x="1024684" y="232928"/>
                  </a:lnTo>
                  <a:lnTo>
                    <a:pt x="981226" y="212744"/>
                  </a:lnTo>
                  <a:lnTo>
                    <a:pt x="937395" y="193427"/>
                  </a:lnTo>
                  <a:lnTo>
                    <a:pt x="893204" y="174986"/>
                  </a:lnTo>
                  <a:lnTo>
                    <a:pt x="848663" y="157425"/>
                  </a:lnTo>
                  <a:lnTo>
                    <a:pt x="803783" y="140754"/>
                  </a:lnTo>
                  <a:lnTo>
                    <a:pt x="758577" y="124977"/>
                  </a:lnTo>
                  <a:lnTo>
                    <a:pt x="713055" y="110104"/>
                  </a:lnTo>
                  <a:lnTo>
                    <a:pt x="667229" y="96139"/>
                  </a:lnTo>
                  <a:lnTo>
                    <a:pt x="621110" y="83091"/>
                  </a:lnTo>
                  <a:lnTo>
                    <a:pt x="574708" y="70966"/>
                  </a:lnTo>
                  <a:lnTo>
                    <a:pt x="528036" y="59771"/>
                  </a:lnTo>
                  <a:lnTo>
                    <a:pt x="481105" y="49513"/>
                  </a:lnTo>
                  <a:lnTo>
                    <a:pt x="433925" y="40199"/>
                  </a:lnTo>
                  <a:lnTo>
                    <a:pt x="386508" y="31836"/>
                  </a:lnTo>
                  <a:lnTo>
                    <a:pt x="338866" y="24431"/>
                  </a:lnTo>
                  <a:lnTo>
                    <a:pt x="291010" y="17991"/>
                  </a:lnTo>
                  <a:lnTo>
                    <a:pt x="242950" y="12522"/>
                  </a:lnTo>
                  <a:lnTo>
                    <a:pt x="194698" y="8033"/>
                  </a:lnTo>
                  <a:lnTo>
                    <a:pt x="146266" y="4529"/>
                  </a:lnTo>
                  <a:lnTo>
                    <a:pt x="97665" y="2017"/>
                  </a:lnTo>
                  <a:lnTo>
                    <a:pt x="48906" y="5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2AEB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2054488" y="606551"/>
              <a:ext cx="2540635" cy="4021454"/>
            </a:xfrm>
            <a:custGeom>
              <a:avLst/>
              <a:gdLst/>
              <a:ahLst/>
              <a:cxnLst/>
              <a:rect l="l" t="t" r="r" b="b"/>
              <a:pathLst>
                <a:path w="2540635" h="4021454">
                  <a:moveTo>
                    <a:pt x="2540371" y="0"/>
                  </a:moveTo>
                  <a:lnTo>
                    <a:pt x="2491814" y="487"/>
                  </a:lnTo>
                  <a:lnTo>
                    <a:pt x="2443399" y="1946"/>
                  </a:lnTo>
                  <a:lnTo>
                    <a:pt x="2395138" y="4369"/>
                  </a:lnTo>
                  <a:lnTo>
                    <a:pt x="2347041" y="7750"/>
                  </a:lnTo>
                  <a:lnTo>
                    <a:pt x="2299120" y="12082"/>
                  </a:lnTo>
                  <a:lnTo>
                    <a:pt x="2251384" y="17358"/>
                  </a:lnTo>
                  <a:lnTo>
                    <a:pt x="2203845" y="23573"/>
                  </a:lnTo>
                  <a:lnTo>
                    <a:pt x="2156513" y="30719"/>
                  </a:lnTo>
                  <a:lnTo>
                    <a:pt x="2109400" y="38791"/>
                  </a:lnTo>
                  <a:lnTo>
                    <a:pt x="2062516" y="47780"/>
                  </a:lnTo>
                  <a:lnTo>
                    <a:pt x="2015872" y="57682"/>
                  </a:lnTo>
                  <a:lnTo>
                    <a:pt x="1969478" y="68488"/>
                  </a:lnTo>
                  <a:lnTo>
                    <a:pt x="1923346" y="80194"/>
                  </a:lnTo>
                  <a:lnTo>
                    <a:pt x="1877487" y="92791"/>
                  </a:lnTo>
                  <a:lnTo>
                    <a:pt x="1831910" y="106274"/>
                  </a:lnTo>
                  <a:lnTo>
                    <a:pt x="1786627" y="120635"/>
                  </a:lnTo>
                  <a:lnTo>
                    <a:pt x="1741649" y="135870"/>
                  </a:lnTo>
                  <a:lnTo>
                    <a:pt x="1696986" y="151969"/>
                  </a:lnTo>
                  <a:lnTo>
                    <a:pt x="1652650" y="168928"/>
                  </a:lnTo>
                  <a:lnTo>
                    <a:pt x="1608651" y="186740"/>
                  </a:lnTo>
                  <a:lnTo>
                    <a:pt x="1564999" y="205398"/>
                  </a:lnTo>
                  <a:lnTo>
                    <a:pt x="1521706" y="224895"/>
                  </a:lnTo>
                  <a:lnTo>
                    <a:pt x="1478783" y="245225"/>
                  </a:lnTo>
                  <a:lnTo>
                    <a:pt x="1436240" y="266382"/>
                  </a:lnTo>
                  <a:lnTo>
                    <a:pt x="1394088" y="288358"/>
                  </a:lnTo>
                  <a:lnTo>
                    <a:pt x="1352337" y="311147"/>
                  </a:lnTo>
                  <a:lnTo>
                    <a:pt x="1311000" y="334744"/>
                  </a:lnTo>
                  <a:lnTo>
                    <a:pt x="1270085" y="359140"/>
                  </a:lnTo>
                  <a:lnTo>
                    <a:pt x="1229605" y="384329"/>
                  </a:lnTo>
                  <a:lnTo>
                    <a:pt x="1189570" y="410306"/>
                  </a:lnTo>
                  <a:lnTo>
                    <a:pt x="1149991" y="437062"/>
                  </a:lnTo>
                  <a:lnTo>
                    <a:pt x="1110878" y="464593"/>
                  </a:lnTo>
                  <a:lnTo>
                    <a:pt x="1072243" y="492891"/>
                  </a:lnTo>
                  <a:lnTo>
                    <a:pt x="1034096" y="521949"/>
                  </a:lnTo>
                  <a:lnTo>
                    <a:pt x="996448" y="551761"/>
                  </a:lnTo>
                  <a:lnTo>
                    <a:pt x="959310" y="582321"/>
                  </a:lnTo>
                  <a:lnTo>
                    <a:pt x="922692" y="613622"/>
                  </a:lnTo>
                  <a:lnTo>
                    <a:pt x="886606" y="645657"/>
                  </a:lnTo>
                  <a:lnTo>
                    <a:pt x="851061" y="678419"/>
                  </a:lnTo>
                  <a:lnTo>
                    <a:pt x="816070" y="711903"/>
                  </a:lnTo>
                  <a:lnTo>
                    <a:pt x="781643" y="746101"/>
                  </a:lnTo>
                  <a:lnTo>
                    <a:pt x="747790" y="781008"/>
                  </a:lnTo>
                  <a:lnTo>
                    <a:pt x="714522" y="816616"/>
                  </a:lnTo>
                  <a:lnTo>
                    <a:pt x="681851" y="852918"/>
                  </a:lnTo>
                  <a:lnTo>
                    <a:pt x="649786" y="889909"/>
                  </a:lnTo>
                  <a:lnTo>
                    <a:pt x="618340" y="927582"/>
                  </a:lnTo>
                  <a:lnTo>
                    <a:pt x="587522" y="965930"/>
                  </a:lnTo>
                  <a:lnTo>
                    <a:pt x="557343" y="1004946"/>
                  </a:lnTo>
                  <a:lnTo>
                    <a:pt x="527814" y="1044625"/>
                  </a:lnTo>
                  <a:lnTo>
                    <a:pt x="498946" y="1084959"/>
                  </a:lnTo>
                  <a:lnTo>
                    <a:pt x="470750" y="1125941"/>
                  </a:lnTo>
                  <a:lnTo>
                    <a:pt x="443236" y="1167566"/>
                  </a:lnTo>
                  <a:lnTo>
                    <a:pt x="416416" y="1209827"/>
                  </a:lnTo>
                  <a:lnTo>
                    <a:pt x="390300" y="1252717"/>
                  </a:lnTo>
                  <a:lnTo>
                    <a:pt x="364899" y="1296229"/>
                  </a:lnTo>
                  <a:lnTo>
                    <a:pt x="340223" y="1340358"/>
                  </a:lnTo>
                  <a:lnTo>
                    <a:pt x="316759" y="1384188"/>
                  </a:lnTo>
                  <a:lnTo>
                    <a:pt x="294134" y="1428361"/>
                  </a:lnTo>
                  <a:lnTo>
                    <a:pt x="272346" y="1472864"/>
                  </a:lnTo>
                  <a:lnTo>
                    <a:pt x="251396" y="1517685"/>
                  </a:lnTo>
                  <a:lnTo>
                    <a:pt x="231284" y="1562812"/>
                  </a:lnTo>
                  <a:lnTo>
                    <a:pt x="212011" y="1608232"/>
                  </a:lnTo>
                  <a:lnTo>
                    <a:pt x="193575" y="1653932"/>
                  </a:lnTo>
                  <a:lnTo>
                    <a:pt x="175977" y="1699900"/>
                  </a:lnTo>
                  <a:lnTo>
                    <a:pt x="159217" y="1746124"/>
                  </a:lnTo>
                  <a:lnTo>
                    <a:pt x="143296" y="1792591"/>
                  </a:lnTo>
                  <a:lnTo>
                    <a:pt x="128212" y="1839289"/>
                  </a:lnTo>
                  <a:lnTo>
                    <a:pt x="113966" y="1886205"/>
                  </a:lnTo>
                  <a:lnTo>
                    <a:pt x="100558" y="1933326"/>
                  </a:lnTo>
                  <a:lnTo>
                    <a:pt x="87988" y="1980641"/>
                  </a:lnTo>
                  <a:lnTo>
                    <a:pt x="76256" y="2028137"/>
                  </a:lnTo>
                  <a:lnTo>
                    <a:pt x="65363" y="2075801"/>
                  </a:lnTo>
                  <a:lnTo>
                    <a:pt x="55307" y="2123620"/>
                  </a:lnTo>
                  <a:lnTo>
                    <a:pt x="46089" y="2171583"/>
                  </a:lnTo>
                  <a:lnTo>
                    <a:pt x="37709" y="2219677"/>
                  </a:lnTo>
                  <a:lnTo>
                    <a:pt x="30167" y="2267890"/>
                  </a:lnTo>
                  <a:lnTo>
                    <a:pt x="23463" y="2316208"/>
                  </a:lnTo>
                  <a:lnTo>
                    <a:pt x="17597" y="2364620"/>
                  </a:lnTo>
                  <a:lnTo>
                    <a:pt x="12569" y="2413113"/>
                  </a:lnTo>
                  <a:lnTo>
                    <a:pt x="8379" y="2461674"/>
                  </a:lnTo>
                  <a:lnTo>
                    <a:pt x="5027" y="2510292"/>
                  </a:lnTo>
                  <a:lnTo>
                    <a:pt x="2513" y="2558953"/>
                  </a:lnTo>
                  <a:lnTo>
                    <a:pt x="837" y="2607646"/>
                  </a:lnTo>
                  <a:lnTo>
                    <a:pt x="0" y="2656357"/>
                  </a:lnTo>
                  <a:lnTo>
                    <a:pt x="0" y="2705074"/>
                  </a:lnTo>
                  <a:lnTo>
                    <a:pt x="837" y="2753785"/>
                  </a:lnTo>
                  <a:lnTo>
                    <a:pt x="2513" y="2802478"/>
                  </a:lnTo>
                  <a:lnTo>
                    <a:pt x="5027" y="2851139"/>
                  </a:lnTo>
                  <a:lnTo>
                    <a:pt x="8379" y="2899757"/>
                  </a:lnTo>
                  <a:lnTo>
                    <a:pt x="12569" y="2948318"/>
                  </a:lnTo>
                  <a:lnTo>
                    <a:pt x="17597" y="2996811"/>
                  </a:lnTo>
                  <a:lnTo>
                    <a:pt x="23463" y="3045223"/>
                  </a:lnTo>
                  <a:lnTo>
                    <a:pt x="30167" y="3093541"/>
                  </a:lnTo>
                  <a:lnTo>
                    <a:pt x="37709" y="3141754"/>
                  </a:lnTo>
                  <a:lnTo>
                    <a:pt x="46089" y="3189848"/>
                  </a:lnTo>
                  <a:lnTo>
                    <a:pt x="55307" y="3237811"/>
                  </a:lnTo>
                  <a:lnTo>
                    <a:pt x="65363" y="3285630"/>
                  </a:lnTo>
                  <a:lnTo>
                    <a:pt x="76256" y="3333294"/>
                  </a:lnTo>
                  <a:lnTo>
                    <a:pt x="87988" y="3380790"/>
                  </a:lnTo>
                  <a:lnTo>
                    <a:pt x="100558" y="3428105"/>
                  </a:lnTo>
                  <a:lnTo>
                    <a:pt x="113966" y="3475226"/>
                  </a:lnTo>
                  <a:lnTo>
                    <a:pt x="128212" y="3522142"/>
                  </a:lnTo>
                  <a:lnTo>
                    <a:pt x="143296" y="3568840"/>
                  </a:lnTo>
                  <a:lnTo>
                    <a:pt x="159217" y="3615307"/>
                  </a:lnTo>
                  <a:lnTo>
                    <a:pt x="175977" y="3661531"/>
                  </a:lnTo>
                  <a:lnTo>
                    <a:pt x="193575" y="3707499"/>
                  </a:lnTo>
                  <a:lnTo>
                    <a:pt x="212011" y="3753199"/>
                  </a:lnTo>
                  <a:lnTo>
                    <a:pt x="231284" y="3798619"/>
                  </a:lnTo>
                  <a:lnTo>
                    <a:pt x="251396" y="3843746"/>
                  </a:lnTo>
                  <a:lnTo>
                    <a:pt x="272346" y="3888567"/>
                  </a:lnTo>
                  <a:lnTo>
                    <a:pt x="294134" y="3933070"/>
                  </a:lnTo>
                  <a:lnTo>
                    <a:pt x="316759" y="3977243"/>
                  </a:lnTo>
                  <a:lnTo>
                    <a:pt x="340223" y="4021074"/>
                  </a:lnTo>
                  <a:lnTo>
                    <a:pt x="2540371" y="2680716"/>
                  </a:lnTo>
                  <a:lnTo>
                    <a:pt x="2540371" y="0"/>
                  </a:lnTo>
                  <a:close/>
                </a:path>
              </a:pathLst>
            </a:custGeom>
            <a:solidFill>
              <a:srgbClr val="FF66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2054488" y="606551"/>
              <a:ext cx="2540635" cy="4021454"/>
            </a:xfrm>
            <a:custGeom>
              <a:avLst/>
              <a:gdLst/>
              <a:ahLst/>
              <a:cxnLst/>
              <a:rect l="l" t="t" r="r" b="b"/>
              <a:pathLst>
                <a:path w="2540635" h="4021454">
                  <a:moveTo>
                    <a:pt x="340223" y="4021074"/>
                  </a:moveTo>
                  <a:lnTo>
                    <a:pt x="316759" y="3977243"/>
                  </a:lnTo>
                  <a:lnTo>
                    <a:pt x="294134" y="3933070"/>
                  </a:lnTo>
                  <a:lnTo>
                    <a:pt x="272346" y="3888567"/>
                  </a:lnTo>
                  <a:lnTo>
                    <a:pt x="251396" y="3843746"/>
                  </a:lnTo>
                  <a:lnTo>
                    <a:pt x="231284" y="3798619"/>
                  </a:lnTo>
                  <a:lnTo>
                    <a:pt x="212011" y="3753199"/>
                  </a:lnTo>
                  <a:lnTo>
                    <a:pt x="193575" y="3707499"/>
                  </a:lnTo>
                  <a:lnTo>
                    <a:pt x="175977" y="3661531"/>
                  </a:lnTo>
                  <a:lnTo>
                    <a:pt x="159217" y="3615307"/>
                  </a:lnTo>
                  <a:lnTo>
                    <a:pt x="143296" y="3568840"/>
                  </a:lnTo>
                  <a:lnTo>
                    <a:pt x="128212" y="3522142"/>
                  </a:lnTo>
                  <a:lnTo>
                    <a:pt x="113966" y="3475226"/>
                  </a:lnTo>
                  <a:lnTo>
                    <a:pt x="100558" y="3428105"/>
                  </a:lnTo>
                  <a:lnTo>
                    <a:pt x="87988" y="3380790"/>
                  </a:lnTo>
                  <a:lnTo>
                    <a:pt x="76256" y="3333294"/>
                  </a:lnTo>
                  <a:lnTo>
                    <a:pt x="65363" y="3285630"/>
                  </a:lnTo>
                  <a:lnTo>
                    <a:pt x="55307" y="3237811"/>
                  </a:lnTo>
                  <a:lnTo>
                    <a:pt x="46089" y="3189848"/>
                  </a:lnTo>
                  <a:lnTo>
                    <a:pt x="37709" y="3141754"/>
                  </a:lnTo>
                  <a:lnTo>
                    <a:pt x="30167" y="3093541"/>
                  </a:lnTo>
                  <a:lnTo>
                    <a:pt x="23463" y="3045223"/>
                  </a:lnTo>
                  <a:lnTo>
                    <a:pt x="17597" y="2996811"/>
                  </a:lnTo>
                  <a:lnTo>
                    <a:pt x="12569" y="2948318"/>
                  </a:lnTo>
                  <a:lnTo>
                    <a:pt x="8379" y="2899757"/>
                  </a:lnTo>
                  <a:lnTo>
                    <a:pt x="5027" y="2851139"/>
                  </a:lnTo>
                  <a:lnTo>
                    <a:pt x="2513" y="2802478"/>
                  </a:lnTo>
                  <a:lnTo>
                    <a:pt x="837" y="2753785"/>
                  </a:lnTo>
                  <a:lnTo>
                    <a:pt x="0" y="2705074"/>
                  </a:lnTo>
                  <a:lnTo>
                    <a:pt x="0" y="2656357"/>
                  </a:lnTo>
                  <a:lnTo>
                    <a:pt x="837" y="2607646"/>
                  </a:lnTo>
                  <a:lnTo>
                    <a:pt x="2513" y="2558953"/>
                  </a:lnTo>
                  <a:lnTo>
                    <a:pt x="5027" y="2510292"/>
                  </a:lnTo>
                  <a:lnTo>
                    <a:pt x="8379" y="2461674"/>
                  </a:lnTo>
                  <a:lnTo>
                    <a:pt x="12569" y="2413113"/>
                  </a:lnTo>
                  <a:lnTo>
                    <a:pt x="17597" y="2364620"/>
                  </a:lnTo>
                  <a:lnTo>
                    <a:pt x="23463" y="2316208"/>
                  </a:lnTo>
                  <a:lnTo>
                    <a:pt x="30167" y="2267890"/>
                  </a:lnTo>
                  <a:lnTo>
                    <a:pt x="37709" y="2219677"/>
                  </a:lnTo>
                  <a:lnTo>
                    <a:pt x="46089" y="2171583"/>
                  </a:lnTo>
                  <a:lnTo>
                    <a:pt x="55307" y="2123620"/>
                  </a:lnTo>
                  <a:lnTo>
                    <a:pt x="65363" y="2075801"/>
                  </a:lnTo>
                  <a:lnTo>
                    <a:pt x="76256" y="2028137"/>
                  </a:lnTo>
                  <a:lnTo>
                    <a:pt x="87988" y="1980641"/>
                  </a:lnTo>
                  <a:lnTo>
                    <a:pt x="100558" y="1933326"/>
                  </a:lnTo>
                  <a:lnTo>
                    <a:pt x="113966" y="1886205"/>
                  </a:lnTo>
                  <a:lnTo>
                    <a:pt x="128212" y="1839289"/>
                  </a:lnTo>
                  <a:lnTo>
                    <a:pt x="143296" y="1792591"/>
                  </a:lnTo>
                  <a:lnTo>
                    <a:pt x="159217" y="1746124"/>
                  </a:lnTo>
                  <a:lnTo>
                    <a:pt x="175977" y="1699900"/>
                  </a:lnTo>
                  <a:lnTo>
                    <a:pt x="193575" y="1653932"/>
                  </a:lnTo>
                  <a:lnTo>
                    <a:pt x="212011" y="1608232"/>
                  </a:lnTo>
                  <a:lnTo>
                    <a:pt x="231284" y="1562812"/>
                  </a:lnTo>
                  <a:lnTo>
                    <a:pt x="251396" y="1517685"/>
                  </a:lnTo>
                  <a:lnTo>
                    <a:pt x="272346" y="1472864"/>
                  </a:lnTo>
                  <a:lnTo>
                    <a:pt x="294134" y="1428361"/>
                  </a:lnTo>
                  <a:lnTo>
                    <a:pt x="316759" y="1384188"/>
                  </a:lnTo>
                  <a:lnTo>
                    <a:pt x="340223" y="1340358"/>
                  </a:lnTo>
                  <a:lnTo>
                    <a:pt x="364899" y="1296229"/>
                  </a:lnTo>
                  <a:lnTo>
                    <a:pt x="390300" y="1252717"/>
                  </a:lnTo>
                  <a:lnTo>
                    <a:pt x="416416" y="1209827"/>
                  </a:lnTo>
                  <a:lnTo>
                    <a:pt x="443236" y="1167566"/>
                  </a:lnTo>
                  <a:lnTo>
                    <a:pt x="470750" y="1125941"/>
                  </a:lnTo>
                  <a:lnTo>
                    <a:pt x="498946" y="1084959"/>
                  </a:lnTo>
                  <a:lnTo>
                    <a:pt x="527814" y="1044625"/>
                  </a:lnTo>
                  <a:lnTo>
                    <a:pt x="557343" y="1004946"/>
                  </a:lnTo>
                  <a:lnTo>
                    <a:pt x="587522" y="965930"/>
                  </a:lnTo>
                  <a:lnTo>
                    <a:pt x="618340" y="927582"/>
                  </a:lnTo>
                  <a:lnTo>
                    <a:pt x="649786" y="889909"/>
                  </a:lnTo>
                  <a:lnTo>
                    <a:pt x="681851" y="852918"/>
                  </a:lnTo>
                  <a:lnTo>
                    <a:pt x="714522" y="816616"/>
                  </a:lnTo>
                  <a:lnTo>
                    <a:pt x="747790" y="781008"/>
                  </a:lnTo>
                  <a:lnTo>
                    <a:pt x="781643" y="746101"/>
                  </a:lnTo>
                  <a:lnTo>
                    <a:pt x="816070" y="711903"/>
                  </a:lnTo>
                  <a:lnTo>
                    <a:pt x="851061" y="678419"/>
                  </a:lnTo>
                  <a:lnTo>
                    <a:pt x="886606" y="645657"/>
                  </a:lnTo>
                  <a:lnTo>
                    <a:pt x="922692" y="613622"/>
                  </a:lnTo>
                  <a:lnTo>
                    <a:pt x="959310" y="582321"/>
                  </a:lnTo>
                  <a:lnTo>
                    <a:pt x="996448" y="551761"/>
                  </a:lnTo>
                  <a:lnTo>
                    <a:pt x="1034096" y="521949"/>
                  </a:lnTo>
                  <a:lnTo>
                    <a:pt x="1072243" y="492891"/>
                  </a:lnTo>
                  <a:lnTo>
                    <a:pt x="1110878" y="464593"/>
                  </a:lnTo>
                  <a:lnTo>
                    <a:pt x="1149991" y="437062"/>
                  </a:lnTo>
                  <a:lnTo>
                    <a:pt x="1189570" y="410306"/>
                  </a:lnTo>
                  <a:lnTo>
                    <a:pt x="1229605" y="384329"/>
                  </a:lnTo>
                  <a:lnTo>
                    <a:pt x="1270085" y="359140"/>
                  </a:lnTo>
                  <a:lnTo>
                    <a:pt x="1311000" y="334744"/>
                  </a:lnTo>
                  <a:lnTo>
                    <a:pt x="1352337" y="311147"/>
                  </a:lnTo>
                  <a:lnTo>
                    <a:pt x="1394088" y="288358"/>
                  </a:lnTo>
                  <a:lnTo>
                    <a:pt x="1436240" y="266382"/>
                  </a:lnTo>
                  <a:lnTo>
                    <a:pt x="1478783" y="245225"/>
                  </a:lnTo>
                  <a:lnTo>
                    <a:pt x="1521706" y="224895"/>
                  </a:lnTo>
                  <a:lnTo>
                    <a:pt x="1564999" y="205398"/>
                  </a:lnTo>
                  <a:lnTo>
                    <a:pt x="1608651" y="186740"/>
                  </a:lnTo>
                  <a:lnTo>
                    <a:pt x="1652650" y="168928"/>
                  </a:lnTo>
                  <a:lnTo>
                    <a:pt x="1696986" y="151969"/>
                  </a:lnTo>
                  <a:lnTo>
                    <a:pt x="1741649" y="135870"/>
                  </a:lnTo>
                  <a:lnTo>
                    <a:pt x="1786627" y="120635"/>
                  </a:lnTo>
                  <a:lnTo>
                    <a:pt x="1831910" y="106274"/>
                  </a:lnTo>
                  <a:lnTo>
                    <a:pt x="1877487" y="92791"/>
                  </a:lnTo>
                  <a:lnTo>
                    <a:pt x="1923346" y="80194"/>
                  </a:lnTo>
                  <a:lnTo>
                    <a:pt x="1969478" y="68488"/>
                  </a:lnTo>
                  <a:lnTo>
                    <a:pt x="2015872" y="57682"/>
                  </a:lnTo>
                  <a:lnTo>
                    <a:pt x="2062516" y="47780"/>
                  </a:lnTo>
                  <a:lnTo>
                    <a:pt x="2109400" y="38791"/>
                  </a:lnTo>
                  <a:lnTo>
                    <a:pt x="2156513" y="30719"/>
                  </a:lnTo>
                  <a:lnTo>
                    <a:pt x="2203845" y="23573"/>
                  </a:lnTo>
                  <a:lnTo>
                    <a:pt x="2251384" y="17358"/>
                  </a:lnTo>
                  <a:lnTo>
                    <a:pt x="2299120" y="12082"/>
                  </a:lnTo>
                  <a:lnTo>
                    <a:pt x="2347041" y="7750"/>
                  </a:lnTo>
                  <a:lnTo>
                    <a:pt x="2395138" y="4369"/>
                  </a:lnTo>
                  <a:lnTo>
                    <a:pt x="2443399" y="1946"/>
                  </a:lnTo>
                  <a:lnTo>
                    <a:pt x="2491814" y="487"/>
                  </a:lnTo>
                  <a:lnTo>
                    <a:pt x="2540371" y="0"/>
                  </a:lnTo>
                  <a:lnTo>
                    <a:pt x="2540371" y="2680716"/>
                  </a:lnTo>
                  <a:lnTo>
                    <a:pt x="340223" y="4021074"/>
                  </a:lnTo>
                  <a:close/>
                </a:path>
              </a:pathLst>
            </a:custGeom>
            <a:ln w="2438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0" y="4745735"/>
              <a:ext cx="3100070" cy="463550"/>
            </a:xfrm>
            <a:custGeom>
              <a:avLst/>
              <a:gdLst/>
              <a:ahLst/>
              <a:cxnLst/>
              <a:rect l="l" t="t" r="r" b="b"/>
              <a:pathLst>
                <a:path w="3100070" h="463550">
                  <a:moveTo>
                    <a:pt x="3099816" y="0"/>
                  </a:moveTo>
                  <a:lnTo>
                    <a:pt x="0" y="0"/>
                  </a:lnTo>
                  <a:lnTo>
                    <a:pt x="0" y="463295"/>
                  </a:lnTo>
                  <a:lnTo>
                    <a:pt x="3099816" y="463295"/>
                  </a:lnTo>
                  <a:lnTo>
                    <a:pt x="3099816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/>
          <p:nvPr/>
        </p:nvSpPr>
        <p:spPr>
          <a:xfrm>
            <a:off x="167741" y="4767148"/>
            <a:ext cx="276225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Arial Black"/>
                <a:cs typeface="Arial Black"/>
              </a:rPr>
              <a:t>A</a:t>
            </a:r>
            <a:r>
              <a:rPr dirty="0" sz="2400" spc="5">
                <a:solidFill>
                  <a:srgbClr val="FFFFFF"/>
                </a:solidFill>
                <a:latin typeface="Arial Black"/>
                <a:cs typeface="Arial Black"/>
              </a:rPr>
              <a:t>F</a:t>
            </a:r>
            <a:r>
              <a:rPr dirty="0" sz="2400">
                <a:solidFill>
                  <a:srgbClr val="FFFFFF"/>
                </a:solidFill>
                <a:latin typeface="Arial Black"/>
                <a:cs typeface="Arial Black"/>
              </a:rPr>
              <a:t>FOR</a:t>
            </a:r>
            <a:r>
              <a:rPr dirty="0" sz="2400" spc="-95">
                <a:solidFill>
                  <a:srgbClr val="FFFFFF"/>
                </a:solidFill>
                <a:latin typeface="Arial Black"/>
                <a:cs typeface="Arial Black"/>
              </a:rPr>
              <a:t>D</a:t>
            </a:r>
            <a:r>
              <a:rPr dirty="0" sz="2400">
                <a:solidFill>
                  <a:srgbClr val="FFFFFF"/>
                </a:solidFill>
                <a:latin typeface="Arial Black"/>
                <a:cs typeface="Arial Black"/>
              </a:rPr>
              <a:t>AB</a:t>
            </a:r>
            <a:r>
              <a:rPr dirty="0" sz="2400" spc="5">
                <a:solidFill>
                  <a:srgbClr val="FFFFFF"/>
                </a:solidFill>
                <a:latin typeface="Arial Black"/>
                <a:cs typeface="Arial Black"/>
              </a:rPr>
              <a:t>I</a:t>
            </a:r>
            <a:r>
              <a:rPr dirty="0" sz="2400">
                <a:solidFill>
                  <a:srgbClr val="FFFFFF"/>
                </a:solidFill>
                <a:latin typeface="Arial Black"/>
                <a:cs typeface="Arial Black"/>
              </a:rPr>
              <a:t>LITY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650991" y="914400"/>
            <a:ext cx="3350260" cy="759460"/>
          </a:xfrm>
          <a:custGeom>
            <a:avLst/>
            <a:gdLst/>
            <a:ahLst/>
            <a:cxnLst/>
            <a:rect l="l" t="t" r="r" b="b"/>
            <a:pathLst>
              <a:path w="3350259" h="759460">
                <a:moveTo>
                  <a:pt x="3349752" y="0"/>
                </a:moveTo>
                <a:lnTo>
                  <a:pt x="0" y="0"/>
                </a:lnTo>
                <a:lnTo>
                  <a:pt x="0" y="758951"/>
                </a:lnTo>
                <a:lnTo>
                  <a:pt x="3349752" y="758951"/>
                </a:lnTo>
                <a:lnTo>
                  <a:pt x="3349752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5650991" y="914400"/>
            <a:ext cx="3350260" cy="75946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295275" marR="281305" indent="91440">
              <a:lnSpc>
                <a:spcPts val="2880"/>
              </a:lnSpc>
              <a:spcBef>
                <a:spcPts val="70"/>
              </a:spcBef>
            </a:pPr>
            <a:r>
              <a:rPr dirty="0" sz="2400" spc="-25">
                <a:solidFill>
                  <a:srgbClr val="FFFFFF"/>
                </a:solidFill>
                <a:latin typeface="Arial Black"/>
                <a:cs typeface="Arial Black"/>
              </a:rPr>
              <a:t>ADAPTABILITY/  </a:t>
            </a:r>
            <a:r>
              <a:rPr dirty="0" sz="2400" spc="-5">
                <a:solidFill>
                  <a:srgbClr val="FFFFFF"/>
                </a:solidFill>
                <a:latin typeface="Arial Black"/>
                <a:cs typeface="Arial Black"/>
              </a:rPr>
              <a:t>INC</a:t>
            </a:r>
            <a:r>
              <a:rPr dirty="0" sz="2400" spc="-70">
                <a:solidFill>
                  <a:srgbClr val="FFFFFF"/>
                </a:solidFill>
                <a:latin typeface="Arial Black"/>
                <a:cs typeface="Arial Black"/>
              </a:rPr>
              <a:t>L</a:t>
            </a:r>
            <a:r>
              <a:rPr dirty="0" sz="2400" spc="-10">
                <a:solidFill>
                  <a:srgbClr val="FFFFFF"/>
                </a:solidFill>
                <a:latin typeface="Arial Black"/>
                <a:cs typeface="Arial Black"/>
              </a:rPr>
              <a:t>U</a:t>
            </a:r>
            <a:r>
              <a:rPr dirty="0" sz="2400" spc="-5">
                <a:solidFill>
                  <a:srgbClr val="FFFFFF"/>
                </a:solidFill>
                <a:latin typeface="Arial Black"/>
                <a:cs typeface="Arial Black"/>
              </a:rPr>
              <a:t>SIVE</a:t>
            </a:r>
            <a:r>
              <a:rPr dirty="0" sz="2400" spc="-10">
                <a:solidFill>
                  <a:srgbClr val="FFFFFF"/>
                </a:solidFill>
                <a:latin typeface="Arial Black"/>
                <a:cs typeface="Arial Black"/>
              </a:rPr>
              <a:t>N</a:t>
            </a:r>
            <a:r>
              <a:rPr dirty="0" sz="2400" spc="-5">
                <a:solidFill>
                  <a:srgbClr val="FFFFFF"/>
                </a:solidFill>
                <a:latin typeface="Arial Black"/>
                <a:cs typeface="Arial Black"/>
              </a:rPr>
              <a:t>E</a:t>
            </a:r>
            <a:r>
              <a:rPr dirty="0" sz="2400" spc="-10">
                <a:solidFill>
                  <a:srgbClr val="FFFFFF"/>
                </a:solidFill>
                <a:latin typeface="Arial Black"/>
                <a:cs typeface="Arial Black"/>
              </a:rPr>
              <a:t>S</a:t>
            </a:r>
            <a:r>
              <a:rPr dirty="0" sz="2400">
                <a:solidFill>
                  <a:srgbClr val="FFFFFF"/>
                </a:solidFill>
                <a:latin typeface="Arial Black"/>
                <a:cs typeface="Arial Black"/>
              </a:rPr>
              <a:t>S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0" y="981455"/>
            <a:ext cx="3154680" cy="448309"/>
          </a:xfrm>
          <a:custGeom>
            <a:avLst/>
            <a:gdLst/>
            <a:ahLst/>
            <a:cxnLst/>
            <a:rect l="l" t="t" r="r" b="b"/>
            <a:pathLst>
              <a:path w="3154680" h="448309">
                <a:moveTo>
                  <a:pt x="3154680" y="0"/>
                </a:moveTo>
                <a:lnTo>
                  <a:pt x="0" y="0"/>
                </a:lnTo>
                <a:lnTo>
                  <a:pt x="0" y="448056"/>
                </a:lnTo>
                <a:lnTo>
                  <a:pt x="3154680" y="448056"/>
                </a:lnTo>
                <a:lnTo>
                  <a:pt x="3154680" y="0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53085" y="992251"/>
            <a:ext cx="26460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>
                <a:solidFill>
                  <a:srgbClr val="FFFFFF"/>
                </a:solidFill>
                <a:latin typeface="Arial Black"/>
                <a:cs typeface="Arial Black"/>
              </a:rPr>
              <a:t>ACCESSIBILITY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432047" y="1548383"/>
            <a:ext cx="2467229" cy="28907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4216653" y="1659458"/>
            <a:ext cx="904875" cy="5124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200" spc="-5">
                <a:latin typeface="Arial Black"/>
                <a:cs typeface="Arial Black"/>
              </a:rPr>
              <a:t>One</a:t>
            </a:r>
            <a:endParaRPr sz="3200">
              <a:latin typeface="Arial Black"/>
              <a:cs typeface="Arial Blac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216653" y="3123692"/>
            <a:ext cx="905510" cy="51244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3200" spc="-10">
                <a:latin typeface="Arial Black"/>
                <a:cs typeface="Arial Black"/>
              </a:rPr>
              <a:t>O</a:t>
            </a:r>
            <a:r>
              <a:rPr dirty="0" sz="3200" spc="-5">
                <a:latin typeface="Arial Black"/>
                <a:cs typeface="Arial Black"/>
              </a:rPr>
              <a:t>n</a:t>
            </a:r>
            <a:r>
              <a:rPr dirty="0" sz="3200" spc="-10">
                <a:latin typeface="Arial Black"/>
                <a:cs typeface="Arial Black"/>
              </a:rPr>
              <a:t>e</a:t>
            </a:r>
            <a:endParaRPr sz="3200">
              <a:latin typeface="Arial Black"/>
              <a:cs typeface="Arial Blac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57987" y="1436467"/>
            <a:ext cx="3209290" cy="1204595"/>
          </a:xfrm>
          <a:prstGeom prst="rect">
            <a:avLst/>
          </a:prstGeom>
        </p:spPr>
        <p:txBody>
          <a:bodyPr wrap="square" lIns="0" tIns="122555" rIns="0" bIns="0" rtlCol="0" vert="horz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965"/>
              </a:spcBef>
              <a:buFont typeface="Arial"/>
              <a:buChar char="•"/>
              <a:tabLst>
                <a:tab pos="356870" algn="l"/>
                <a:tab pos="357505" algn="l"/>
              </a:tabLst>
            </a:pPr>
            <a:r>
              <a:rPr dirty="0" sz="2400" spc="-80" b="1">
                <a:latin typeface="Tahoma"/>
                <a:cs typeface="Tahoma"/>
              </a:rPr>
              <a:t>Last-mile</a:t>
            </a:r>
            <a:r>
              <a:rPr dirty="0" sz="2400" spc="-145" b="1">
                <a:latin typeface="Tahoma"/>
                <a:cs typeface="Tahoma"/>
              </a:rPr>
              <a:t> </a:t>
            </a:r>
            <a:r>
              <a:rPr dirty="0" sz="2400" spc="-114" b="1">
                <a:latin typeface="Tahoma"/>
                <a:cs typeface="Tahoma"/>
              </a:rPr>
              <a:t>solutions</a:t>
            </a:r>
            <a:endParaRPr sz="2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600" spc="-5">
                <a:latin typeface="Arial Narrow"/>
                <a:cs typeface="Arial Narrow"/>
              </a:rPr>
              <a:t>(Digital </a:t>
            </a:r>
            <a:r>
              <a:rPr dirty="0" sz="1600">
                <a:latin typeface="Arial Narrow"/>
                <a:cs typeface="Arial Narrow"/>
              </a:rPr>
              <a:t>India,</a:t>
            </a:r>
            <a:r>
              <a:rPr dirty="0" sz="1600" spc="-110">
                <a:latin typeface="Arial Narrow"/>
                <a:cs typeface="Arial Narrow"/>
              </a:rPr>
              <a:t> </a:t>
            </a:r>
            <a:r>
              <a:rPr dirty="0" sz="1600">
                <a:latin typeface="Arial Narrow"/>
                <a:cs typeface="Arial Narrow"/>
              </a:rPr>
              <a:t>BharatNet)</a:t>
            </a:r>
            <a:endParaRPr sz="1600">
              <a:latin typeface="Arial Narrow"/>
              <a:cs typeface="Arial Narrow"/>
            </a:endParaRPr>
          </a:p>
          <a:p>
            <a:pPr marL="356870" indent="-344805">
              <a:lnSpc>
                <a:spcPct val="100000"/>
              </a:lnSpc>
              <a:spcBef>
                <a:spcPts val="630"/>
              </a:spcBef>
              <a:buFont typeface="Arial"/>
              <a:buChar char="•"/>
              <a:tabLst>
                <a:tab pos="356870" algn="l"/>
                <a:tab pos="357505" algn="l"/>
              </a:tabLst>
            </a:pPr>
            <a:r>
              <a:rPr dirty="0" sz="2000" spc="-114" b="1">
                <a:latin typeface="Tahoma"/>
                <a:cs typeface="Tahoma"/>
              </a:rPr>
              <a:t>@MySocialResponsibility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7987" y="2634915"/>
            <a:ext cx="3286760" cy="766445"/>
          </a:xfrm>
          <a:prstGeom prst="rect">
            <a:avLst/>
          </a:prstGeom>
        </p:spPr>
        <p:txBody>
          <a:bodyPr wrap="square" lIns="0" tIns="65405" rIns="0" bIns="0" rtlCol="0" vert="horz">
            <a:spAutoFit/>
          </a:bodyPr>
          <a:lstStyle/>
          <a:p>
            <a:pPr marL="70485">
              <a:lnSpc>
                <a:spcPct val="100000"/>
              </a:lnSpc>
              <a:spcBef>
                <a:spcPts val="515"/>
              </a:spcBef>
              <a:tabLst>
                <a:tab pos="1922780" algn="l"/>
              </a:tabLst>
            </a:pPr>
            <a:r>
              <a:rPr dirty="0" sz="1600">
                <a:latin typeface="Arial Narrow"/>
                <a:cs typeface="Arial Narrow"/>
              </a:rPr>
              <a:t>Digital</a:t>
            </a:r>
            <a:r>
              <a:rPr dirty="0" sz="1600" spc="-55">
                <a:latin typeface="Arial Narrow"/>
                <a:cs typeface="Arial Narrow"/>
              </a:rPr>
              <a:t> </a:t>
            </a:r>
            <a:r>
              <a:rPr dirty="0" sz="1600" spc="10">
                <a:latin typeface="Arial Narrow"/>
                <a:cs typeface="Arial Narrow"/>
              </a:rPr>
              <a:t>Daan/</a:t>
            </a:r>
            <a:r>
              <a:rPr dirty="0" sz="1600" spc="-80">
                <a:latin typeface="Arial Narrow"/>
                <a:cs typeface="Arial Narrow"/>
              </a:rPr>
              <a:t> </a:t>
            </a:r>
            <a:r>
              <a:rPr dirty="0" sz="1600" spc="5">
                <a:latin typeface="Arial Narrow"/>
                <a:cs typeface="Arial Narrow"/>
              </a:rPr>
              <a:t>Donate/	</a:t>
            </a:r>
            <a:r>
              <a:rPr dirty="0" sz="1600">
                <a:latin typeface="Arial Narrow"/>
                <a:cs typeface="Arial Narrow"/>
              </a:rPr>
              <a:t>Teach/ </a:t>
            </a:r>
            <a:r>
              <a:rPr dirty="0" sz="1600" spc="-5">
                <a:latin typeface="Arial Narrow"/>
                <a:cs typeface="Arial Narrow"/>
              </a:rPr>
              <a:t>Gift/</a:t>
            </a:r>
            <a:r>
              <a:rPr dirty="0" sz="1600" spc="-140">
                <a:latin typeface="Arial Narrow"/>
                <a:cs typeface="Arial Narrow"/>
              </a:rPr>
              <a:t> </a:t>
            </a:r>
            <a:r>
              <a:rPr dirty="0" sz="1600">
                <a:latin typeface="Arial Narrow"/>
                <a:cs typeface="Arial Narrow"/>
              </a:rPr>
              <a:t>Share</a:t>
            </a:r>
            <a:endParaRPr sz="1600">
              <a:latin typeface="Arial Narrow"/>
              <a:cs typeface="Arial Narrow"/>
            </a:endParaRPr>
          </a:p>
          <a:p>
            <a:pPr marL="356870" indent="-344805">
              <a:lnSpc>
                <a:spcPct val="100000"/>
              </a:lnSpc>
              <a:spcBef>
                <a:spcPts val="615"/>
              </a:spcBef>
              <a:buFont typeface="Arial"/>
              <a:buChar char="•"/>
              <a:tabLst>
                <a:tab pos="356870" algn="l"/>
                <a:tab pos="357505" algn="l"/>
              </a:tabLst>
            </a:pPr>
            <a:r>
              <a:rPr dirty="0" sz="2400" spc="-70" b="1">
                <a:latin typeface="Tahoma"/>
                <a:cs typeface="Tahoma"/>
              </a:rPr>
              <a:t>Up-skill</a:t>
            </a:r>
            <a:r>
              <a:rPr dirty="0" sz="2400" spc="-135" b="1">
                <a:latin typeface="Tahoma"/>
                <a:cs typeface="Tahoma"/>
              </a:rPr>
              <a:t> </a:t>
            </a:r>
            <a:r>
              <a:rPr dirty="0" sz="2400" spc="-35" b="1">
                <a:latin typeface="Tahoma"/>
                <a:cs typeface="Tahoma"/>
              </a:rPr>
              <a:t>All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57987" y="3449192"/>
            <a:ext cx="2475230" cy="2705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600" spc="-5">
                <a:latin typeface="Arial Narrow"/>
                <a:cs typeface="Arial Narrow"/>
              </a:rPr>
              <a:t>(Mission </a:t>
            </a:r>
            <a:r>
              <a:rPr dirty="0" sz="1600">
                <a:latin typeface="Arial Narrow"/>
                <a:cs typeface="Arial Narrow"/>
              </a:rPr>
              <a:t>KaramYogi,</a:t>
            </a:r>
            <a:r>
              <a:rPr dirty="0" sz="1600" spc="-105">
                <a:latin typeface="Arial Narrow"/>
                <a:cs typeface="Arial Narrow"/>
              </a:rPr>
              <a:t> </a:t>
            </a:r>
            <a:r>
              <a:rPr dirty="0" sz="1600">
                <a:latin typeface="Arial Narrow"/>
                <a:cs typeface="Arial Narrow"/>
              </a:rPr>
              <a:t>PMGDisha)</a:t>
            </a:r>
            <a:endParaRPr sz="1600">
              <a:latin typeface="Arial Narrow"/>
              <a:cs typeface="Arial Narrow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8739" y="5863889"/>
            <a:ext cx="6173470" cy="950594"/>
          </a:xfrm>
          <a:prstGeom prst="rect">
            <a:avLst/>
          </a:prstGeom>
        </p:spPr>
        <p:txBody>
          <a:bodyPr wrap="square" lIns="0" tIns="97790" rIns="0" bIns="0" rtlCol="0" vert="horz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770"/>
              </a:spcBef>
              <a:buChar char="•"/>
              <a:tabLst>
                <a:tab pos="356870" algn="l"/>
                <a:tab pos="357505" algn="l"/>
              </a:tabLst>
            </a:pPr>
            <a:r>
              <a:rPr dirty="0" sz="1800" spc="-100">
                <a:latin typeface="Arial"/>
                <a:cs typeface="Arial"/>
              </a:rPr>
              <a:t>‘</a:t>
            </a:r>
            <a:r>
              <a:rPr dirty="0" sz="1800" spc="-100" b="1">
                <a:latin typeface="Tahoma"/>
                <a:cs typeface="Tahoma"/>
              </a:rPr>
              <a:t>Make </a:t>
            </a:r>
            <a:r>
              <a:rPr dirty="0" sz="1800" spc="-110" b="1">
                <a:latin typeface="Tahoma"/>
                <a:cs typeface="Tahoma"/>
              </a:rPr>
              <a:t>in </a:t>
            </a:r>
            <a:r>
              <a:rPr dirty="0" sz="1800" spc="-170" b="1">
                <a:latin typeface="Tahoma"/>
                <a:cs typeface="Tahoma"/>
              </a:rPr>
              <a:t>India’, </a:t>
            </a:r>
            <a:r>
              <a:rPr dirty="0" sz="1800" spc="-145" b="1">
                <a:latin typeface="Tahoma"/>
                <a:cs typeface="Tahoma"/>
              </a:rPr>
              <a:t>‘Made </a:t>
            </a:r>
            <a:r>
              <a:rPr dirty="0" sz="1800" spc="-75" b="1">
                <a:latin typeface="Tahoma"/>
                <a:cs typeface="Tahoma"/>
              </a:rPr>
              <a:t>for </a:t>
            </a:r>
            <a:r>
              <a:rPr dirty="0" sz="1800" spc="-170" b="1">
                <a:latin typeface="Tahoma"/>
                <a:cs typeface="Tahoma"/>
              </a:rPr>
              <a:t>India’ </a:t>
            </a:r>
            <a:r>
              <a:rPr dirty="0" sz="1800" spc="-155" b="1">
                <a:latin typeface="Tahoma"/>
                <a:cs typeface="Tahoma"/>
              </a:rPr>
              <a:t>, </a:t>
            </a:r>
            <a:r>
              <a:rPr dirty="0" sz="1800" spc="-145" b="1">
                <a:latin typeface="Tahoma"/>
                <a:cs typeface="Tahoma"/>
              </a:rPr>
              <a:t>‘Made </a:t>
            </a:r>
            <a:r>
              <a:rPr dirty="0" sz="1800" spc="-155" b="1">
                <a:latin typeface="Tahoma"/>
                <a:cs typeface="Tahoma"/>
              </a:rPr>
              <a:t>by</a:t>
            </a:r>
            <a:r>
              <a:rPr dirty="0" sz="1800" spc="-90" b="1">
                <a:latin typeface="Tahoma"/>
                <a:cs typeface="Tahoma"/>
              </a:rPr>
              <a:t> </a:t>
            </a:r>
            <a:r>
              <a:rPr dirty="0" sz="1800" spc="-145" b="1">
                <a:latin typeface="Tahoma"/>
                <a:cs typeface="Tahoma"/>
              </a:rPr>
              <a:t>Indians’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dirty="0" sz="1600" spc="5">
                <a:latin typeface="Arial Narrow"/>
                <a:cs typeface="Arial Narrow"/>
              </a:rPr>
              <a:t>R&amp;D</a:t>
            </a:r>
            <a:r>
              <a:rPr dirty="0" sz="1600" spc="-25">
                <a:latin typeface="Arial Narrow"/>
                <a:cs typeface="Arial Narrow"/>
              </a:rPr>
              <a:t> </a:t>
            </a:r>
            <a:r>
              <a:rPr dirty="0" sz="1600">
                <a:latin typeface="Arial Narrow"/>
                <a:cs typeface="Arial Narrow"/>
              </a:rPr>
              <a:t>;</a:t>
            </a:r>
            <a:r>
              <a:rPr dirty="0" sz="1600" spc="-10">
                <a:latin typeface="Arial Narrow"/>
                <a:cs typeface="Arial Narrow"/>
              </a:rPr>
              <a:t> </a:t>
            </a:r>
            <a:r>
              <a:rPr dirty="0" sz="1600">
                <a:latin typeface="Arial Narrow"/>
                <a:cs typeface="Arial Narrow"/>
              </a:rPr>
              <a:t>Lure</a:t>
            </a:r>
            <a:r>
              <a:rPr dirty="0" sz="1600" spc="-30">
                <a:latin typeface="Arial Narrow"/>
                <a:cs typeface="Arial Narrow"/>
              </a:rPr>
              <a:t> </a:t>
            </a:r>
            <a:r>
              <a:rPr dirty="0" sz="1600">
                <a:latin typeface="Arial Narrow"/>
                <a:cs typeface="Arial Narrow"/>
              </a:rPr>
              <a:t>StartUps/</a:t>
            </a:r>
            <a:r>
              <a:rPr dirty="0" sz="1600" spc="-40">
                <a:latin typeface="Arial Narrow"/>
                <a:cs typeface="Arial Narrow"/>
              </a:rPr>
              <a:t> </a:t>
            </a:r>
            <a:r>
              <a:rPr dirty="0" sz="1600">
                <a:latin typeface="Arial Narrow"/>
                <a:cs typeface="Arial Narrow"/>
              </a:rPr>
              <a:t>VCs;</a:t>
            </a:r>
            <a:r>
              <a:rPr dirty="0" sz="1600" spc="-35">
                <a:latin typeface="Arial Narrow"/>
                <a:cs typeface="Arial Narrow"/>
              </a:rPr>
              <a:t> </a:t>
            </a:r>
            <a:r>
              <a:rPr dirty="0" sz="1600">
                <a:latin typeface="Arial Narrow"/>
                <a:cs typeface="Arial Narrow"/>
              </a:rPr>
              <a:t>Testbeds;</a:t>
            </a:r>
            <a:r>
              <a:rPr dirty="0" sz="1600" spc="-55">
                <a:latin typeface="Arial Narrow"/>
                <a:cs typeface="Arial Narrow"/>
              </a:rPr>
              <a:t> </a:t>
            </a:r>
            <a:r>
              <a:rPr dirty="0" sz="1600" spc="-5">
                <a:latin typeface="Arial Narrow"/>
                <a:cs typeface="Arial Narrow"/>
              </a:rPr>
              <a:t>Industry</a:t>
            </a:r>
            <a:r>
              <a:rPr dirty="0" sz="1600" spc="-15">
                <a:latin typeface="Arial Narrow"/>
                <a:cs typeface="Arial Narrow"/>
              </a:rPr>
              <a:t> </a:t>
            </a:r>
            <a:r>
              <a:rPr dirty="0" sz="1600">
                <a:latin typeface="Arial Narrow"/>
                <a:cs typeface="Arial Narrow"/>
              </a:rPr>
              <a:t>&amp;</a:t>
            </a:r>
            <a:r>
              <a:rPr dirty="0" sz="1600" spc="-25">
                <a:latin typeface="Arial Narrow"/>
                <a:cs typeface="Arial Narrow"/>
              </a:rPr>
              <a:t> </a:t>
            </a:r>
            <a:r>
              <a:rPr dirty="0" sz="1600">
                <a:latin typeface="Arial Narrow"/>
                <a:cs typeface="Arial Narrow"/>
              </a:rPr>
              <a:t>Academia</a:t>
            </a:r>
            <a:r>
              <a:rPr dirty="0" sz="1600" spc="-90">
                <a:latin typeface="Arial Narrow"/>
                <a:cs typeface="Arial Narrow"/>
              </a:rPr>
              <a:t> </a:t>
            </a:r>
            <a:r>
              <a:rPr dirty="0" sz="1600">
                <a:latin typeface="Arial Narrow"/>
                <a:cs typeface="Arial Narrow"/>
              </a:rPr>
              <a:t>Innovate</a:t>
            </a:r>
            <a:r>
              <a:rPr dirty="0" sz="1600" spc="-65">
                <a:latin typeface="Arial Narrow"/>
                <a:cs typeface="Arial Narrow"/>
              </a:rPr>
              <a:t> </a:t>
            </a:r>
            <a:r>
              <a:rPr dirty="0" sz="1600" spc="5">
                <a:latin typeface="Arial Narrow"/>
                <a:cs typeface="Arial Narrow"/>
              </a:rPr>
              <a:t>(RAISE-2020);</a:t>
            </a:r>
            <a:endParaRPr sz="160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</a:pPr>
            <a:r>
              <a:rPr dirty="0" sz="1600" spc="-5">
                <a:latin typeface="Arial Narrow"/>
                <a:cs typeface="Arial Narrow"/>
              </a:rPr>
              <a:t>(Go </a:t>
            </a:r>
            <a:r>
              <a:rPr dirty="0" sz="1600" spc="5">
                <a:latin typeface="Arial Narrow"/>
                <a:cs typeface="Arial Narrow"/>
              </a:rPr>
              <a:t>LOCAL- </a:t>
            </a:r>
            <a:r>
              <a:rPr dirty="0" sz="1600">
                <a:latin typeface="Arial Narrow"/>
                <a:cs typeface="Arial Narrow"/>
              </a:rPr>
              <a:t>Local manufacturing, local </a:t>
            </a:r>
            <a:r>
              <a:rPr dirty="0" sz="1600" spc="-5">
                <a:latin typeface="Arial Narrow"/>
                <a:cs typeface="Arial Narrow"/>
              </a:rPr>
              <a:t>markets, </a:t>
            </a:r>
            <a:r>
              <a:rPr dirty="0" sz="1600">
                <a:latin typeface="Arial Narrow"/>
                <a:cs typeface="Arial Narrow"/>
              </a:rPr>
              <a:t>local supply chain) </a:t>
            </a:r>
            <a:r>
              <a:rPr dirty="0" sz="1600" spc="5">
                <a:latin typeface="Arial Narrow"/>
                <a:cs typeface="Arial Narrow"/>
              </a:rPr>
              <a:t>&amp; by</a:t>
            </a:r>
            <a:r>
              <a:rPr dirty="0" sz="1600" spc="-45">
                <a:latin typeface="Arial Narrow"/>
                <a:cs typeface="Arial Narrow"/>
              </a:rPr>
              <a:t> </a:t>
            </a:r>
            <a:r>
              <a:rPr dirty="0" sz="1600">
                <a:latin typeface="Arial Narrow"/>
                <a:cs typeface="Arial Narrow"/>
              </a:rPr>
              <a:t>locals</a:t>
            </a:r>
            <a:endParaRPr sz="1600">
              <a:latin typeface="Arial Narrow"/>
              <a:cs typeface="Arial Narrow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526783" y="1871548"/>
            <a:ext cx="2373630" cy="3361054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356870" marR="116839" indent="-344805">
              <a:lnSpc>
                <a:spcPct val="99400"/>
              </a:lnSpc>
              <a:spcBef>
                <a:spcPts val="120"/>
              </a:spcBef>
              <a:buFont typeface="Arial"/>
              <a:buChar char="•"/>
              <a:tabLst>
                <a:tab pos="356870" algn="l"/>
                <a:tab pos="357505" algn="l"/>
              </a:tabLst>
            </a:pPr>
            <a:r>
              <a:rPr dirty="0" sz="2400" spc="-100" b="1">
                <a:latin typeface="Tahoma"/>
                <a:cs typeface="Tahoma"/>
              </a:rPr>
              <a:t>Co-Create </a:t>
            </a:r>
            <a:r>
              <a:rPr dirty="0" sz="1800">
                <a:latin typeface="Calibri"/>
                <a:cs typeface="Calibri"/>
              </a:rPr>
              <a:t>–  </a:t>
            </a:r>
            <a:r>
              <a:rPr dirty="0" sz="1800" spc="-10">
                <a:latin typeface="Calibri"/>
                <a:cs typeface="Calibri"/>
              </a:rPr>
              <a:t>humans, </a:t>
            </a:r>
            <a:r>
              <a:rPr dirty="0" sz="1800" spc="-15">
                <a:latin typeface="Calibri"/>
                <a:cs typeface="Calibri"/>
              </a:rPr>
              <a:t>tele </a:t>
            </a:r>
            <a:r>
              <a:rPr dirty="0" sz="1800">
                <a:latin typeface="Calibri"/>
                <a:cs typeface="Calibri"/>
              </a:rPr>
              <a:t>&amp;  </a:t>
            </a:r>
            <a:r>
              <a:rPr dirty="0" sz="1800" spc="-5">
                <a:latin typeface="Calibri"/>
                <a:cs typeface="Calibri"/>
              </a:rPr>
              <a:t>autonomous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robots,  </a:t>
            </a:r>
            <a:r>
              <a:rPr dirty="0" sz="1800" spc="-5">
                <a:latin typeface="Calibri"/>
                <a:cs typeface="Calibri"/>
              </a:rPr>
              <a:t>academia, </a:t>
            </a:r>
            <a:r>
              <a:rPr dirty="0" sz="1800" spc="-25">
                <a:latin typeface="Calibri"/>
                <a:cs typeface="Calibri"/>
              </a:rPr>
              <a:t>industry,  </a:t>
            </a:r>
            <a:r>
              <a:rPr dirty="0" sz="1800" spc="-15">
                <a:latin typeface="Calibri"/>
                <a:cs typeface="Calibri"/>
              </a:rPr>
              <a:t>practioners </a:t>
            </a:r>
            <a:r>
              <a:rPr dirty="0" sz="1800">
                <a:latin typeface="Calibri"/>
                <a:cs typeface="Calibri"/>
              </a:rPr>
              <a:t>, civil  </a:t>
            </a:r>
            <a:r>
              <a:rPr dirty="0" sz="1800" spc="-5">
                <a:latin typeface="Calibri"/>
                <a:cs typeface="Calibri"/>
              </a:rPr>
              <a:t>society </a:t>
            </a:r>
            <a:r>
              <a:rPr dirty="0" sz="1800">
                <a:latin typeface="Calibri"/>
                <a:cs typeface="Calibri"/>
              </a:rPr>
              <a:t>&amp; </a:t>
            </a:r>
            <a:r>
              <a:rPr dirty="0" sz="1800" spc="-10" b="1">
                <a:latin typeface="Calibri"/>
                <a:cs typeface="Calibri"/>
              </a:rPr>
              <a:t>ethical  </a:t>
            </a:r>
            <a:r>
              <a:rPr dirty="0" sz="1800" spc="-15" b="1">
                <a:latin typeface="Calibri"/>
                <a:cs typeface="Calibri"/>
              </a:rPr>
              <a:t>masters </a:t>
            </a:r>
            <a:r>
              <a:rPr dirty="0" sz="1800" spc="-15">
                <a:latin typeface="Calibri"/>
                <a:cs typeface="Calibri"/>
              </a:rPr>
              <a:t>to </a:t>
            </a:r>
            <a:r>
              <a:rPr dirty="0" sz="1800" spc="-10">
                <a:latin typeface="Calibri"/>
                <a:cs typeface="Calibri"/>
              </a:rPr>
              <a:t>solve  problems </a:t>
            </a:r>
            <a:r>
              <a:rPr dirty="0" sz="1800">
                <a:latin typeface="Calibri"/>
                <a:cs typeface="Calibri"/>
              </a:rPr>
              <a:t>of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society</a:t>
            </a:r>
            <a:endParaRPr sz="1800">
              <a:latin typeface="Calibri"/>
              <a:cs typeface="Calibri"/>
            </a:endParaRPr>
          </a:p>
          <a:p>
            <a:pPr marL="356870" marR="5080" indent="-344805">
              <a:lnSpc>
                <a:spcPct val="99400"/>
              </a:lnSpc>
              <a:spcBef>
                <a:spcPts val="715"/>
              </a:spcBef>
              <a:buFont typeface="Arial"/>
              <a:buChar char="•"/>
              <a:tabLst>
                <a:tab pos="356870" algn="l"/>
                <a:tab pos="357505" algn="l"/>
              </a:tabLst>
            </a:pPr>
            <a:r>
              <a:rPr dirty="0" sz="2400" spc="-130" b="1">
                <a:latin typeface="Tahoma"/>
                <a:cs typeface="Tahoma"/>
              </a:rPr>
              <a:t>An </a:t>
            </a:r>
            <a:r>
              <a:rPr dirty="0" sz="2400" spc="-140" b="1">
                <a:latin typeface="Tahoma"/>
                <a:cs typeface="Tahoma"/>
              </a:rPr>
              <a:t>Edu </a:t>
            </a:r>
            <a:r>
              <a:rPr dirty="0" sz="2400" spc="-290" b="1">
                <a:latin typeface="Tahoma"/>
                <a:cs typeface="Tahoma"/>
              </a:rPr>
              <a:t>f/w </a:t>
            </a:r>
            <a:r>
              <a:rPr dirty="0" sz="2000" spc="-10">
                <a:latin typeface="Arial"/>
                <a:cs typeface="Arial"/>
              </a:rPr>
              <a:t>that  </a:t>
            </a:r>
            <a:r>
              <a:rPr dirty="0" sz="2000" spc="-5">
                <a:latin typeface="Arial"/>
                <a:cs typeface="Arial"/>
              </a:rPr>
              <a:t>teaches not </a:t>
            </a:r>
            <a:r>
              <a:rPr dirty="0" sz="2000">
                <a:latin typeface="Arial"/>
                <a:cs typeface="Arial"/>
              </a:rPr>
              <a:t>just  </a:t>
            </a:r>
            <a:r>
              <a:rPr dirty="0" sz="2000" spc="-15">
                <a:latin typeface="Arial"/>
                <a:cs typeface="Arial"/>
              </a:rPr>
              <a:t>‘AI’</a:t>
            </a:r>
            <a:endParaRPr sz="2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526783" y="5231503"/>
            <a:ext cx="2400300" cy="1451610"/>
          </a:xfrm>
          <a:prstGeom prst="rect">
            <a:avLst/>
          </a:prstGeom>
        </p:spPr>
        <p:txBody>
          <a:bodyPr wrap="square" lIns="0" tIns="660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dirty="0" sz="1600" spc="5">
                <a:latin typeface="Arial Narrow"/>
                <a:cs typeface="Arial Narrow"/>
              </a:rPr>
              <a:t>but</a:t>
            </a:r>
            <a:endParaRPr sz="1600">
              <a:latin typeface="Arial Narrow"/>
              <a:cs typeface="Arial Narrow"/>
            </a:endParaRPr>
          </a:p>
          <a:p>
            <a:pPr marL="356870" indent="-344805">
              <a:lnSpc>
                <a:spcPct val="100000"/>
              </a:lnSpc>
              <a:spcBef>
                <a:spcPts val="620"/>
              </a:spcBef>
              <a:buChar char="•"/>
              <a:tabLst>
                <a:tab pos="356870" algn="l"/>
                <a:tab pos="357505" algn="l"/>
              </a:tabLst>
            </a:pPr>
            <a:r>
              <a:rPr dirty="0" sz="2000" spc="-195">
                <a:latin typeface="Arial"/>
                <a:cs typeface="Arial"/>
              </a:rPr>
              <a:t>‘</a:t>
            </a:r>
            <a:r>
              <a:rPr dirty="0" sz="2400" spc="-195" b="1">
                <a:latin typeface="Tahoma"/>
                <a:cs typeface="Tahoma"/>
              </a:rPr>
              <a:t>AI </a:t>
            </a:r>
            <a:r>
              <a:rPr dirty="0" sz="2400" spc="-190" b="1">
                <a:latin typeface="Tahoma"/>
                <a:cs typeface="Tahoma"/>
              </a:rPr>
              <a:t>with</a:t>
            </a:r>
            <a:r>
              <a:rPr dirty="0" sz="2400" spc="-60" b="1">
                <a:latin typeface="Tahoma"/>
                <a:cs typeface="Tahoma"/>
              </a:rPr>
              <a:t> </a:t>
            </a:r>
            <a:r>
              <a:rPr dirty="0" sz="2400" spc="-185" b="1">
                <a:latin typeface="Tahoma"/>
                <a:cs typeface="Tahoma"/>
              </a:rPr>
              <a:t>human</a:t>
            </a:r>
            <a:endParaRPr sz="2400">
              <a:latin typeface="Tahoma"/>
              <a:cs typeface="Tahoma"/>
            </a:endParaRPr>
          </a:p>
          <a:p>
            <a:pPr marL="356870">
              <a:lnSpc>
                <a:spcPct val="100000"/>
              </a:lnSpc>
            </a:pPr>
            <a:r>
              <a:rPr dirty="0" sz="2400" spc="-170" b="1">
                <a:latin typeface="Tahoma"/>
                <a:cs typeface="Tahoma"/>
              </a:rPr>
              <a:t>touch’</a:t>
            </a:r>
            <a:endParaRPr sz="2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600">
                <a:latin typeface="Arial Narrow"/>
                <a:cs typeface="Arial Narrow"/>
              </a:rPr>
              <a:t>(Responsible </a:t>
            </a:r>
            <a:r>
              <a:rPr dirty="0" sz="1600" spc="5">
                <a:latin typeface="Arial Narrow"/>
                <a:cs typeface="Arial Narrow"/>
              </a:rPr>
              <a:t>AI </a:t>
            </a:r>
            <a:r>
              <a:rPr dirty="0" sz="1600">
                <a:latin typeface="Arial Narrow"/>
                <a:cs typeface="Arial Narrow"/>
              </a:rPr>
              <a:t>for</a:t>
            </a:r>
            <a:r>
              <a:rPr dirty="0" sz="1600" spc="-145">
                <a:latin typeface="Arial Narrow"/>
                <a:cs typeface="Arial Narrow"/>
              </a:rPr>
              <a:t> </a:t>
            </a:r>
            <a:r>
              <a:rPr dirty="0" sz="1600">
                <a:latin typeface="Arial Narrow"/>
                <a:cs typeface="Arial Narrow"/>
              </a:rPr>
              <a:t>Youth)</a:t>
            </a:r>
            <a:endParaRPr sz="1600">
              <a:latin typeface="Arial Narrow"/>
              <a:cs typeface="Arial Narrow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366010" y="2993212"/>
            <a:ext cx="1910714" cy="3295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10">
                <a:solidFill>
                  <a:srgbClr val="FFFFFF"/>
                </a:solidFill>
                <a:latin typeface="Arial Black"/>
                <a:cs typeface="Arial Black"/>
              </a:rPr>
              <a:t>AI@Doorsteps</a:t>
            </a:r>
            <a:endParaRPr sz="2000">
              <a:latin typeface="Arial Black"/>
              <a:cs typeface="Arial Blac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898391" y="2147392"/>
            <a:ext cx="2651125" cy="5124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  <a:tabLst>
                <a:tab pos="2160270" algn="l"/>
              </a:tabLst>
            </a:pPr>
            <a:r>
              <a:rPr dirty="0" sz="3200" spc="-5">
                <a:latin typeface="Arial Black"/>
                <a:cs typeface="Arial Black"/>
              </a:rPr>
              <a:t>Nation</a:t>
            </a:r>
            <a:r>
              <a:rPr dirty="0" sz="3200" spc="-295">
                <a:latin typeface="Arial Black"/>
                <a:cs typeface="Arial Black"/>
              </a:rPr>
              <a:t> </a:t>
            </a:r>
            <a:r>
              <a:rPr dirty="0" baseline="-25462" sz="3600">
                <a:solidFill>
                  <a:srgbClr val="FFFFFF"/>
                </a:solidFill>
                <a:latin typeface="Arial Black"/>
                <a:cs typeface="Arial Black"/>
              </a:rPr>
              <a:t>AI	</a:t>
            </a:r>
            <a:r>
              <a:rPr dirty="0" baseline="-25462" sz="3600" spc="-22">
                <a:solidFill>
                  <a:srgbClr val="FFFFFF"/>
                </a:solidFill>
                <a:latin typeface="Arial Black"/>
                <a:cs typeface="Arial Black"/>
              </a:rPr>
              <a:t>for</a:t>
            </a:r>
            <a:endParaRPr baseline="-25462" sz="3600">
              <a:latin typeface="Arial Black"/>
              <a:cs typeface="Arial Blac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775197" y="2713685"/>
            <a:ext cx="46609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Arial Black"/>
                <a:cs typeface="Arial Black"/>
              </a:rPr>
              <a:t>All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710432" y="3611067"/>
            <a:ext cx="1931670" cy="20193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200" spc="-10">
                <a:latin typeface="Arial Black"/>
                <a:cs typeface="Arial Black"/>
              </a:rPr>
              <a:t>Platform</a:t>
            </a:r>
            <a:endParaRPr sz="3200">
              <a:latin typeface="Arial Black"/>
              <a:cs typeface="Arial Black"/>
            </a:endParaRPr>
          </a:p>
          <a:p>
            <a:pPr marL="782320" marR="12700" indent="-637540">
              <a:lnSpc>
                <a:spcPts val="2160"/>
              </a:lnSpc>
              <a:spcBef>
                <a:spcPts val="2410"/>
              </a:spcBef>
            </a:pPr>
            <a:r>
              <a:rPr dirty="0" sz="2100" spc="-80" i="1">
                <a:solidFill>
                  <a:srgbClr val="FFFFFF"/>
                </a:solidFill>
                <a:latin typeface="Arial Black"/>
                <a:cs typeface="Arial Black"/>
              </a:rPr>
              <a:t>A</a:t>
            </a:r>
            <a:r>
              <a:rPr dirty="0" sz="2100" spc="-110" i="1">
                <a:solidFill>
                  <a:srgbClr val="FFFFFF"/>
                </a:solidFill>
                <a:latin typeface="Arial Black"/>
                <a:cs typeface="Arial Black"/>
              </a:rPr>
              <a:t>a</a:t>
            </a:r>
            <a:r>
              <a:rPr dirty="0" sz="2100" spc="-80" i="1">
                <a:solidFill>
                  <a:srgbClr val="FFFFFF"/>
                </a:solidFill>
                <a:latin typeface="Arial Black"/>
                <a:cs typeface="Arial Black"/>
              </a:rPr>
              <a:t>tma</a:t>
            </a:r>
            <a:r>
              <a:rPr dirty="0" sz="2100" spc="-90" i="1">
                <a:solidFill>
                  <a:srgbClr val="FFFFFF"/>
                </a:solidFill>
                <a:latin typeface="Arial Black"/>
                <a:cs typeface="Arial Black"/>
              </a:rPr>
              <a:t>n</a:t>
            </a:r>
            <a:r>
              <a:rPr dirty="0" sz="2100" spc="-35" i="1">
                <a:solidFill>
                  <a:srgbClr val="FFFFFF"/>
                </a:solidFill>
                <a:latin typeface="Arial Black"/>
                <a:cs typeface="Arial Black"/>
              </a:rPr>
              <a:t>i</a:t>
            </a:r>
            <a:r>
              <a:rPr dirty="0" sz="2100" spc="-60" i="1">
                <a:solidFill>
                  <a:srgbClr val="FFFFFF"/>
                </a:solidFill>
                <a:latin typeface="Arial Black"/>
                <a:cs typeface="Arial Black"/>
              </a:rPr>
              <a:t>rb</a:t>
            </a:r>
            <a:r>
              <a:rPr dirty="0" sz="2100" spc="-90" i="1">
                <a:solidFill>
                  <a:srgbClr val="FFFFFF"/>
                </a:solidFill>
                <a:latin typeface="Arial Black"/>
                <a:cs typeface="Arial Black"/>
              </a:rPr>
              <a:t>h</a:t>
            </a:r>
            <a:r>
              <a:rPr dirty="0" sz="2100" spc="-50" i="1">
                <a:solidFill>
                  <a:srgbClr val="FFFFFF"/>
                </a:solidFill>
                <a:latin typeface="Arial Black"/>
                <a:cs typeface="Arial Black"/>
              </a:rPr>
              <a:t>a  </a:t>
            </a:r>
            <a:r>
              <a:rPr dirty="0" sz="2100" spc="-50" i="1">
                <a:solidFill>
                  <a:srgbClr val="FFFFFF"/>
                </a:solidFill>
                <a:latin typeface="Arial Black"/>
                <a:cs typeface="Arial Black"/>
              </a:rPr>
              <a:t>r</a:t>
            </a:r>
            <a:r>
              <a:rPr dirty="0" sz="2100" spc="-40" i="1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Arial Black"/>
                <a:cs typeface="Arial Black"/>
              </a:rPr>
              <a:t>AI</a:t>
            </a:r>
            <a:endParaRPr sz="2000">
              <a:latin typeface="Arial Black"/>
              <a:cs typeface="Arial Black"/>
            </a:endParaRPr>
          </a:p>
          <a:p>
            <a:pPr marL="831215" marR="5080" indent="-695325">
              <a:lnSpc>
                <a:spcPts val="2160"/>
              </a:lnSpc>
              <a:spcBef>
                <a:spcPts val="845"/>
              </a:spcBef>
            </a:pPr>
            <a:r>
              <a:rPr dirty="0" sz="2000" spc="-10">
                <a:solidFill>
                  <a:srgbClr val="FFFFFF"/>
                </a:solidFill>
                <a:latin typeface="Arial Black"/>
                <a:cs typeface="Arial Black"/>
              </a:rPr>
              <a:t>(Self- </a:t>
            </a:r>
            <a:r>
              <a:rPr dirty="0" sz="2000" spc="-15">
                <a:solidFill>
                  <a:srgbClr val="FFFFFF"/>
                </a:solidFill>
                <a:latin typeface="Arial Black"/>
                <a:cs typeface="Arial Black"/>
              </a:rPr>
              <a:t>Reliant  </a:t>
            </a:r>
            <a:r>
              <a:rPr dirty="0" sz="2000" spc="-5">
                <a:solidFill>
                  <a:srgbClr val="FFFFFF"/>
                </a:solidFill>
                <a:latin typeface="Arial Black"/>
                <a:cs typeface="Arial Black"/>
              </a:rPr>
              <a:t>AI)</a:t>
            </a:r>
            <a:endParaRPr sz="2000">
              <a:latin typeface="Arial Black"/>
              <a:cs typeface="Arial Black"/>
            </a:endParaRPr>
          </a:p>
        </p:txBody>
      </p:sp>
      <p:sp>
        <p:nvSpPr>
          <p:cNvPr id="27" name="object 27"/>
          <p:cNvSpPr txBox="1">
            <a:spLocks noGrp="1"/>
          </p:cNvSpPr>
          <p:nvPr>
            <p:ph type="title"/>
          </p:nvPr>
        </p:nvSpPr>
        <p:spPr>
          <a:xfrm>
            <a:off x="3276091" y="37592"/>
            <a:ext cx="4063365" cy="512445"/>
          </a:xfrm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3200" spc="-350" b="1">
                <a:latin typeface="Tahoma"/>
                <a:cs typeface="Tahoma"/>
              </a:rPr>
              <a:t>Way </a:t>
            </a:r>
            <a:r>
              <a:rPr dirty="0" sz="3200" spc="-170" b="1">
                <a:latin typeface="Tahoma"/>
                <a:cs typeface="Tahoma"/>
              </a:rPr>
              <a:t>Forward </a:t>
            </a:r>
            <a:r>
              <a:rPr dirty="0" sz="3200" spc="-150" b="1">
                <a:latin typeface="Tahoma"/>
                <a:cs typeface="Tahoma"/>
              </a:rPr>
              <a:t>for</a:t>
            </a:r>
            <a:r>
              <a:rPr dirty="0" sz="3200" spc="95" b="1">
                <a:latin typeface="Tahoma"/>
                <a:cs typeface="Tahoma"/>
              </a:rPr>
              <a:t> </a:t>
            </a:r>
            <a:r>
              <a:rPr dirty="0" sz="3200" spc="-310" b="1">
                <a:latin typeface="Tahoma"/>
                <a:cs typeface="Tahoma"/>
              </a:rPr>
              <a:t>India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44036" y="6428638"/>
            <a:ext cx="24549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696363"/>
                </a:solidFill>
                <a:latin typeface="Calibri"/>
                <a:cs typeface="Calibri"/>
              </a:rPr>
              <a:t>charrumalhotra[dot]iipa[at]gov[dot]in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0342" y="879424"/>
            <a:ext cx="5844540" cy="483234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References/Further</a:t>
            </a:r>
            <a:r>
              <a:rPr dirty="0" spc="65"/>
              <a:t> </a:t>
            </a:r>
            <a:r>
              <a:rPr dirty="0" spc="-10"/>
              <a:t>Reading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08126" y="1676222"/>
            <a:ext cx="7833995" cy="3295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68935" algn="l"/>
              </a:tabLst>
            </a:pPr>
            <a:r>
              <a:rPr dirty="0" sz="2000" spc="-5">
                <a:latin typeface="Calibri"/>
                <a:cs typeface="Calibri"/>
              </a:rPr>
              <a:t>1.	How The </a:t>
            </a:r>
            <a:r>
              <a:rPr dirty="0" sz="2000" spc="-10">
                <a:latin typeface="Calibri"/>
                <a:cs typeface="Calibri"/>
              </a:rPr>
              <a:t>UK Government </a:t>
            </a:r>
            <a:r>
              <a:rPr dirty="0" sz="2000" spc="-15">
                <a:latin typeface="Calibri"/>
                <a:cs typeface="Calibri"/>
              </a:rPr>
              <a:t>Uses </a:t>
            </a:r>
            <a:r>
              <a:rPr dirty="0" sz="2000" spc="-5">
                <a:latin typeface="Calibri"/>
                <a:cs typeface="Calibri"/>
              </a:rPr>
              <a:t>Artificial Intelligence </a:t>
            </a:r>
            <a:r>
              <a:rPr dirty="0" sz="2000" spc="-15">
                <a:latin typeface="Calibri"/>
                <a:cs typeface="Calibri"/>
              </a:rPr>
              <a:t>To </a:t>
            </a:r>
            <a:r>
              <a:rPr dirty="0" sz="2000" spc="-5">
                <a:latin typeface="Calibri"/>
                <a:cs typeface="Calibri"/>
              </a:rPr>
              <a:t>Identify</a:t>
            </a:r>
            <a:r>
              <a:rPr dirty="0" sz="2000" spc="34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Welfare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77277" y="2032889"/>
            <a:ext cx="6520180" cy="31115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330"/>
              </a:lnSpc>
            </a:pPr>
            <a:r>
              <a:rPr dirty="0" sz="2000" spc="-5">
                <a:latin typeface="Calibri"/>
                <a:cs typeface="Calibri"/>
              </a:rPr>
              <a:t>And State </a:t>
            </a:r>
            <a:r>
              <a:rPr dirty="0" sz="2000" spc="-10">
                <a:latin typeface="Calibri"/>
                <a:cs typeface="Calibri"/>
              </a:rPr>
              <a:t>Benefits </a:t>
            </a:r>
            <a:r>
              <a:rPr dirty="0" sz="2000" spc="-5">
                <a:latin typeface="Calibri"/>
                <a:cs typeface="Calibri"/>
              </a:rPr>
              <a:t>Fraud. (n.d.). </a:t>
            </a:r>
            <a:r>
              <a:rPr dirty="0" sz="2000" spc="-10">
                <a:latin typeface="Calibri"/>
                <a:cs typeface="Calibri"/>
              </a:rPr>
              <a:t>Retrieved </a:t>
            </a:r>
            <a:r>
              <a:rPr dirty="0" sz="2000" spc="-5">
                <a:latin typeface="Calibri"/>
                <a:cs typeface="Calibri"/>
              </a:rPr>
              <a:t>June 27, </a:t>
            </a:r>
            <a:r>
              <a:rPr dirty="0" sz="2000" spc="-10">
                <a:latin typeface="Calibri"/>
                <a:cs typeface="Calibri"/>
              </a:rPr>
              <a:t>2020,</a:t>
            </a:r>
            <a:r>
              <a:rPr dirty="0" sz="2000" spc="204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from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77277" y="2368169"/>
            <a:ext cx="5666740" cy="31115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330"/>
              </a:lnSpc>
            </a:pPr>
            <a:r>
              <a:rPr dirty="0" sz="2000" spc="-5">
                <a:latin typeface="Calibri"/>
                <a:cs typeface="Calibri"/>
              </a:rPr>
              <a:t>https://bernardmarr.com/default.asp?contentID=1585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08126" y="2683001"/>
            <a:ext cx="217804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000" spc="-5">
                <a:latin typeface="Calibri"/>
                <a:cs typeface="Calibri"/>
              </a:rPr>
              <a:t>2.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77277" y="2703448"/>
            <a:ext cx="7385684" cy="31115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330"/>
              </a:lnSpc>
            </a:pPr>
            <a:r>
              <a:rPr dirty="0" sz="2000" spc="-5">
                <a:solidFill>
                  <a:srgbClr val="212121"/>
                </a:solidFill>
                <a:latin typeface="Calibri"/>
                <a:cs typeface="Calibri"/>
              </a:rPr>
              <a:t>Kirsh, </a:t>
            </a:r>
            <a:r>
              <a:rPr dirty="0" sz="2000" spc="-10">
                <a:solidFill>
                  <a:srgbClr val="212121"/>
                </a:solidFill>
                <a:latin typeface="Calibri"/>
                <a:cs typeface="Calibri"/>
              </a:rPr>
              <a:t>D. (1991). </a:t>
            </a:r>
            <a:r>
              <a:rPr dirty="0" sz="2000" spc="-5">
                <a:solidFill>
                  <a:srgbClr val="212121"/>
                </a:solidFill>
                <a:latin typeface="Calibri"/>
                <a:cs typeface="Calibri"/>
              </a:rPr>
              <a:t>Foundations of AI: the big </a:t>
            </a:r>
            <a:r>
              <a:rPr dirty="0" sz="2000" spc="-15">
                <a:solidFill>
                  <a:srgbClr val="212121"/>
                </a:solidFill>
                <a:latin typeface="Calibri"/>
                <a:cs typeface="Calibri"/>
              </a:rPr>
              <a:t>issues. </a:t>
            </a:r>
            <a:r>
              <a:rPr dirty="0" sz="2000" spc="-5" i="1">
                <a:solidFill>
                  <a:srgbClr val="212121"/>
                </a:solidFill>
                <a:latin typeface="Calibri"/>
                <a:cs typeface="Calibri"/>
              </a:rPr>
              <a:t>Artificial</a:t>
            </a:r>
            <a:r>
              <a:rPr dirty="0" sz="2000" spc="285" i="1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z="2000" i="1">
                <a:solidFill>
                  <a:srgbClr val="212121"/>
                </a:solidFill>
                <a:latin typeface="Calibri"/>
                <a:cs typeface="Calibri"/>
              </a:rPr>
              <a:t>intelligence</a:t>
            </a:r>
            <a:r>
              <a:rPr dirty="0" sz="2000">
                <a:solidFill>
                  <a:srgbClr val="212121"/>
                </a:solidFill>
                <a:latin typeface="Calibri"/>
                <a:cs typeface="Calibri"/>
              </a:rPr>
              <a:t>,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77277" y="3038729"/>
            <a:ext cx="1405890" cy="31115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330"/>
              </a:lnSpc>
            </a:pPr>
            <a:r>
              <a:rPr dirty="0" sz="2000" spc="-10" i="1">
                <a:solidFill>
                  <a:srgbClr val="212121"/>
                </a:solidFill>
                <a:latin typeface="Calibri"/>
                <a:cs typeface="Calibri"/>
              </a:rPr>
              <a:t>47</a:t>
            </a:r>
            <a:r>
              <a:rPr dirty="0" sz="2000" spc="-10">
                <a:solidFill>
                  <a:srgbClr val="212121"/>
                </a:solidFill>
                <a:latin typeface="Calibri"/>
                <a:cs typeface="Calibri"/>
              </a:rPr>
              <a:t>(1-3), 3-30.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08126" y="3321862"/>
            <a:ext cx="7994015" cy="13677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69570" marR="5080" indent="-357505">
              <a:lnSpc>
                <a:spcPct val="110100"/>
              </a:lnSpc>
              <a:spcBef>
                <a:spcPts val="100"/>
              </a:spcBef>
              <a:tabLst>
                <a:tab pos="368935" algn="l"/>
              </a:tabLst>
            </a:pPr>
            <a:r>
              <a:rPr dirty="0" sz="2000" spc="-5">
                <a:latin typeface="Calibri"/>
                <a:cs typeface="Calibri"/>
              </a:rPr>
              <a:t>3.	</a:t>
            </a:r>
            <a:r>
              <a:rPr dirty="0" sz="2000" spc="-10">
                <a:latin typeface="Calibri"/>
                <a:cs typeface="Calibri"/>
              </a:rPr>
              <a:t>GOI </a:t>
            </a:r>
            <a:r>
              <a:rPr dirty="0" sz="2000" spc="-5">
                <a:latin typeface="Calibri"/>
                <a:cs typeface="Calibri"/>
              </a:rPr>
              <a:t>AI </a:t>
            </a:r>
            <a:r>
              <a:rPr dirty="0" sz="2000" spc="-10">
                <a:latin typeface="Calibri"/>
                <a:cs typeface="Calibri"/>
              </a:rPr>
              <a:t>Discussion </a:t>
            </a:r>
            <a:r>
              <a:rPr dirty="0" sz="2000" spc="-5">
                <a:latin typeface="Calibri"/>
                <a:cs typeface="Calibri"/>
              </a:rPr>
              <a:t>Paper : </a:t>
            </a:r>
            <a:r>
              <a:rPr dirty="0" u="heavy" sz="2000" spc="-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 https://niti.gov.in/writereaddata/files/document_publication/NationalStr </a:t>
            </a:r>
            <a:r>
              <a:rPr dirty="0" u="heavy" sz="2000" spc="-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 ategy-for-AI-Discussion-Paper.pdf</a:t>
            </a:r>
            <a:r>
              <a:rPr dirty="0" sz="2000" spc="-5">
                <a:solidFill>
                  <a:srgbClr val="0462C1"/>
                </a:solidFill>
                <a:latin typeface="Calibri"/>
                <a:cs typeface="Calibri"/>
                <a:hlinkClick r:id="rId3"/>
              </a:rPr>
              <a:t> </a:t>
            </a:r>
            <a:r>
              <a:rPr dirty="0" sz="2000" spc="-5">
                <a:latin typeface="Calibri"/>
                <a:cs typeface="Calibri"/>
                <a:hlinkClick r:id="rId3"/>
              </a:rPr>
              <a:t>and</a:t>
            </a:r>
            <a:r>
              <a:rPr dirty="0" sz="2000" spc="-5">
                <a:solidFill>
                  <a:srgbClr val="0462C1"/>
                </a:solidFill>
                <a:latin typeface="Calibri"/>
                <a:cs typeface="Calibri"/>
                <a:hlinkClick r:id="rId3"/>
              </a:rPr>
              <a:t> </a:t>
            </a:r>
            <a:r>
              <a:rPr dirty="0" u="heavy" sz="2000" spc="-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https://cis-india.org/internet- </a:t>
            </a:r>
            <a:r>
              <a:rPr dirty="0" u="heavy" sz="2000" spc="-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 governance/blog/ai-in-india-a-policy-agenda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08126" y="4680330"/>
            <a:ext cx="217804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000" spc="-5">
                <a:latin typeface="Calibri"/>
                <a:cs typeface="Calibri"/>
              </a:rPr>
              <a:t>4.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77277" y="4699889"/>
            <a:ext cx="6212205" cy="61595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340"/>
              </a:lnSpc>
            </a:pPr>
            <a:r>
              <a:rPr dirty="0" sz="2000" spc="-10">
                <a:latin typeface="Calibri"/>
                <a:cs typeface="Calibri"/>
              </a:rPr>
              <a:t>Google </a:t>
            </a:r>
            <a:r>
              <a:rPr dirty="0" sz="2000" spc="-5">
                <a:latin typeface="Calibri"/>
                <a:cs typeface="Calibri"/>
              </a:rPr>
              <a:t>AI. (n.d.). </a:t>
            </a:r>
            <a:r>
              <a:rPr dirty="0" sz="2000" spc="-10">
                <a:latin typeface="Calibri"/>
                <a:cs typeface="Calibri"/>
              </a:rPr>
              <a:t>Responsible </a:t>
            </a:r>
            <a:r>
              <a:rPr dirty="0" sz="2000" spc="-5">
                <a:latin typeface="Calibri"/>
                <a:cs typeface="Calibri"/>
              </a:rPr>
              <a:t>AI Practices </a:t>
            </a:r>
            <a:r>
              <a:rPr dirty="0" sz="2000" spc="-10">
                <a:latin typeface="Calibri"/>
                <a:cs typeface="Calibri"/>
              </a:rPr>
              <a:t>–. Retrieved</a:t>
            </a:r>
            <a:r>
              <a:rPr dirty="0" sz="2000" spc="31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from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r>
              <a:rPr dirty="0" sz="2000" spc="-5">
                <a:latin typeface="Calibri"/>
                <a:cs typeface="Calibri"/>
              </a:rPr>
              <a:t>https://ai.google/responsibilities/responsible-ai-practices/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08126" y="5259704"/>
            <a:ext cx="4884420" cy="97853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369570" indent="-357505">
              <a:lnSpc>
                <a:spcPts val="2280"/>
              </a:lnSpc>
              <a:spcBef>
                <a:spcPts val="90"/>
              </a:spcBef>
              <a:buAutoNum type="arabicPeriod" startAt="5"/>
              <a:tabLst>
                <a:tab pos="368935" algn="l"/>
                <a:tab pos="370205" algn="l"/>
              </a:tabLst>
            </a:pPr>
            <a:r>
              <a:rPr dirty="0" sz="2000" spc="-10">
                <a:latin typeface="Calibri"/>
                <a:cs typeface="Calibri"/>
              </a:rPr>
              <a:t>TED </a:t>
            </a:r>
            <a:r>
              <a:rPr dirty="0" sz="2000" spc="-5">
                <a:latin typeface="Calibri"/>
                <a:cs typeface="Calibri"/>
              </a:rPr>
              <a:t>talks</a:t>
            </a:r>
            <a:endParaRPr sz="2000">
              <a:latin typeface="Calibri"/>
              <a:cs typeface="Calibri"/>
            </a:endParaRPr>
          </a:p>
          <a:p>
            <a:pPr lvl="1" marL="539750" indent="-165100">
              <a:lnSpc>
                <a:spcPts val="2280"/>
              </a:lnSpc>
              <a:buClr>
                <a:srgbClr val="000000"/>
              </a:buClr>
              <a:buChar char="•"/>
              <a:tabLst>
                <a:tab pos="540385" algn="l"/>
              </a:tabLst>
            </a:pPr>
            <a:r>
              <a:rPr dirty="0" u="heavy" sz="2000" spc="-1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4"/>
              </a:rPr>
              <a:t>The </a:t>
            </a:r>
            <a:r>
              <a:rPr dirty="0" u="heavy" sz="2000" spc="-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4"/>
              </a:rPr>
              <a:t>danger </a:t>
            </a:r>
            <a:r>
              <a:rPr dirty="0" u="heavy" sz="200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4"/>
              </a:rPr>
              <a:t>of </a:t>
            </a:r>
            <a:r>
              <a:rPr dirty="0" u="heavy" sz="2000" spc="-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4"/>
              </a:rPr>
              <a:t>AI is </a:t>
            </a:r>
            <a:r>
              <a:rPr dirty="0" u="heavy" sz="2000" spc="-1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4"/>
              </a:rPr>
              <a:t>weirder </a:t>
            </a:r>
            <a:r>
              <a:rPr dirty="0" u="heavy" sz="2000" spc="-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4"/>
              </a:rPr>
              <a:t>than you</a:t>
            </a:r>
            <a:r>
              <a:rPr dirty="0" u="heavy" sz="2000" spc="8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dirty="0" u="heavy" sz="200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4"/>
              </a:rPr>
              <a:t>think</a:t>
            </a:r>
            <a:endParaRPr sz="2000">
              <a:latin typeface="Calibri"/>
              <a:cs typeface="Calibri"/>
            </a:endParaRPr>
          </a:p>
          <a:p>
            <a:pPr lvl="1" marL="539750" indent="-165100">
              <a:lnSpc>
                <a:spcPct val="100000"/>
              </a:lnSpc>
              <a:spcBef>
                <a:spcPts val="555"/>
              </a:spcBef>
              <a:buClr>
                <a:srgbClr val="000000"/>
              </a:buClr>
              <a:buChar char="•"/>
              <a:tabLst>
                <a:tab pos="540385" algn="l"/>
              </a:tabLst>
            </a:pPr>
            <a:r>
              <a:rPr dirty="0" u="heavy" sz="2000" spc="-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5"/>
              </a:rPr>
              <a:t>Are you Ready </a:t>
            </a:r>
            <a:r>
              <a:rPr dirty="0" u="heavy" sz="2000" spc="-1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5"/>
              </a:rPr>
              <a:t>for </a:t>
            </a:r>
            <a:r>
              <a:rPr dirty="0" u="heavy" sz="2000" spc="-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5"/>
              </a:rPr>
              <a:t>Artificial</a:t>
            </a:r>
            <a:r>
              <a:rPr dirty="0" u="heavy" sz="2000" spc="8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5"/>
              </a:rPr>
              <a:t> </a:t>
            </a:r>
            <a:r>
              <a:rPr dirty="0" u="heavy" sz="2000" spc="-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5"/>
              </a:rPr>
              <a:t>Intelligence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56736" y="6479438"/>
            <a:ext cx="50704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40"/>
              </a:lnSpc>
              <a:tabLst>
                <a:tab pos="4953635" algn="l"/>
              </a:tabLst>
            </a:pPr>
            <a:r>
              <a:rPr dirty="0" sz="1200" spc="-5" b="1">
                <a:solidFill>
                  <a:srgbClr val="696363"/>
                </a:solidFill>
                <a:latin typeface="Calibri"/>
                <a:cs typeface="Calibri"/>
              </a:rPr>
              <a:t>c</a:t>
            </a:r>
            <a:r>
              <a:rPr dirty="0" sz="1200" b="1">
                <a:solidFill>
                  <a:srgbClr val="696363"/>
                </a:solidFill>
                <a:latin typeface="Calibri"/>
                <a:cs typeface="Calibri"/>
              </a:rPr>
              <a:t>h</a:t>
            </a:r>
            <a:r>
              <a:rPr dirty="0" sz="1200" spc="5" b="1">
                <a:solidFill>
                  <a:srgbClr val="696363"/>
                </a:solidFill>
                <a:latin typeface="Calibri"/>
                <a:cs typeface="Calibri"/>
              </a:rPr>
              <a:t>a</a:t>
            </a:r>
            <a:r>
              <a:rPr dirty="0" sz="1200" b="1">
                <a:solidFill>
                  <a:srgbClr val="696363"/>
                </a:solidFill>
                <a:latin typeface="Calibri"/>
                <a:cs typeface="Calibri"/>
              </a:rPr>
              <a:t>rru</a:t>
            </a:r>
            <a:r>
              <a:rPr dirty="0" sz="1200" spc="5" b="1">
                <a:solidFill>
                  <a:srgbClr val="696363"/>
                </a:solidFill>
                <a:latin typeface="Calibri"/>
                <a:cs typeface="Calibri"/>
              </a:rPr>
              <a:t>ma</a:t>
            </a:r>
            <a:r>
              <a:rPr dirty="0" sz="1200" spc="-10" b="1">
                <a:solidFill>
                  <a:srgbClr val="696363"/>
                </a:solidFill>
                <a:latin typeface="Calibri"/>
                <a:cs typeface="Calibri"/>
              </a:rPr>
              <a:t>l</a:t>
            </a:r>
            <a:r>
              <a:rPr dirty="0" sz="1200" b="1">
                <a:solidFill>
                  <a:srgbClr val="696363"/>
                </a:solidFill>
                <a:latin typeface="Calibri"/>
                <a:cs typeface="Calibri"/>
              </a:rPr>
              <a:t>ho</a:t>
            </a:r>
            <a:r>
              <a:rPr dirty="0" sz="1200" spc="-10" b="1">
                <a:solidFill>
                  <a:srgbClr val="696363"/>
                </a:solidFill>
                <a:latin typeface="Calibri"/>
                <a:cs typeface="Calibri"/>
              </a:rPr>
              <a:t>t</a:t>
            </a:r>
            <a:r>
              <a:rPr dirty="0" sz="1200" b="1">
                <a:solidFill>
                  <a:srgbClr val="696363"/>
                </a:solidFill>
                <a:latin typeface="Calibri"/>
                <a:cs typeface="Calibri"/>
              </a:rPr>
              <a:t>r</a:t>
            </a:r>
            <a:r>
              <a:rPr dirty="0" sz="1200" spc="5" b="1">
                <a:solidFill>
                  <a:srgbClr val="696363"/>
                </a:solidFill>
                <a:latin typeface="Calibri"/>
                <a:cs typeface="Calibri"/>
              </a:rPr>
              <a:t>a</a:t>
            </a:r>
            <a:r>
              <a:rPr dirty="0" sz="1200" spc="-10" b="1">
                <a:solidFill>
                  <a:srgbClr val="696363"/>
                </a:solidFill>
                <a:latin typeface="Calibri"/>
                <a:cs typeface="Calibri"/>
              </a:rPr>
              <a:t>[</a:t>
            </a:r>
            <a:r>
              <a:rPr dirty="0" sz="1200" b="1">
                <a:solidFill>
                  <a:srgbClr val="696363"/>
                </a:solidFill>
                <a:latin typeface="Calibri"/>
                <a:cs typeface="Calibri"/>
              </a:rPr>
              <a:t>do</a:t>
            </a:r>
            <a:r>
              <a:rPr dirty="0" sz="1200" spc="-10" b="1">
                <a:solidFill>
                  <a:srgbClr val="696363"/>
                </a:solidFill>
                <a:latin typeface="Calibri"/>
                <a:cs typeface="Calibri"/>
              </a:rPr>
              <a:t>t]ii</a:t>
            </a:r>
            <a:r>
              <a:rPr dirty="0" sz="1200" b="1">
                <a:solidFill>
                  <a:srgbClr val="696363"/>
                </a:solidFill>
                <a:latin typeface="Calibri"/>
                <a:cs typeface="Calibri"/>
              </a:rPr>
              <a:t>p</a:t>
            </a:r>
            <a:r>
              <a:rPr dirty="0" sz="1200" spc="5" b="1">
                <a:solidFill>
                  <a:srgbClr val="696363"/>
                </a:solidFill>
                <a:latin typeface="Calibri"/>
                <a:cs typeface="Calibri"/>
              </a:rPr>
              <a:t>a</a:t>
            </a:r>
            <a:r>
              <a:rPr dirty="0" sz="1200" spc="-10" b="1">
                <a:solidFill>
                  <a:srgbClr val="696363"/>
                </a:solidFill>
                <a:latin typeface="Calibri"/>
                <a:cs typeface="Calibri"/>
              </a:rPr>
              <a:t>[</a:t>
            </a:r>
            <a:r>
              <a:rPr dirty="0" sz="1200" spc="5" b="1">
                <a:solidFill>
                  <a:srgbClr val="696363"/>
                </a:solidFill>
                <a:latin typeface="Calibri"/>
                <a:cs typeface="Calibri"/>
              </a:rPr>
              <a:t>a</a:t>
            </a:r>
            <a:r>
              <a:rPr dirty="0" sz="1200" spc="-10" b="1">
                <a:solidFill>
                  <a:srgbClr val="696363"/>
                </a:solidFill>
                <a:latin typeface="Calibri"/>
                <a:cs typeface="Calibri"/>
              </a:rPr>
              <a:t>t]</a:t>
            </a:r>
            <a:r>
              <a:rPr dirty="0" sz="1200" spc="5" b="1">
                <a:solidFill>
                  <a:srgbClr val="696363"/>
                </a:solidFill>
                <a:latin typeface="Calibri"/>
                <a:cs typeface="Calibri"/>
              </a:rPr>
              <a:t>g</a:t>
            </a:r>
            <a:r>
              <a:rPr dirty="0" sz="1200" b="1">
                <a:solidFill>
                  <a:srgbClr val="696363"/>
                </a:solidFill>
                <a:latin typeface="Calibri"/>
                <a:cs typeface="Calibri"/>
              </a:rPr>
              <a:t>o</a:t>
            </a:r>
            <a:r>
              <a:rPr dirty="0" sz="1200" spc="10" b="1">
                <a:solidFill>
                  <a:srgbClr val="696363"/>
                </a:solidFill>
                <a:latin typeface="Calibri"/>
                <a:cs typeface="Calibri"/>
              </a:rPr>
              <a:t>v</a:t>
            </a:r>
            <a:r>
              <a:rPr dirty="0" sz="1200" spc="-10" b="1">
                <a:solidFill>
                  <a:srgbClr val="696363"/>
                </a:solidFill>
                <a:latin typeface="Calibri"/>
                <a:cs typeface="Calibri"/>
              </a:rPr>
              <a:t>[</a:t>
            </a:r>
            <a:r>
              <a:rPr dirty="0" sz="1200" b="1">
                <a:solidFill>
                  <a:srgbClr val="696363"/>
                </a:solidFill>
                <a:latin typeface="Calibri"/>
                <a:cs typeface="Calibri"/>
              </a:rPr>
              <a:t>do</a:t>
            </a:r>
            <a:r>
              <a:rPr dirty="0" sz="1200" spc="-10" b="1">
                <a:solidFill>
                  <a:srgbClr val="696363"/>
                </a:solidFill>
                <a:latin typeface="Calibri"/>
                <a:cs typeface="Calibri"/>
              </a:rPr>
              <a:t>t]i</a:t>
            </a:r>
            <a:r>
              <a:rPr dirty="0" sz="1200" b="1">
                <a:solidFill>
                  <a:srgbClr val="696363"/>
                </a:solidFill>
                <a:latin typeface="Calibri"/>
                <a:cs typeface="Calibri"/>
              </a:rPr>
              <a:t>n	</a:t>
            </a:r>
            <a:r>
              <a:rPr dirty="0" baseline="6172" sz="1350" spc="-7">
                <a:solidFill>
                  <a:srgbClr val="878787"/>
                </a:solidFill>
                <a:latin typeface="Calibri"/>
                <a:cs typeface="Calibri"/>
              </a:rPr>
              <a:t>23</a:t>
            </a:r>
            <a:endParaRPr baseline="6172" sz="135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1645859"/>
            <a:ext cx="9144000" cy="5212715"/>
            <a:chOff x="0" y="1645859"/>
            <a:chExt cx="9144000" cy="5212715"/>
          </a:xfrm>
        </p:grpSpPr>
        <p:sp>
          <p:nvSpPr>
            <p:cNvPr id="4" name="object 4"/>
            <p:cNvSpPr/>
            <p:nvPr/>
          </p:nvSpPr>
          <p:spPr>
            <a:xfrm>
              <a:off x="0" y="1645859"/>
              <a:ext cx="9143999" cy="521213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0" y="1712975"/>
              <a:ext cx="9144000" cy="514502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523" y="1693162"/>
              <a:ext cx="9142730" cy="0"/>
            </a:xfrm>
            <a:custGeom>
              <a:avLst/>
              <a:gdLst/>
              <a:ahLst/>
              <a:cxnLst/>
              <a:rect l="l" t="t" r="r" b="b"/>
              <a:pathLst>
                <a:path w="9142730" h="0">
                  <a:moveTo>
                    <a:pt x="9142476" y="0"/>
                  </a:moveTo>
                  <a:lnTo>
                    <a:pt x="0" y="0"/>
                  </a:lnTo>
                </a:path>
              </a:pathLst>
            </a:custGeom>
            <a:ln w="396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7" name="object 7"/>
          <p:cNvGrpSpPr/>
          <p:nvPr/>
        </p:nvGrpSpPr>
        <p:grpSpPr>
          <a:xfrm>
            <a:off x="2121407" y="435863"/>
            <a:ext cx="5797550" cy="1143000"/>
            <a:chOff x="2121407" y="435863"/>
            <a:chExt cx="5797550" cy="1143000"/>
          </a:xfrm>
        </p:grpSpPr>
        <p:sp>
          <p:nvSpPr>
            <p:cNvPr id="8" name="object 8"/>
            <p:cNvSpPr/>
            <p:nvPr/>
          </p:nvSpPr>
          <p:spPr>
            <a:xfrm>
              <a:off x="2127503" y="441959"/>
              <a:ext cx="5785485" cy="1130935"/>
            </a:xfrm>
            <a:custGeom>
              <a:avLst/>
              <a:gdLst/>
              <a:ahLst/>
              <a:cxnLst/>
              <a:rect l="l" t="t" r="r" b="b"/>
              <a:pathLst>
                <a:path w="5785484" h="1130935">
                  <a:moveTo>
                    <a:pt x="5785104" y="0"/>
                  </a:moveTo>
                  <a:lnTo>
                    <a:pt x="0" y="0"/>
                  </a:lnTo>
                  <a:lnTo>
                    <a:pt x="0" y="1130808"/>
                  </a:lnTo>
                  <a:lnTo>
                    <a:pt x="5785104" y="1130808"/>
                  </a:lnTo>
                  <a:lnTo>
                    <a:pt x="57851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2127503" y="441959"/>
              <a:ext cx="5785485" cy="1130935"/>
            </a:xfrm>
            <a:custGeom>
              <a:avLst/>
              <a:gdLst/>
              <a:ahLst/>
              <a:cxnLst/>
              <a:rect l="l" t="t" r="r" b="b"/>
              <a:pathLst>
                <a:path w="5785484" h="1130935">
                  <a:moveTo>
                    <a:pt x="0" y="1130808"/>
                  </a:moveTo>
                  <a:lnTo>
                    <a:pt x="5785104" y="1130808"/>
                  </a:lnTo>
                  <a:lnTo>
                    <a:pt x="5785104" y="0"/>
                  </a:lnTo>
                  <a:lnTo>
                    <a:pt x="0" y="0"/>
                  </a:lnTo>
                  <a:lnTo>
                    <a:pt x="0" y="1130808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/>
          <p:cNvSpPr txBox="1"/>
          <p:nvPr/>
        </p:nvSpPr>
        <p:spPr>
          <a:xfrm>
            <a:off x="2127504" y="441959"/>
            <a:ext cx="5785485" cy="1130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2845"/>
              </a:lnSpc>
            </a:pPr>
            <a:r>
              <a:rPr dirty="0" sz="2500" spc="-10" b="1">
                <a:latin typeface="Calibri"/>
                <a:cs typeface="Calibri"/>
              </a:rPr>
              <a:t>Our </a:t>
            </a:r>
            <a:r>
              <a:rPr dirty="0" sz="2500" spc="-5" b="1">
                <a:latin typeface="Calibri"/>
                <a:cs typeface="Calibri"/>
              </a:rPr>
              <a:t>next </a:t>
            </a:r>
            <a:r>
              <a:rPr dirty="0" sz="2500" spc="-10" b="1">
                <a:latin typeface="Calibri"/>
                <a:cs typeface="Calibri"/>
              </a:rPr>
              <a:t>session </a:t>
            </a:r>
            <a:r>
              <a:rPr dirty="0" sz="2500" b="1">
                <a:latin typeface="Calibri"/>
                <a:cs typeface="Calibri"/>
              </a:rPr>
              <a:t>would </a:t>
            </a:r>
            <a:r>
              <a:rPr dirty="0" sz="2500" spc="-5" b="1">
                <a:latin typeface="Calibri"/>
                <a:cs typeface="Calibri"/>
              </a:rPr>
              <a:t>be on</a:t>
            </a:r>
            <a:r>
              <a:rPr dirty="0" sz="2500" spc="30" b="1">
                <a:latin typeface="Calibri"/>
                <a:cs typeface="Calibri"/>
              </a:rPr>
              <a:t> </a:t>
            </a:r>
            <a:r>
              <a:rPr dirty="0" sz="2500" spc="-5" b="1">
                <a:latin typeface="Calibri"/>
                <a:cs typeface="Calibri"/>
              </a:rPr>
              <a:t>:</a:t>
            </a:r>
            <a:endParaRPr sz="2500">
              <a:latin typeface="Calibri"/>
              <a:cs typeface="Calibri"/>
            </a:endParaRPr>
          </a:p>
          <a:p>
            <a:pPr algn="ctr" marL="600710" marR="594995">
              <a:lnSpc>
                <a:spcPct val="100000"/>
              </a:lnSpc>
            </a:pPr>
            <a:r>
              <a:rPr dirty="0" sz="2500" spc="-5" b="1">
                <a:latin typeface="Calibri"/>
                <a:cs typeface="Calibri"/>
              </a:rPr>
              <a:t>Digital </a:t>
            </a:r>
            <a:r>
              <a:rPr dirty="0" sz="2500" b="1">
                <a:latin typeface="Calibri"/>
                <a:cs typeface="Calibri"/>
              </a:rPr>
              <a:t>Diplomacy: </a:t>
            </a:r>
            <a:r>
              <a:rPr dirty="0" sz="2500" spc="-5" b="1">
                <a:latin typeface="Calibri"/>
                <a:cs typeface="Calibri"/>
              </a:rPr>
              <a:t>Need for</a:t>
            </a:r>
            <a:r>
              <a:rPr dirty="0" sz="2500" spc="-75" b="1">
                <a:latin typeface="Calibri"/>
                <a:cs typeface="Calibri"/>
              </a:rPr>
              <a:t> </a:t>
            </a:r>
            <a:r>
              <a:rPr dirty="0" sz="2500" spc="-5" b="1">
                <a:latin typeface="Calibri"/>
                <a:cs typeface="Calibri"/>
              </a:rPr>
              <a:t>Newer  Frameworks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663698" y="5717249"/>
            <a:ext cx="3676015" cy="1089660"/>
          </a:xfrm>
          <a:prstGeom prst="rect">
            <a:avLst/>
          </a:prstGeom>
        </p:spPr>
        <p:txBody>
          <a:bodyPr wrap="square" lIns="0" tIns="99060" rIns="0" bIns="0" rtlCol="0" vert="horz">
            <a:spAutoFit/>
          </a:bodyPr>
          <a:lstStyle/>
          <a:p>
            <a:pPr marL="789305">
              <a:lnSpc>
                <a:spcPct val="100000"/>
              </a:lnSpc>
              <a:spcBef>
                <a:spcPts val="780"/>
              </a:spcBef>
            </a:pPr>
            <a:r>
              <a:rPr dirty="0" sz="2400" b="1">
                <a:latin typeface="Calibri"/>
                <a:cs typeface="Calibri"/>
              </a:rPr>
              <a:t>Any</a:t>
            </a:r>
            <a:r>
              <a:rPr dirty="0" sz="2400" spc="-30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questions?</a:t>
            </a:r>
            <a:endParaRPr sz="2400">
              <a:latin typeface="Calibri"/>
              <a:cs typeface="Calibri"/>
            </a:endParaRPr>
          </a:p>
          <a:p>
            <a:pPr algn="ctr">
              <a:lnSpc>
                <a:spcPts val="2150"/>
              </a:lnSpc>
              <a:spcBef>
                <a:spcPts val="520"/>
              </a:spcBef>
            </a:pPr>
            <a:r>
              <a:rPr dirty="0" sz="1800" spc="-5" b="1">
                <a:latin typeface="Calibri"/>
                <a:cs typeface="Calibri"/>
              </a:rPr>
              <a:t>You can </a:t>
            </a:r>
            <a:r>
              <a:rPr dirty="0" sz="1800" spc="-10" b="1">
                <a:latin typeface="Calibri"/>
                <a:cs typeface="Calibri"/>
              </a:rPr>
              <a:t>find </a:t>
            </a:r>
            <a:r>
              <a:rPr dirty="0" sz="1800" spc="-5" b="1">
                <a:latin typeface="Calibri"/>
                <a:cs typeface="Calibri"/>
              </a:rPr>
              <a:t>me</a:t>
            </a:r>
            <a:r>
              <a:rPr dirty="0" sz="1800" b="1">
                <a:latin typeface="Calibri"/>
                <a:cs typeface="Calibri"/>
              </a:rPr>
              <a:t> at: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ts val="2150"/>
              </a:lnSpc>
            </a:pPr>
            <a:r>
              <a:rPr dirty="0" sz="1800" spc="-10" b="1">
                <a:solidFill>
                  <a:srgbClr val="FF0000"/>
                </a:solidFill>
                <a:latin typeface="Calibri"/>
                <a:cs typeface="Calibri"/>
              </a:rPr>
              <a:t>Charrumalhotra[dot]iipa[at]gov[dot]in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44036" y="6428638"/>
            <a:ext cx="24549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696363"/>
                </a:solidFill>
                <a:latin typeface="Calibri"/>
                <a:cs typeface="Calibri"/>
              </a:rPr>
              <a:t>charrumalhotra[dot]iipa[at]gov[dot]in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56218" y="6451498"/>
            <a:ext cx="8445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>
                <a:solidFill>
                  <a:srgbClr val="878787"/>
                </a:solidFill>
                <a:latin typeface="Calibri"/>
                <a:cs typeface="Calibri"/>
              </a:rPr>
              <a:t>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093208" y="1822704"/>
            <a:ext cx="3404870" cy="1402080"/>
          </a:xfrm>
          <a:prstGeom prst="rect"/>
          <a:solidFill>
            <a:srgbClr val="CFE1F3"/>
          </a:solidFill>
        </p:spPr>
        <p:txBody>
          <a:bodyPr wrap="square" lIns="0" tIns="125730" rIns="0" bIns="0" rtlCol="0" vert="horz">
            <a:spAutoFit/>
          </a:bodyPr>
          <a:lstStyle/>
          <a:p>
            <a:pPr marL="369570" marR="361950" indent="79375">
              <a:lnSpc>
                <a:spcPts val="4750"/>
              </a:lnSpc>
              <a:spcBef>
                <a:spcPts val="990"/>
              </a:spcBef>
            </a:pPr>
            <a:r>
              <a:rPr dirty="0" sz="4400" spc="-15"/>
              <a:t>Stephen  </a:t>
            </a:r>
            <a:r>
              <a:rPr dirty="0" sz="4400" spc="-10"/>
              <a:t>Hawking</a:t>
            </a:r>
            <a:endParaRPr sz="4400"/>
          </a:p>
        </p:txBody>
      </p:sp>
      <p:sp>
        <p:nvSpPr>
          <p:cNvPr id="5" name="object 5"/>
          <p:cNvSpPr txBox="1"/>
          <p:nvPr/>
        </p:nvSpPr>
        <p:spPr>
          <a:xfrm>
            <a:off x="1074521" y="4672710"/>
            <a:ext cx="7654290" cy="87820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ts val="2280"/>
              </a:lnSpc>
              <a:spcBef>
                <a:spcPts val="90"/>
              </a:spcBef>
            </a:pPr>
            <a:r>
              <a:rPr dirty="0" sz="2000" spc="-10" i="1">
                <a:latin typeface="Calibri"/>
                <a:cs typeface="Calibri"/>
              </a:rPr>
              <a:t>The </a:t>
            </a:r>
            <a:r>
              <a:rPr dirty="0" sz="2000" spc="-5" i="1">
                <a:latin typeface="Calibri"/>
                <a:cs typeface="Calibri"/>
              </a:rPr>
              <a:t>real </a:t>
            </a:r>
            <a:r>
              <a:rPr dirty="0" sz="2000" spc="-10" i="1">
                <a:latin typeface="Calibri"/>
                <a:cs typeface="Calibri"/>
              </a:rPr>
              <a:t>risk with </a:t>
            </a:r>
            <a:r>
              <a:rPr dirty="0" sz="2000" spc="-5" i="1">
                <a:latin typeface="Calibri"/>
                <a:cs typeface="Calibri"/>
              </a:rPr>
              <a:t>AI isn’t malice but </a:t>
            </a:r>
            <a:r>
              <a:rPr dirty="0" sz="2000" i="1">
                <a:latin typeface="Calibri"/>
                <a:cs typeface="Calibri"/>
              </a:rPr>
              <a:t>competence. </a:t>
            </a:r>
            <a:r>
              <a:rPr dirty="0" sz="2000" spc="-5" i="1">
                <a:latin typeface="Calibri"/>
                <a:cs typeface="Calibri"/>
              </a:rPr>
              <a:t>A super intelligent AI</a:t>
            </a:r>
            <a:r>
              <a:rPr dirty="0" sz="2000" spc="110" i="1">
                <a:latin typeface="Calibri"/>
                <a:cs typeface="Calibri"/>
              </a:rPr>
              <a:t> </a:t>
            </a:r>
            <a:r>
              <a:rPr dirty="0" sz="2000" spc="-10" i="1">
                <a:latin typeface="Calibri"/>
                <a:cs typeface="Calibri"/>
              </a:rPr>
              <a:t>will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ts val="2160"/>
              </a:lnSpc>
            </a:pPr>
            <a:r>
              <a:rPr dirty="0" sz="2000" spc="-5" i="1">
                <a:latin typeface="Calibri"/>
                <a:cs typeface="Calibri"/>
              </a:rPr>
              <a:t>be extremely </a:t>
            </a:r>
            <a:r>
              <a:rPr dirty="0" sz="2000" i="1">
                <a:latin typeface="Calibri"/>
                <a:cs typeface="Calibri"/>
              </a:rPr>
              <a:t>good </a:t>
            </a:r>
            <a:r>
              <a:rPr dirty="0" sz="2000" spc="-5" i="1">
                <a:latin typeface="Calibri"/>
                <a:cs typeface="Calibri"/>
              </a:rPr>
              <a:t>at accomplishing its goals, and if those goals</a:t>
            </a:r>
            <a:r>
              <a:rPr dirty="0" sz="2000" spc="-65" i="1">
                <a:latin typeface="Calibri"/>
                <a:cs typeface="Calibri"/>
              </a:rPr>
              <a:t> </a:t>
            </a:r>
            <a:r>
              <a:rPr dirty="0" sz="2000" spc="-5" i="1">
                <a:latin typeface="Calibri"/>
                <a:cs typeface="Calibri"/>
              </a:rPr>
              <a:t>aren’t</a:t>
            </a:r>
            <a:endParaRPr sz="2000">
              <a:latin typeface="Calibri"/>
              <a:cs typeface="Calibri"/>
            </a:endParaRPr>
          </a:p>
          <a:p>
            <a:pPr algn="ctr" marL="3175">
              <a:lnSpc>
                <a:spcPts val="2280"/>
              </a:lnSpc>
            </a:pPr>
            <a:r>
              <a:rPr dirty="0" sz="2000" spc="-5" i="1">
                <a:latin typeface="Calibri"/>
                <a:cs typeface="Calibri"/>
              </a:rPr>
              <a:t>aligned </a:t>
            </a:r>
            <a:r>
              <a:rPr dirty="0" sz="2000" spc="-10" i="1">
                <a:latin typeface="Calibri"/>
                <a:cs typeface="Calibri"/>
              </a:rPr>
              <a:t>with ours, </a:t>
            </a:r>
            <a:r>
              <a:rPr dirty="0" sz="2000" spc="-5" i="1">
                <a:latin typeface="Calibri"/>
                <a:cs typeface="Calibri"/>
              </a:rPr>
              <a:t>we’re in real</a:t>
            </a:r>
            <a:r>
              <a:rPr dirty="0" sz="2000" spc="10" i="1">
                <a:latin typeface="Calibri"/>
                <a:cs typeface="Calibri"/>
              </a:rPr>
              <a:t> </a:t>
            </a:r>
            <a:r>
              <a:rPr dirty="0" sz="2000" spc="-5" i="1">
                <a:latin typeface="Calibri"/>
                <a:cs typeface="Calibri"/>
              </a:rPr>
              <a:t>trouble.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57200" y="1411224"/>
            <a:ext cx="4507992" cy="26730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68918" y="6493154"/>
            <a:ext cx="59055" cy="1162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865"/>
              </a:lnSpc>
            </a:pPr>
            <a:r>
              <a:rPr dirty="0" sz="900" spc="5">
                <a:solidFill>
                  <a:srgbClr val="878787"/>
                </a:solidFill>
                <a:latin typeface="Calibri"/>
                <a:cs typeface="Calibri"/>
              </a:rPr>
              <a:t>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389000"/>
            <a:ext cx="1110615" cy="23812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00" spc="-5">
                <a:latin typeface="Arial"/>
                <a:cs typeface="Arial"/>
              </a:rPr>
              <a:t>Timeline </a:t>
            </a:r>
            <a:r>
              <a:rPr dirty="0" sz="1400" spc="-10">
                <a:latin typeface="Arial"/>
                <a:cs typeface="Arial"/>
              </a:rPr>
              <a:t>of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AI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432816"/>
            <a:ext cx="9144000" cy="6425565"/>
            <a:chOff x="0" y="432816"/>
            <a:chExt cx="9144000" cy="6425565"/>
          </a:xfrm>
        </p:grpSpPr>
        <p:sp>
          <p:nvSpPr>
            <p:cNvPr id="5" name="object 5"/>
            <p:cNvSpPr/>
            <p:nvPr/>
          </p:nvSpPr>
          <p:spPr>
            <a:xfrm>
              <a:off x="0" y="960117"/>
              <a:ext cx="9143999" cy="589787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2159507" y="437388"/>
              <a:ext cx="4334510" cy="640080"/>
            </a:xfrm>
            <a:custGeom>
              <a:avLst/>
              <a:gdLst/>
              <a:ahLst/>
              <a:cxnLst/>
              <a:rect l="l" t="t" r="r" b="b"/>
              <a:pathLst>
                <a:path w="4334510" h="640080">
                  <a:moveTo>
                    <a:pt x="4334256" y="0"/>
                  </a:moveTo>
                  <a:lnTo>
                    <a:pt x="0" y="0"/>
                  </a:lnTo>
                  <a:lnTo>
                    <a:pt x="0" y="640079"/>
                  </a:lnTo>
                  <a:lnTo>
                    <a:pt x="4334256" y="640079"/>
                  </a:lnTo>
                  <a:lnTo>
                    <a:pt x="4334256" y="0"/>
                  </a:lnTo>
                  <a:close/>
                </a:path>
              </a:pathLst>
            </a:custGeom>
            <a:solidFill>
              <a:srgbClr val="D9D2E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2159507" y="437388"/>
              <a:ext cx="4334510" cy="640080"/>
            </a:xfrm>
            <a:custGeom>
              <a:avLst/>
              <a:gdLst/>
              <a:ahLst/>
              <a:cxnLst/>
              <a:rect l="l" t="t" r="r" b="b"/>
              <a:pathLst>
                <a:path w="4334510" h="640080">
                  <a:moveTo>
                    <a:pt x="0" y="640079"/>
                  </a:moveTo>
                  <a:lnTo>
                    <a:pt x="4334256" y="640079"/>
                  </a:lnTo>
                  <a:lnTo>
                    <a:pt x="4334256" y="0"/>
                  </a:lnTo>
                  <a:lnTo>
                    <a:pt x="0" y="0"/>
                  </a:lnTo>
                  <a:lnTo>
                    <a:pt x="0" y="640079"/>
                  </a:lnTo>
                  <a:close/>
                </a:path>
              </a:pathLst>
            </a:custGeom>
            <a:ln w="91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159507" y="437387"/>
            <a:ext cx="4334510" cy="640080"/>
          </a:xfrm>
          <a:prstGeom prst="rect"/>
        </p:spPr>
        <p:txBody>
          <a:bodyPr wrap="square" lIns="0" tIns="43180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340"/>
              </a:spcBef>
            </a:pPr>
            <a:r>
              <a:rPr dirty="0"/>
              <a:t>AI: </a:t>
            </a:r>
            <a:r>
              <a:rPr dirty="0" spc="-5"/>
              <a:t>The </a:t>
            </a:r>
            <a:r>
              <a:rPr dirty="0" spc="-10"/>
              <a:t>story </a:t>
            </a:r>
            <a:r>
              <a:rPr dirty="0"/>
              <a:t>so</a:t>
            </a:r>
            <a:r>
              <a:rPr dirty="0" spc="55"/>
              <a:t> </a:t>
            </a:r>
            <a:r>
              <a:rPr dirty="0"/>
              <a:t>far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56218" y="6451498"/>
            <a:ext cx="8445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>
                <a:solidFill>
                  <a:srgbClr val="878787"/>
                </a:solidFill>
                <a:latin typeface="Calibri"/>
                <a:cs typeface="Calibri"/>
              </a:rPr>
              <a:t>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56031" y="1432560"/>
            <a:ext cx="8348472" cy="51023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pSp>
        <p:nvGrpSpPr>
          <p:cNvPr id="4" name="object 4"/>
          <p:cNvGrpSpPr/>
          <p:nvPr/>
        </p:nvGrpSpPr>
        <p:grpSpPr>
          <a:xfrm>
            <a:off x="1106424" y="432816"/>
            <a:ext cx="6949440" cy="649605"/>
            <a:chOff x="1106424" y="432816"/>
            <a:chExt cx="6949440" cy="649605"/>
          </a:xfrm>
        </p:grpSpPr>
        <p:sp>
          <p:nvSpPr>
            <p:cNvPr id="5" name="object 5"/>
            <p:cNvSpPr/>
            <p:nvPr/>
          </p:nvSpPr>
          <p:spPr>
            <a:xfrm>
              <a:off x="1110996" y="437388"/>
              <a:ext cx="6940550" cy="640080"/>
            </a:xfrm>
            <a:custGeom>
              <a:avLst/>
              <a:gdLst/>
              <a:ahLst/>
              <a:cxnLst/>
              <a:rect l="l" t="t" r="r" b="b"/>
              <a:pathLst>
                <a:path w="6940550" h="640080">
                  <a:moveTo>
                    <a:pt x="6940296" y="0"/>
                  </a:moveTo>
                  <a:lnTo>
                    <a:pt x="0" y="0"/>
                  </a:lnTo>
                  <a:lnTo>
                    <a:pt x="0" y="640079"/>
                  </a:lnTo>
                  <a:lnTo>
                    <a:pt x="6940296" y="640079"/>
                  </a:lnTo>
                  <a:lnTo>
                    <a:pt x="6940296" y="0"/>
                  </a:lnTo>
                  <a:close/>
                </a:path>
              </a:pathLst>
            </a:custGeom>
            <a:solidFill>
              <a:srgbClr val="D9D2E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110996" y="437388"/>
              <a:ext cx="6940550" cy="640080"/>
            </a:xfrm>
            <a:custGeom>
              <a:avLst/>
              <a:gdLst/>
              <a:ahLst/>
              <a:cxnLst/>
              <a:rect l="l" t="t" r="r" b="b"/>
              <a:pathLst>
                <a:path w="6940550" h="640080">
                  <a:moveTo>
                    <a:pt x="0" y="640079"/>
                  </a:moveTo>
                  <a:lnTo>
                    <a:pt x="6940296" y="640079"/>
                  </a:lnTo>
                  <a:lnTo>
                    <a:pt x="6940296" y="0"/>
                  </a:lnTo>
                  <a:lnTo>
                    <a:pt x="0" y="0"/>
                  </a:lnTo>
                  <a:lnTo>
                    <a:pt x="0" y="640079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110996" y="437387"/>
            <a:ext cx="6940550" cy="640080"/>
          </a:xfrm>
          <a:prstGeom prst="rect"/>
        </p:spPr>
        <p:txBody>
          <a:bodyPr wrap="square" lIns="0" tIns="43180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340"/>
              </a:spcBef>
            </a:pPr>
            <a:r>
              <a:rPr dirty="0"/>
              <a:t>AI: </a:t>
            </a:r>
            <a:r>
              <a:rPr dirty="0" spc="-10"/>
              <a:t>The story </a:t>
            </a:r>
            <a:r>
              <a:rPr dirty="0" spc="-5"/>
              <a:t>so far</a:t>
            </a:r>
            <a:r>
              <a:rPr dirty="0" spc="70"/>
              <a:t> </a:t>
            </a:r>
            <a:r>
              <a:rPr dirty="0" spc="-10"/>
              <a:t>Contd….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34429" y="6461252"/>
            <a:ext cx="25057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15" b="1">
                <a:solidFill>
                  <a:srgbClr val="696363"/>
                </a:solidFill>
                <a:latin typeface="Calibri"/>
                <a:cs typeface="Calibri"/>
              </a:rPr>
              <a:t>charrumalhotra[dot]iipa[at]gov[d</a:t>
            </a:r>
            <a:r>
              <a:rPr dirty="0" baseline="21604" sz="1350" spc="-22">
                <a:solidFill>
                  <a:srgbClr val="878787"/>
                </a:solidFill>
                <a:latin typeface="Calibri"/>
                <a:cs typeface="Calibri"/>
              </a:rPr>
              <a:t>6</a:t>
            </a:r>
            <a:r>
              <a:rPr dirty="0" sz="1200" spc="-15" b="1">
                <a:solidFill>
                  <a:srgbClr val="696363"/>
                </a:solidFill>
                <a:latin typeface="Calibri"/>
                <a:cs typeface="Calibri"/>
              </a:rPr>
              <a:t>ot]in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75487" y="673608"/>
            <a:ext cx="8430895" cy="786765"/>
            <a:chOff x="475487" y="673608"/>
            <a:chExt cx="8430895" cy="786765"/>
          </a:xfrm>
        </p:grpSpPr>
        <p:sp>
          <p:nvSpPr>
            <p:cNvPr id="4" name="object 4"/>
            <p:cNvSpPr/>
            <p:nvPr/>
          </p:nvSpPr>
          <p:spPr>
            <a:xfrm>
              <a:off x="480059" y="678180"/>
              <a:ext cx="8422005" cy="777240"/>
            </a:xfrm>
            <a:custGeom>
              <a:avLst/>
              <a:gdLst/>
              <a:ahLst/>
              <a:cxnLst/>
              <a:rect l="l" t="t" r="r" b="b"/>
              <a:pathLst>
                <a:path w="8422005" h="777240">
                  <a:moveTo>
                    <a:pt x="8421624" y="0"/>
                  </a:moveTo>
                  <a:lnTo>
                    <a:pt x="0" y="0"/>
                  </a:lnTo>
                  <a:lnTo>
                    <a:pt x="0" y="777239"/>
                  </a:lnTo>
                  <a:lnTo>
                    <a:pt x="8421624" y="777239"/>
                  </a:lnTo>
                  <a:lnTo>
                    <a:pt x="8421624" y="0"/>
                  </a:lnTo>
                  <a:close/>
                </a:path>
              </a:pathLst>
            </a:custGeom>
            <a:solidFill>
              <a:srgbClr val="D9D2E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480059" y="678180"/>
              <a:ext cx="8422005" cy="777240"/>
            </a:xfrm>
            <a:custGeom>
              <a:avLst/>
              <a:gdLst/>
              <a:ahLst/>
              <a:cxnLst/>
              <a:rect l="l" t="t" r="r" b="b"/>
              <a:pathLst>
                <a:path w="8422005" h="777240">
                  <a:moveTo>
                    <a:pt x="0" y="777239"/>
                  </a:moveTo>
                  <a:lnTo>
                    <a:pt x="8421624" y="777239"/>
                  </a:lnTo>
                  <a:lnTo>
                    <a:pt x="8421624" y="0"/>
                  </a:lnTo>
                  <a:lnTo>
                    <a:pt x="0" y="0"/>
                  </a:lnTo>
                  <a:lnTo>
                    <a:pt x="0" y="777239"/>
                  </a:lnTo>
                  <a:close/>
                </a:path>
              </a:pathLst>
            </a:custGeom>
            <a:ln w="91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010282" y="571576"/>
            <a:ext cx="5366385" cy="895350"/>
          </a:xfrm>
          <a:prstGeom prst="rect"/>
        </p:spPr>
        <p:txBody>
          <a:bodyPr wrap="square" lIns="0" tIns="64769" rIns="0" bIns="0" rtlCol="0" vert="horz">
            <a:spAutoFit/>
          </a:bodyPr>
          <a:lstStyle/>
          <a:p>
            <a:pPr marL="448309" marR="5080" indent="-436245">
              <a:lnSpc>
                <a:spcPts val="3240"/>
              </a:lnSpc>
              <a:spcBef>
                <a:spcPts val="509"/>
              </a:spcBef>
            </a:pPr>
            <a:r>
              <a:rPr dirty="0" spc="-5"/>
              <a:t>Key Considerations </a:t>
            </a:r>
            <a:r>
              <a:rPr dirty="0"/>
              <a:t>for AI  </a:t>
            </a:r>
            <a:r>
              <a:rPr dirty="0" spc="-5"/>
              <a:t>Policymaking </a:t>
            </a:r>
            <a:r>
              <a:rPr dirty="0"/>
              <a:t>in</a:t>
            </a:r>
            <a:r>
              <a:rPr dirty="0" spc="-15"/>
              <a:t> </a:t>
            </a:r>
            <a:r>
              <a:rPr dirty="0" spc="-5"/>
              <a:t>India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521200" y="1619256"/>
            <a:ext cx="4412615" cy="4756150"/>
          </a:xfrm>
          <a:prstGeom prst="rect">
            <a:avLst/>
          </a:prstGeom>
        </p:spPr>
        <p:txBody>
          <a:bodyPr wrap="square" lIns="0" tIns="1746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75"/>
              </a:spcBef>
            </a:pPr>
            <a:r>
              <a:rPr dirty="0" sz="2100" b="1">
                <a:latin typeface="Calibri"/>
                <a:cs typeface="Calibri"/>
              </a:rPr>
              <a:t>Resources, </a:t>
            </a:r>
            <a:r>
              <a:rPr dirty="0" sz="2100" spc="-5" b="1">
                <a:latin typeface="Calibri"/>
                <a:cs typeface="Calibri"/>
              </a:rPr>
              <a:t>Infrastructure, </a:t>
            </a:r>
            <a:r>
              <a:rPr dirty="0" sz="2100" b="1">
                <a:latin typeface="Calibri"/>
                <a:cs typeface="Calibri"/>
              </a:rPr>
              <a:t>Markets,</a:t>
            </a:r>
            <a:r>
              <a:rPr dirty="0" sz="2100" spc="-105" b="1">
                <a:latin typeface="Calibri"/>
                <a:cs typeface="Calibri"/>
              </a:rPr>
              <a:t> </a:t>
            </a:r>
            <a:r>
              <a:rPr dirty="0" sz="2100" spc="-5" b="1">
                <a:latin typeface="Calibri"/>
                <a:cs typeface="Calibri"/>
              </a:rPr>
              <a:t>and</a:t>
            </a:r>
            <a:endParaRPr sz="2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75"/>
              </a:spcBef>
            </a:pPr>
            <a:r>
              <a:rPr dirty="0" sz="2100" b="1">
                <a:latin typeface="Calibri"/>
                <a:cs typeface="Calibri"/>
              </a:rPr>
              <a:t>Funding</a:t>
            </a:r>
            <a:endParaRPr sz="2100">
              <a:latin typeface="Calibri"/>
              <a:cs typeface="Calibri"/>
            </a:endParaRPr>
          </a:p>
          <a:p>
            <a:pPr marL="182880" marR="110489" indent="-170815">
              <a:lnSpc>
                <a:spcPct val="150600"/>
              </a:lnSpc>
              <a:spcBef>
                <a:spcPts val="765"/>
              </a:spcBef>
              <a:buChar char="•"/>
              <a:tabLst>
                <a:tab pos="183515" algn="l"/>
              </a:tabLst>
            </a:pPr>
            <a:r>
              <a:rPr dirty="0" sz="2100" spc="-5">
                <a:latin typeface="Calibri"/>
                <a:cs typeface="Calibri"/>
              </a:rPr>
              <a:t>Ensure </a:t>
            </a:r>
            <a:r>
              <a:rPr dirty="0" sz="2100">
                <a:latin typeface="Calibri"/>
                <a:cs typeface="Calibri"/>
              </a:rPr>
              <a:t>adequate government</a:t>
            </a:r>
            <a:r>
              <a:rPr dirty="0" sz="2100" spc="-90">
                <a:latin typeface="Calibri"/>
                <a:cs typeface="Calibri"/>
              </a:rPr>
              <a:t> </a:t>
            </a:r>
            <a:r>
              <a:rPr dirty="0" sz="2100" spc="-5">
                <a:latin typeface="Calibri"/>
                <a:cs typeface="Calibri"/>
              </a:rPr>
              <a:t>funding  </a:t>
            </a:r>
            <a:r>
              <a:rPr dirty="0" sz="2100">
                <a:latin typeface="Calibri"/>
                <a:cs typeface="Calibri"/>
              </a:rPr>
              <a:t>and investment in</a:t>
            </a:r>
            <a:r>
              <a:rPr dirty="0" sz="2100" spc="-80">
                <a:latin typeface="Calibri"/>
                <a:cs typeface="Calibri"/>
              </a:rPr>
              <a:t> </a:t>
            </a:r>
            <a:r>
              <a:rPr dirty="0" sz="2100" spc="5">
                <a:latin typeface="Calibri"/>
                <a:cs typeface="Calibri"/>
              </a:rPr>
              <a:t>R&amp;D</a:t>
            </a:r>
            <a:endParaRPr sz="2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Calibri"/>
              <a:buChar char="•"/>
            </a:pPr>
            <a:endParaRPr sz="165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buChar char="•"/>
              <a:tabLst>
                <a:tab pos="183515" algn="l"/>
              </a:tabLst>
            </a:pPr>
            <a:r>
              <a:rPr dirty="0" sz="2100">
                <a:latin typeface="Calibri"/>
                <a:cs typeface="Calibri"/>
              </a:rPr>
              <a:t>Democratize </a:t>
            </a:r>
            <a:r>
              <a:rPr dirty="0" sz="2100" spc="5">
                <a:latin typeface="Calibri"/>
                <a:cs typeface="Calibri"/>
              </a:rPr>
              <a:t>AI </a:t>
            </a:r>
            <a:r>
              <a:rPr dirty="0" sz="2100" spc="-5">
                <a:latin typeface="Calibri"/>
                <a:cs typeface="Calibri"/>
              </a:rPr>
              <a:t>technologies </a:t>
            </a:r>
            <a:r>
              <a:rPr dirty="0" sz="2100">
                <a:latin typeface="Calibri"/>
                <a:cs typeface="Calibri"/>
              </a:rPr>
              <a:t>and</a:t>
            </a:r>
            <a:r>
              <a:rPr dirty="0" sz="2100" spc="-65">
                <a:latin typeface="Calibri"/>
                <a:cs typeface="Calibri"/>
              </a:rPr>
              <a:t> </a:t>
            </a:r>
            <a:r>
              <a:rPr dirty="0" sz="2100" spc="-5">
                <a:latin typeface="Calibri"/>
                <a:cs typeface="Calibri"/>
              </a:rPr>
              <a:t>data</a:t>
            </a:r>
            <a:endParaRPr sz="2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Calibri"/>
              <a:buChar char="•"/>
            </a:pPr>
            <a:endParaRPr sz="165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spcBef>
                <a:spcPts val="5"/>
              </a:spcBef>
              <a:buChar char="•"/>
              <a:tabLst>
                <a:tab pos="183515" algn="l"/>
              </a:tabLst>
            </a:pPr>
            <a:r>
              <a:rPr dirty="0" sz="2100">
                <a:latin typeface="Calibri"/>
                <a:cs typeface="Calibri"/>
              </a:rPr>
              <a:t>Re-thinking Intellectual</a:t>
            </a:r>
            <a:r>
              <a:rPr dirty="0" sz="2100" spc="-70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Property</a:t>
            </a:r>
            <a:endParaRPr sz="2100">
              <a:latin typeface="Calibri"/>
              <a:cs typeface="Calibri"/>
            </a:endParaRPr>
          </a:p>
          <a:p>
            <a:pPr marL="182880">
              <a:lnSpc>
                <a:spcPct val="100000"/>
              </a:lnSpc>
              <a:spcBef>
                <a:spcPts val="1250"/>
              </a:spcBef>
            </a:pPr>
            <a:r>
              <a:rPr dirty="0" sz="2100">
                <a:latin typeface="Calibri"/>
                <a:cs typeface="Calibri"/>
              </a:rPr>
              <a:t>Regimes</a:t>
            </a:r>
            <a:endParaRPr sz="2100">
              <a:latin typeface="Calibri"/>
              <a:cs typeface="Calibri"/>
            </a:endParaRPr>
          </a:p>
          <a:p>
            <a:pPr marL="182880" marR="544195" indent="-170815">
              <a:lnSpc>
                <a:spcPct val="149600"/>
              </a:lnSpc>
              <a:spcBef>
                <a:spcPts val="815"/>
              </a:spcBef>
              <a:buChar char="•"/>
              <a:tabLst>
                <a:tab pos="183515" algn="l"/>
              </a:tabLst>
            </a:pPr>
            <a:r>
              <a:rPr dirty="0" sz="2100">
                <a:latin typeface="Calibri"/>
                <a:cs typeface="Calibri"/>
              </a:rPr>
              <a:t>National </a:t>
            </a:r>
            <a:r>
              <a:rPr dirty="0" sz="2100" spc="-5">
                <a:latin typeface="Calibri"/>
                <a:cs typeface="Calibri"/>
              </a:rPr>
              <a:t>infrastructure to support  domestic</a:t>
            </a:r>
            <a:r>
              <a:rPr dirty="0" sz="2100" spc="-15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development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2191" y="2228088"/>
            <a:ext cx="4373880" cy="29077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568858" y="6415836"/>
            <a:ext cx="4003675" cy="375285"/>
          </a:xfrm>
          <a:prstGeom prst="rect">
            <a:avLst/>
          </a:prstGeom>
        </p:spPr>
        <p:txBody>
          <a:bodyPr wrap="square" lIns="0" tIns="19685" rIns="0" bIns="0" rtlCol="0" vert="horz">
            <a:spAutoFit/>
          </a:bodyPr>
          <a:lstStyle/>
          <a:p>
            <a:pPr marL="1783714" marR="5080" indent="-1771650">
              <a:lnSpc>
                <a:spcPts val="1370"/>
              </a:lnSpc>
              <a:spcBef>
                <a:spcPts val="155"/>
              </a:spcBef>
            </a:pPr>
            <a:r>
              <a:rPr dirty="0" u="sng" sz="1150" spc="-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https://cis-india.org/internet-governance/blog/ai-in-india-a-policy- </a:t>
            </a:r>
            <a:r>
              <a:rPr dirty="0" sz="1150" spc="-5">
                <a:solidFill>
                  <a:srgbClr val="0462C1"/>
                </a:solidFill>
                <a:latin typeface="Calibri"/>
                <a:cs typeface="Calibri"/>
                <a:hlinkClick r:id="rId3"/>
              </a:rPr>
              <a:t> </a:t>
            </a:r>
            <a:r>
              <a:rPr dirty="0" u="sng" sz="115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agenda</a:t>
            </a:r>
            <a:endParaRPr sz="11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44036" y="6428638"/>
            <a:ext cx="24549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696363"/>
                </a:solidFill>
                <a:latin typeface="Calibri"/>
                <a:cs typeface="Calibri"/>
              </a:rPr>
              <a:t>charrumalhotra[dot]iipa[at]gov[dot]in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56218" y="6451498"/>
            <a:ext cx="8445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>
                <a:solidFill>
                  <a:srgbClr val="878787"/>
                </a:solidFill>
                <a:latin typeface="Calibri"/>
                <a:cs typeface="Calibri"/>
              </a:rPr>
              <a:t>7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29184" y="1075944"/>
            <a:ext cx="4066540" cy="649605"/>
            <a:chOff x="329184" y="1075944"/>
            <a:chExt cx="4066540" cy="649605"/>
          </a:xfrm>
        </p:grpSpPr>
        <p:sp>
          <p:nvSpPr>
            <p:cNvPr id="5" name="object 5"/>
            <p:cNvSpPr/>
            <p:nvPr/>
          </p:nvSpPr>
          <p:spPr>
            <a:xfrm>
              <a:off x="333756" y="1080516"/>
              <a:ext cx="4057015" cy="640080"/>
            </a:xfrm>
            <a:custGeom>
              <a:avLst/>
              <a:gdLst/>
              <a:ahLst/>
              <a:cxnLst/>
              <a:rect l="l" t="t" r="r" b="b"/>
              <a:pathLst>
                <a:path w="4057015" h="640080">
                  <a:moveTo>
                    <a:pt x="4056888" y="0"/>
                  </a:moveTo>
                  <a:lnTo>
                    <a:pt x="0" y="0"/>
                  </a:lnTo>
                  <a:lnTo>
                    <a:pt x="0" y="640079"/>
                  </a:lnTo>
                  <a:lnTo>
                    <a:pt x="4056888" y="640079"/>
                  </a:lnTo>
                  <a:lnTo>
                    <a:pt x="4056888" y="0"/>
                  </a:lnTo>
                  <a:close/>
                </a:path>
              </a:pathLst>
            </a:custGeom>
            <a:solidFill>
              <a:srgbClr val="D9D2E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333756" y="1080516"/>
              <a:ext cx="4057015" cy="640080"/>
            </a:xfrm>
            <a:custGeom>
              <a:avLst/>
              <a:gdLst/>
              <a:ahLst/>
              <a:cxnLst/>
              <a:rect l="l" t="t" r="r" b="b"/>
              <a:pathLst>
                <a:path w="4057015" h="640080">
                  <a:moveTo>
                    <a:pt x="0" y="640079"/>
                  </a:moveTo>
                  <a:lnTo>
                    <a:pt x="4056888" y="640079"/>
                  </a:lnTo>
                  <a:lnTo>
                    <a:pt x="4056888" y="0"/>
                  </a:lnTo>
                  <a:lnTo>
                    <a:pt x="0" y="0"/>
                  </a:lnTo>
                  <a:lnTo>
                    <a:pt x="0" y="640079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33756" y="1080516"/>
            <a:ext cx="4057015" cy="640080"/>
          </a:xfrm>
          <a:prstGeom prst="rect"/>
        </p:spPr>
        <p:txBody>
          <a:bodyPr wrap="square" lIns="0" tIns="42545" rIns="0" bIns="0" rtlCol="0" vert="horz">
            <a:spAutoFit/>
          </a:bodyPr>
          <a:lstStyle/>
          <a:p>
            <a:pPr marL="407670">
              <a:lnSpc>
                <a:spcPct val="100000"/>
              </a:lnSpc>
              <a:spcBef>
                <a:spcPts val="335"/>
              </a:spcBef>
            </a:pPr>
            <a:r>
              <a:rPr dirty="0" spc="-5"/>
              <a:t>Key Challenges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56438" y="2199069"/>
            <a:ext cx="7997190" cy="3481704"/>
          </a:xfrm>
          <a:prstGeom prst="rect">
            <a:avLst/>
          </a:prstGeom>
        </p:spPr>
        <p:txBody>
          <a:bodyPr wrap="square" lIns="0" tIns="114300" rIns="0" bIns="0" rtlCol="0" vert="horz">
            <a:spAutoFit/>
          </a:bodyPr>
          <a:lstStyle/>
          <a:p>
            <a:pPr marL="177165" indent="-165100">
              <a:lnSpc>
                <a:spcPct val="100000"/>
              </a:lnSpc>
              <a:spcBef>
                <a:spcPts val="900"/>
              </a:spcBef>
              <a:buChar char="●"/>
              <a:tabLst>
                <a:tab pos="177800" algn="l"/>
              </a:tabLst>
            </a:pPr>
            <a:r>
              <a:rPr dirty="0" sz="2000" spc="-5">
                <a:latin typeface="Calibri"/>
                <a:cs typeface="Calibri"/>
              </a:rPr>
              <a:t>Lack of enabling </a:t>
            </a:r>
            <a:r>
              <a:rPr dirty="0" sz="2000">
                <a:latin typeface="Calibri"/>
                <a:cs typeface="Calibri"/>
              </a:rPr>
              <a:t>data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ecosystems</a:t>
            </a:r>
            <a:endParaRPr sz="2000">
              <a:latin typeface="Calibri"/>
              <a:cs typeface="Calibri"/>
            </a:endParaRPr>
          </a:p>
          <a:p>
            <a:pPr marL="177165" indent="-165100">
              <a:lnSpc>
                <a:spcPct val="100000"/>
              </a:lnSpc>
              <a:spcBef>
                <a:spcPts val="795"/>
              </a:spcBef>
              <a:buChar char="●"/>
              <a:tabLst>
                <a:tab pos="177800" algn="l"/>
              </a:tabLst>
            </a:pPr>
            <a:r>
              <a:rPr dirty="0" sz="2000" spc="-5">
                <a:latin typeface="Calibri"/>
                <a:cs typeface="Calibri"/>
              </a:rPr>
              <a:t>Low intensity of AI</a:t>
            </a:r>
            <a:r>
              <a:rPr dirty="0" sz="2000" spc="2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research</a:t>
            </a:r>
            <a:endParaRPr sz="2000">
              <a:latin typeface="Calibri"/>
              <a:cs typeface="Calibri"/>
            </a:endParaRPr>
          </a:p>
          <a:p>
            <a:pPr lvl="1" marL="521334" indent="-186690">
              <a:lnSpc>
                <a:spcPct val="100000"/>
              </a:lnSpc>
              <a:spcBef>
                <a:spcPts val="409"/>
              </a:spcBef>
              <a:buChar char="○"/>
              <a:tabLst>
                <a:tab pos="521970" algn="l"/>
              </a:tabLst>
            </a:pPr>
            <a:r>
              <a:rPr dirty="0" sz="2000" spc="-10">
                <a:latin typeface="Calibri"/>
                <a:cs typeface="Calibri"/>
              </a:rPr>
              <a:t>Core research </a:t>
            </a:r>
            <a:r>
              <a:rPr dirty="0" sz="2000" spc="-5">
                <a:latin typeface="Calibri"/>
                <a:cs typeface="Calibri"/>
              </a:rPr>
              <a:t>in fundamental</a:t>
            </a:r>
            <a:r>
              <a:rPr dirty="0" sz="2000" spc="12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technologies</a:t>
            </a:r>
            <a:endParaRPr sz="2000">
              <a:latin typeface="Calibri"/>
              <a:cs typeface="Calibri"/>
            </a:endParaRPr>
          </a:p>
          <a:p>
            <a:pPr lvl="1" marL="521334" indent="-186690">
              <a:lnSpc>
                <a:spcPct val="100000"/>
              </a:lnSpc>
              <a:spcBef>
                <a:spcPts val="405"/>
              </a:spcBef>
              <a:buChar char="○"/>
              <a:tabLst>
                <a:tab pos="521970" algn="l"/>
              </a:tabLst>
            </a:pPr>
            <a:r>
              <a:rPr dirty="0" sz="2000" spc="-10">
                <a:latin typeface="Calibri"/>
                <a:cs typeface="Calibri"/>
              </a:rPr>
              <a:t>Transforming </a:t>
            </a:r>
            <a:r>
              <a:rPr dirty="0" sz="2000" spc="-5">
                <a:latin typeface="Calibri"/>
                <a:cs typeface="Calibri"/>
              </a:rPr>
              <a:t>core </a:t>
            </a:r>
            <a:r>
              <a:rPr dirty="0" sz="2000" spc="-10">
                <a:latin typeface="Calibri"/>
                <a:cs typeface="Calibri"/>
              </a:rPr>
              <a:t>research </a:t>
            </a:r>
            <a:r>
              <a:rPr dirty="0" sz="2000" spc="-5">
                <a:latin typeface="Calibri"/>
                <a:cs typeface="Calibri"/>
              </a:rPr>
              <a:t>into market</a:t>
            </a:r>
            <a:r>
              <a:rPr dirty="0" sz="2000" spc="2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applications</a:t>
            </a:r>
            <a:endParaRPr sz="2000">
              <a:latin typeface="Calibri"/>
              <a:cs typeface="Calibri"/>
            </a:endParaRPr>
          </a:p>
          <a:p>
            <a:pPr marL="177165" indent="-165100">
              <a:lnSpc>
                <a:spcPct val="100000"/>
              </a:lnSpc>
              <a:spcBef>
                <a:spcPts val="795"/>
              </a:spcBef>
              <a:buChar char="●"/>
              <a:tabLst>
                <a:tab pos="177800" algn="l"/>
              </a:tabLst>
            </a:pPr>
            <a:r>
              <a:rPr dirty="0" sz="2000" spc="-5">
                <a:latin typeface="Calibri"/>
                <a:cs typeface="Calibri"/>
              </a:rPr>
              <a:t>Inadequate availability of AI </a:t>
            </a:r>
            <a:r>
              <a:rPr dirty="0" sz="2000" spc="-10">
                <a:latin typeface="Calibri"/>
                <a:cs typeface="Calibri"/>
              </a:rPr>
              <a:t>expertise, manpower </a:t>
            </a:r>
            <a:r>
              <a:rPr dirty="0" sz="2000" spc="-5">
                <a:latin typeface="Calibri"/>
                <a:cs typeface="Calibri"/>
              </a:rPr>
              <a:t>and </a:t>
            </a:r>
            <a:r>
              <a:rPr dirty="0" sz="2000" spc="-10">
                <a:latin typeface="Calibri"/>
                <a:cs typeface="Calibri"/>
              </a:rPr>
              <a:t>skilling</a:t>
            </a:r>
            <a:r>
              <a:rPr dirty="0" sz="2000" spc="29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opportunities</a:t>
            </a:r>
            <a:endParaRPr sz="2000">
              <a:latin typeface="Calibri"/>
              <a:cs typeface="Calibri"/>
            </a:endParaRPr>
          </a:p>
          <a:p>
            <a:pPr marL="177165" indent="-165100">
              <a:lnSpc>
                <a:spcPct val="100000"/>
              </a:lnSpc>
              <a:spcBef>
                <a:spcPts val="790"/>
              </a:spcBef>
              <a:buChar char="●"/>
              <a:tabLst>
                <a:tab pos="177800" algn="l"/>
              </a:tabLst>
            </a:pPr>
            <a:r>
              <a:rPr dirty="0" sz="2000" spc="-10">
                <a:latin typeface="Calibri"/>
                <a:cs typeface="Calibri"/>
              </a:rPr>
              <a:t>High </a:t>
            </a:r>
            <a:r>
              <a:rPr dirty="0" sz="2000" spc="-5">
                <a:latin typeface="Calibri"/>
                <a:cs typeface="Calibri"/>
              </a:rPr>
              <a:t>resource cost </a:t>
            </a:r>
            <a:r>
              <a:rPr dirty="0" sz="2000">
                <a:latin typeface="Calibri"/>
                <a:cs typeface="Calibri"/>
              </a:rPr>
              <a:t>and </a:t>
            </a:r>
            <a:r>
              <a:rPr dirty="0" sz="2000" spc="-5">
                <a:latin typeface="Calibri"/>
                <a:cs typeface="Calibri"/>
              </a:rPr>
              <a:t>low </a:t>
            </a:r>
            <a:r>
              <a:rPr dirty="0" sz="2000" spc="-10">
                <a:latin typeface="Calibri"/>
                <a:cs typeface="Calibri"/>
              </a:rPr>
              <a:t>awareness for </a:t>
            </a:r>
            <a:r>
              <a:rPr dirty="0" sz="2000">
                <a:latin typeface="Calibri"/>
                <a:cs typeface="Calibri"/>
              </a:rPr>
              <a:t>adopting </a:t>
            </a:r>
            <a:r>
              <a:rPr dirty="0" sz="2000" spc="-5">
                <a:latin typeface="Calibri"/>
                <a:cs typeface="Calibri"/>
              </a:rPr>
              <a:t>AI in business</a:t>
            </a:r>
            <a:r>
              <a:rPr dirty="0" sz="2000" spc="21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processes</a:t>
            </a:r>
            <a:endParaRPr sz="2000">
              <a:latin typeface="Calibri"/>
              <a:cs typeface="Calibri"/>
            </a:endParaRPr>
          </a:p>
          <a:p>
            <a:pPr marL="177165" indent="-165100">
              <a:lnSpc>
                <a:spcPct val="100000"/>
              </a:lnSpc>
              <a:spcBef>
                <a:spcPts val="819"/>
              </a:spcBef>
              <a:buChar char="●"/>
              <a:tabLst>
                <a:tab pos="177800" algn="l"/>
              </a:tabLst>
            </a:pPr>
            <a:r>
              <a:rPr dirty="0" sz="2000" spc="-10">
                <a:latin typeface="Calibri"/>
                <a:cs typeface="Calibri"/>
              </a:rPr>
              <a:t>Unclear </a:t>
            </a:r>
            <a:r>
              <a:rPr dirty="0" sz="2000" spc="-5">
                <a:latin typeface="Calibri"/>
                <a:cs typeface="Calibri"/>
              </a:rPr>
              <a:t>privacy, </a:t>
            </a:r>
            <a:r>
              <a:rPr dirty="0" sz="2000" spc="-10">
                <a:latin typeface="Calibri"/>
                <a:cs typeface="Calibri"/>
              </a:rPr>
              <a:t>security </a:t>
            </a:r>
            <a:r>
              <a:rPr dirty="0" sz="2000" spc="-5">
                <a:latin typeface="Calibri"/>
                <a:cs typeface="Calibri"/>
              </a:rPr>
              <a:t>and ethical</a:t>
            </a:r>
            <a:r>
              <a:rPr dirty="0" sz="2000" spc="15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regulations</a:t>
            </a:r>
            <a:endParaRPr sz="2000">
              <a:latin typeface="Calibri"/>
              <a:cs typeface="Calibri"/>
            </a:endParaRPr>
          </a:p>
          <a:p>
            <a:pPr marL="177165" marR="725170" indent="-165100">
              <a:lnSpc>
                <a:spcPct val="100000"/>
              </a:lnSpc>
              <a:spcBef>
                <a:spcPts val="795"/>
              </a:spcBef>
              <a:buChar char="●"/>
              <a:tabLst>
                <a:tab pos="177800" algn="l"/>
              </a:tabLst>
            </a:pPr>
            <a:r>
              <a:rPr dirty="0" sz="2000" spc="-5">
                <a:latin typeface="Calibri"/>
                <a:cs typeface="Calibri"/>
              </a:rPr>
              <a:t>Unattractive Intellectual Property </a:t>
            </a:r>
            <a:r>
              <a:rPr dirty="0" sz="2000" spc="-10">
                <a:latin typeface="Calibri"/>
                <a:cs typeface="Calibri"/>
              </a:rPr>
              <a:t>regime </a:t>
            </a:r>
            <a:r>
              <a:rPr dirty="0" sz="2000" spc="-5">
                <a:latin typeface="Calibri"/>
                <a:cs typeface="Calibri"/>
              </a:rPr>
              <a:t>to incentivise </a:t>
            </a:r>
            <a:r>
              <a:rPr dirty="0" sz="2000" spc="-10">
                <a:latin typeface="Calibri"/>
                <a:cs typeface="Calibri"/>
              </a:rPr>
              <a:t>research </a:t>
            </a:r>
            <a:r>
              <a:rPr dirty="0" sz="2000" spc="-5">
                <a:latin typeface="Calibri"/>
                <a:cs typeface="Calibri"/>
              </a:rPr>
              <a:t>and  adoption of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AI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9422" y="6194856"/>
            <a:ext cx="7880984" cy="23050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u="sng" sz="1350" spc="-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2"/>
              </a:rPr>
              <a:t>https://niti.gov.in/writereaddata/files/document_publication/NationalStrategy-for-AI-Discussion-Paper.pdf</a:t>
            </a:r>
            <a:endParaRPr sz="13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349240" y="1069847"/>
            <a:ext cx="3489960" cy="20299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44036" y="6428638"/>
            <a:ext cx="24549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696363"/>
                </a:solidFill>
                <a:latin typeface="Calibri"/>
                <a:cs typeface="Calibri"/>
              </a:rPr>
              <a:t>charrumalhotra[dot]iipa[at]gov[dot]in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56218" y="6451498"/>
            <a:ext cx="8445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>
                <a:solidFill>
                  <a:srgbClr val="878787"/>
                </a:solidFill>
                <a:latin typeface="Calibri"/>
                <a:cs typeface="Calibri"/>
              </a:rPr>
              <a:t>8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606039" y="746759"/>
            <a:ext cx="3319779" cy="646430"/>
            <a:chOff x="2606039" y="746759"/>
            <a:chExt cx="3319779" cy="646430"/>
          </a:xfrm>
        </p:grpSpPr>
        <p:sp>
          <p:nvSpPr>
            <p:cNvPr id="5" name="object 5"/>
            <p:cNvSpPr/>
            <p:nvPr/>
          </p:nvSpPr>
          <p:spPr>
            <a:xfrm>
              <a:off x="2610611" y="751331"/>
              <a:ext cx="3310254" cy="637540"/>
            </a:xfrm>
            <a:custGeom>
              <a:avLst/>
              <a:gdLst/>
              <a:ahLst/>
              <a:cxnLst/>
              <a:rect l="l" t="t" r="r" b="b"/>
              <a:pathLst>
                <a:path w="3310254" h="637540">
                  <a:moveTo>
                    <a:pt x="3310128" y="0"/>
                  </a:moveTo>
                  <a:lnTo>
                    <a:pt x="0" y="0"/>
                  </a:lnTo>
                  <a:lnTo>
                    <a:pt x="0" y="637032"/>
                  </a:lnTo>
                  <a:lnTo>
                    <a:pt x="3310128" y="637032"/>
                  </a:lnTo>
                  <a:lnTo>
                    <a:pt x="3310128" y="0"/>
                  </a:lnTo>
                  <a:close/>
                </a:path>
              </a:pathLst>
            </a:custGeom>
            <a:solidFill>
              <a:srgbClr val="D9D2E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2610611" y="751331"/>
              <a:ext cx="3310254" cy="637540"/>
            </a:xfrm>
            <a:custGeom>
              <a:avLst/>
              <a:gdLst/>
              <a:ahLst/>
              <a:cxnLst/>
              <a:rect l="l" t="t" r="r" b="b"/>
              <a:pathLst>
                <a:path w="3310254" h="637540">
                  <a:moveTo>
                    <a:pt x="0" y="637032"/>
                  </a:moveTo>
                  <a:lnTo>
                    <a:pt x="3310128" y="637032"/>
                  </a:lnTo>
                  <a:lnTo>
                    <a:pt x="3310128" y="0"/>
                  </a:lnTo>
                  <a:lnTo>
                    <a:pt x="0" y="0"/>
                  </a:lnTo>
                  <a:lnTo>
                    <a:pt x="0" y="637032"/>
                  </a:lnTo>
                  <a:close/>
                </a:path>
              </a:pathLst>
            </a:custGeom>
            <a:ln w="91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610611" y="751331"/>
            <a:ext cx="3310254" cy="637540"/>
          </a:xfrm>
          <a:prstGeom prst="rect"/>
        </p:spPr>
        <p:txBody>
          <a:bodyPr wrap="square" lIns="0" tIns="45085" rIns="0" bIns="0" rtlCol="0" vert="horz">
            <a:spAutoFit/>
          </a:bodyPr>
          <a:lstStyle/>
          <a:p>
            <a:pPr marL="421005">
              <a:lnSpc>
                <a:spcPct val="100000"/>
              </a:lnSpc>
              <a:spcBef>
                <a:spcPts val="355"/>
              </a:spcBef>
            </a:pPr>
            <a:r>
              <a:rPr dirty="0" spc="-10"/>
              <a:t>1.</a:t>
            </a:r>
            <a:r>
              <a:rPr dirty="0" spc="-15"/>
              <a:t> </a:t>
            </a:r>
            <a:r>
              <a:rPr dirty="0" spc="-10"/>
              <a:t>Research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09422" y="5837935"/>
            <a:ext cx="7880984" cy="23050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u="sng" sz="1350" spc="-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2"/>
              </a:rPr>
              <a:t>https://niti.gov.in/writereaddata/files/document_publication/NationalStrategy-for-AI-Discussion-Paper.pdf</a:t>
            </a:r>
            <a:endParaRPr sz="135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46888" y="2557272"/>
            <a:ext cx="4035552" cy="30236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679575" y="1560956"/>
            <a:ext cx="6953250" cy="356489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000" spc="-5" b="1">
                <a:latin typeface="Calibri"/>
                <a:cs typeface="Calibri"/>
              </a:rPr>
              <a:t>Pursuing excellence </a:t>
            </a:r>
            <a:r>
              <a:rPr dirty="0" sz="2000" spc="-10" b="1">
                <a:latin typeface="Calibri"/>
                <a:cs typeface="Calibri"/>
              </a:rPr>
              <a:t>in </a:t>
            </a:r>
            <a:r>
              <a:rPr dirty="0" sz="2000" spc="-5" b="1">
                <a:latin typeface="Calibri"/>
                <a:cs typeface="Calibri"/>
              </a:rPr>
              <a:t>research in Artificial</a:t>
            </a:r>
            <a:r>
              <a:rPr dirty="0" sz="2000" spc="70" b="1">
                <a:latin typeface="Calibri"/>
                <a:cs typeface="Calibri"/>
              </a:rPr>
              <a:t> </a:t>
            </a:r>
            <a:r>
              <a:rPr dirty="0" sz="2000" spc="-10" b="1">
                <a:latin typeface="Calibri"/>
                <a:cs typeface="Calibri"/>
              </a:rPr>
              <a:t>Intelligence</a:t>
            </a:r>
            <a:endParaRPr sz="2000">
              <a:latin typeface="Calibri"/>
              <a:cs typeface="Calibri"/>
            </a:endParaRPr>
          </a:p>
          <a:p>
            <a:pPr marL="2319020">
              <a:lnSpc>
                <a:spcPct val="100000"/>
              </a:lnSpc>
              <a:spcBef>
                <a:spcPts val="1780"/>
              </a:spcBef>
            </a:pPr>
            <a:r>
              <a:rPr dirty="0" sz="2000" spc="-10">
                <a:latin typeface="Calibri"/>
                <a:cs typeface="Calibri"/>
              </a:rPr>
              <a:t>Suggestive </a:t>
            </a:r>
            <a:r>
              <a:rPr dirty="0" sz="2000" spc="-5">
                <a:latin typeface="Calibri"/>
                <a:cs typeface="Calibri"/>
              </a:rPr>
              <a:t>technology topics could</a:t>
            </a:r>
            <a:r>
              <a:rPr dirty="0" sz="2000" spc="9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include:</a:t>
            </a:r>
            <a:endParaRPr sz="2000">
              <a:latin typeface="Calibri"/>
              <a:cs typeface="Calibri"/>
            </a:endParaRPr>
          </a:p>
          <a:p>
            <a:pPr marL="2947035" indent="-165100">
              <a:lnSpc>
                <a:spcPct val="100000"/>
              </a:lnSpc>
              <a:spcBef>
                <a:spcPts val="580"/>
              </a:spcBef>
              <a:buChar char="•"/>
              <a:tabLst>
                <a:tab pos="2947670" algn="l"/>
              </a:tabLst>
            </a:pPr>
            <a:r>
              <a:rPr dirty="0" sz="2000" spc="-10">
                <a:latin typeface="Calibri"/>
                <a:cs typeface="Calibri"/>
              </a:rPr>
              <a:t>General</a:t>
            </a:r>
            <a:r>
              <a:rPr dirty="0" sz="2000" spc="4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AI</a:t>
            </a:r>
            <a:endParaRPr sz="2000">
              <a:latin typeface="Calibri"/>
              <a:cs typeface="Calibri"/>
            </a:endParaRPr>
          </a:p>
          <a:p>
            <a:pPr marL="2947035" indent="-165100">
              <a:lnSpc>
                <a:spcPct val="100000"/>
              </a:lnSpc>
              <a:spcBef>
                <a:spcPts val="550"/>
              </a:spcBef>
              <a:buChar char="•"/>
              <a:tabLst>
                <a:tab pos="2947670" algn="l"/>
              </a:tabLst>
            </a:pPr>
            <a:r>
              <a:rPr dirty="0" sz="2000" spc="-5">
                <a:latin typeface="Calibri"/>
                <a:cs typeface="Calibri"/>
              </a:rPr>
              <a:t>Opening </a:t>
            </a:r>
            <a:r>
              <a:rPr dirty="0" sz="2000">
                <a:latin typeface="Calibri"/>
                <a:cs typeface="Calibri"/>
              </a:rPr>
              <a:t>the </a:t>
            </a:r>
            <a:r>
              <a:rPr dirty="0" sz="2000" spc="-5">
                <a:latin typeface="Calibri"/>
                <a:cs typeface="Calibri"/>
              </a:rPr>
              <a:t>Black Box / Explainable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AI</a:t>
            </a:r>
            <a:endParaRPr sz="2000">
              <a:latin typeface="Calibri"/>
              <a:cs typeface="Calibri"/>
            </a:endParaRPr>
          </a:p>
          <a:p>
            <a:pPr marL="2947035" indent="-165100">
              <a:lnSpc>
                <a:spcPts val="2280"/>
              </a:lnSpc>
              <a:spcBef>
                <a:spcPts val="555"/>
              </a:spcBef>
              <a:buChar char="•"/>
              <a:tabLst>
                <a:tab pos="2947670" algn="l"/>
              </a:tabLst>
            </a:pPr>
            <a:r>
              <a:rPr dirty="0" sz="2000" spc="-10">
                <a:latin typeface="Calibri"/>
                <a:cs typeface="Calibri"/>
              </a:rPr>
              <a:t>Advanced </a:t>
            </a:r>
            <a:r>
              <a:rPr dirty="0" sz="2000" spc="-5">
                <a:latin typeface="Calibri"/>
                <a:cs typeface="Calibri"/>
              </a:rPr>
              <a:t>anonymisation protocols</a:t>
            </a:r>
            <a:r>
              <a:rPr dirty="0" sz="2000" spc="6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for</a:t>
            </a:r>
            <a:endParaRPr sz="2000">
              <a:latin typeface="Calibri"/>
              <a:cs typeface="Calibri"/>
            </a:endParaRPr>
          </a:p>
          <a:p>
            <a:pPr marL="2947035">
              <a:lnSpc>
                <a:spcPts val="2280"/>
              </a:lnSpc>
            </a:pPr>
            <a:r>
              <a:rPr dirty="0" sz="2000">
                <a:latin typeface="Calibri"/>
                <a:cs typeface="Calibri"/>
              </a:rPr>
              <a:t>data </a:t>
            </a:r>
            <a:r>
              <a:rPr dirty="0" sz="2000" spc="-10">
                <a:latin typeface="Calibri"/>
                <a:cs typeface="Calibri"/>
              </a:rPr>
              <a:t>security </a:t>
            </a:r>
            <a:r>
              <a:rPr dirty="0" sz="2000">
                <a:latin typeface="Calibri"/>
                <a:cs typeface="Calibri"/>
              </a:rPr>
              <a:t>and</a:t>
            </a:r>
            <a:r>
              <a:rPr dirty="0" sz="2000" spc="3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privacy</a:t>
            </a:r>
            <a:endParaRPr sz="2000">
              <a:latin typeface="Calibri"/>
              <a:cs typeface="Calibri"/>
            </a:endParaRPr>
          </a:p>
          <a:p>
            <a:pPr marL="2947035" indent="-165100">
              <a:lnSpc>
                <a:spcPct val="100000"/>
              </a:lnSpc>
              <a:spcBef>
                <a:spcPts val="580"/>
              </a:spcBef>
              <a:buChar char="•"/>
              <a:tabLst>
                <a:tab pos="2947670" algn="l"/>
              </a:tabLst>
            </a:pPr>
            <a:r>
              <a:rPr dirty="0" sz="2000" spc="-5">
                <a:latin typeface="Calibri"/>
                <a:cs typeface="Calibri"/>
              </a:rPr>
              <a:t>Ethics in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AI</a:t>
            </a:r>
            <a:endParaRPr sz="2000">
              <a:latin typeface="Calibri"/>
              <a:cs typeface="Calibri"/>
            </a:endParaRPr>
          </a:p>
          <a:p>
            <a:pPr marL="2947035" marR="92710" indent="-165100">
              <a:lnSpc>
                <a:spcPts val="2160"/>
              </a:lnSpc>
              <a:spcBef>
                <a:spcPts val="825"/>
              </a:spcBef>
              <a:buChar char="•"/>
              <a:tabLst>
                <a:tab pos="2947670" algn="l"/>
              </a:tabLst>
            </a:pPr>
            <a:r>
              <a:rPr dirty="0" sz="2000" spc="-5">
                <a:latin typeface="Calibri"/>
                <a:cs typeface="Calibri"/>
              </a:rPr>
              <a:t>AI approach to </a:t>
            </a:r>
            <a:r>
              <a:rPr dirty="0" sz="2000" spc="-10">
                <a:latin typeface="Calibri"/>
                <a:cs typeface="Calibri"/>
              </a:rPr>
              <a:t>solving </a:t>
            </a:r>
            <a:r>
              <a:rPr dirty="0" sz="2000" spc="-5">
                <a:latin typeface="Calibri"/>
                <a:cs typeface="Calibri"/>
              </a:rPr>
              <a:t>world’s </a:t>
            </a:r>
            <a:r>
              <a:rPr dirty="0" sz="2000" spc="-10">
                <a:latin typeface="Calibri"/>
                <a:cs typeface="Calibri"/>
              </a:rPr>
              <a:t>biggest  </a:t>
            </a:r>
            <a:r>
              <a:rPr dirty="0" sz="2000" spc="-5">
                <a:latin typeface="Calibri"/>
                <a:cs typeface="Calibri"/>
              </a:rPr>
              <a:t>problems in healthcare, education,  urbanisation, agriculture</a:t>
            </a:r>
            <a:r>
              <a:rPr dirty="0" sz="2000" spc="4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etc.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49111" y="4069079"/>
            <a:ext cx="3294888" cy="14264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344036" y="6428638"/>
            <a:ext cx="24549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696363"/>
                </a:solidFill>
                <a:latin typeface="Calibri"/>
                <a:cs typeface="Calibri"/>
              </a:rPr>
              <a:t>charrumalhotra[dot]iipa[at]gov[dot]in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356218" y="6451498"/>
            <a:ext cx="8445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>
                <a:solidFill>
                  <a:srgbClr val="878787"/>
                </a:solidFill>
                <a:latin typeface="Calibri"/>
                <a:cs typeface="Calibri"/>
              </a:rPr>
              <a:t>9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91439" y="670559"/>
            <a:ext cx="7665720" cy="646430"/>
            <a:chOff x="91439" y="670559"/>
            <a:chExt cx="7665720" cy="646430"/>
          </a:xfrm>
        </p:grpSpPr>
        <p:sp>
          <p:nvSpPr>
            <p:cNvPr id="6" name="object 6"/>
            <p:cNvSpPr/>
            <p:nvPr/>
          </p:nvSpPr>
          <p:spPr>
            <a:xfrm>
              <a:off x="96011" y="675131"/>
              <a:ext cx="7656830" cy="637540"/>
            </a:xfrm>
            <a:custGeom>
              <a:avLst/>
              <a:gdLst/>
              <a:ahLst/>
              <a:cxnLst/>
              <a:rect l="l" t="t" r="r" b="b"/>
              <a:pathLst>
                <a:path w="7656830" h="637540">
                  <a:moveTo>
                    <a:pt x="7656576" y="0"/>
                  </a:moveTo>
                  <a:lnTo>
                    <a:pt x="0" y="0"/>
                  </a:lnTo>
                  <a:lnTo>
                    <a:pt x="0" y="637032"/>
                  </a:lnTo>
                  <a:lnTo>
                    <a:pt x="7656576" y="637032"/>
                  </a:lnTo>
                  <a:lnTo>
                    <a:pt x="7656576" y="0"/>
                  </a:lnTo>
                  <a:close/>
                </a:path>
              </a:pathLst>
            </a:custGeom>
            <a:solidFill>
              <a:srgbClr val="D9D2E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96011" y="675131"/>
              <a:ext cx="7656830" cy="637540"/>
            </a:xfrm>
            <a:custGeom>
              <a:avLst/>
              <a:gdLst/>
              <a:ahLst/>
              <a:cxnLst/>
              <a:rect l="l" t="t" r="r" b="b"/>
              <a:pathLst>
                <a:path w="7656830" h="637540">
                  <a:moveTo>
                    <a:pt x="0" y="637032"/>
                  </a:moveTo>
                  <a:lnTo>
                    <a:pt x="7656576" y="637032"/>
                  </a:lnTo>
                  <a:lnTo>
                    <a:pt x="7656576" y="0"/>
                  </a:lnTo>
                  <a:lnTo>
                    <a:pt x="0" y="0"/>
                  </a:lnTo>
                  <a:lnTo>
                    <a:pt x="0" y="637032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74142" y="704164"/>
            <a:ext cx="7468870" cy="483234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Some </a:t>
            </a:r>
            <a:r>
              <a:rPr dirty="0" spc="-10"/>
              <a:t>Global </a:t>
            </a:r>
            <a:r>
              <a:rPr dirty="0" spc="-5"/>
              <a:t>Initiatives </a:t>
            </a:r>
            <a:r>
              <a:rPr dirty="0"/>
              <a:t>in </a:t>
            </a:r>
            <a:r>
              <a:rPr dirty="0" spc="-10"/>
              <a:t>Research</a:t>
            </a:r>
          </a:p>
        </p:txBody>
      </p:sp>
      <p:sp>
        <p:nvSpPr>
          <p:cNvPr id="9" name="object 9"/>
          <p:cNvSpPr/>
          <p:nvPr/>
        </p:nvSpPr>
        <p:spPr>
          <a:xfrm>
            <a:off x="1588008" y="1466088"/>
            <a:ext cx="1831848" cy="1905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55828" y="1376056"/>
            <a:ext cx="8206740" cy="5064125"/>
          </a:xfrm>
          <a:prstGeom prst="rect">
            <a:avLst/>
          </a:prstGeom>
        </p:spPr>
        <p:txBody>
          <a:bodyPr wrap="square" lIns="0" tIns="52705" rIns="0" bIns="0" rtlCol="0" vert="horz">
            <a:spAutoFit/>
          </a:bodyPr>
          <a:lstStyle/>
          <a:p>
            <a:pPr algn="r" marR="236220">
              <a:lnSpc>
                <a:spcPct val="100000"/>
              </a:lnSpc>
              <a:spcBef>
                <a:spcPts val="415"/>
              </a:spcBef>
            </a:pPr>
            <a:r>
              <a:rPr dirty="0" sz="2000" spc="-10" b="1">
                <a:latin typeface="Calibri"/>
                <a:cs typeface="Calibri"/>
              </a:rPr>
              <a:t>CERN </a:t>
            </a:r>
            <a:r>
              <a:rPr dirty="0" sz="2000" spc="-5" b="1">
                <a:latin typeface="Calibri"/>
                <a:cs typeface="Calibri"/>
              </a:rPr>
              <a:t>for</a:t>
            </a:r>
            <a:r>
              <a:rPr dirty="0" sz="2000" spc="-65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AI</a:t>
            </a:r>
            <a:endParaRPr sz="2000">
              <a:latin typeface="Calibri"/>
              <a:cs typeface="Calibri"/>
            </a:endParaRPr>
          </a:p>
          <a:p>
            <a:pPr algn="just" marL="4254500" marR="235585" indent="-165100">
              <a:lnSpc>
                <a:spcPct val="80000"/>
              </a:lnSpc>
              <a:spcBef>
                <a:spcPts val="795"/>
              </a:spcBef>
              <a:buChar char="•"/>
              <a:tabLst>
                <a:tab pos="4255135" algn="l"/>
              </a:tabLst>
            </a:pPr>
            <a:r>
              <a:rPr dirty="0" sz="2000" spc="-10">
                <a:latin typeface="Calibri"/>
                <a:cs typeface="Calibri"/>
              </a:rPr>
              <a:t>The </a:t>
            </a:r>
            <a:r>
              <a:rPr dirty="0" sz="2000" spc="-5">
                <a:latin typeface="Calibri"/>
                <a:cs typeface="Calibri"/>
              </a:rPr>
              <a:t>European Organisation </a:t>
            </a:r>
            <a:r>
              <a:rPr dirty="0" sz="2000" spc="-10">
                <a:latin typeface="Calibri"/>
                <a:cs typeface="Calibri"/>
              </a:rPr>
              <a:t>for  </a:t>
            </a:r>
            <a:r>
              <a:rPr dirty="0" sz="2000" spc="-5">
                <a:latin typeface="Calibri"/>
                <a:cs typeface="Calibri"/>
              </a:rPr>
              <a:t>Nuclear Research </a:t>
            </a:r>
            <a:r>
              <a:rPr dirty="0" sz="2000">
                <a:latin typeface="Calibri"/>
                <a:cs typeface="Calibri"/>
              </a:rPr>
              <a:t>kind </a:t>
            </a:r>
            <a:r>
              <a:rPr dirty="0" sz="2000" spc="-5">
                <a:latin typeface="Calibri"/>
                <a:cs typeface="Calibri"/>
              </a:rPr>
              <a:t>of </a:t>
            </a:r>
            <a:r>
              <a:rPr dirty="0" sz="2000" spc="-10">
                <a:latin typeface="Calibri"/>
                <a:cs typeface="Calibri"/>
              </a:rPr>
              <a:t>model,  </a:t>
            </a:r>
            <a:r>
              <a:rPr dirty="0" sz="2000" spc="-5">
                <a:latin typeface="Calibri"/>
                <a:cs typeface="Calibri"/>
              </a:rPr>
              <a:t>they are sharing </a:t>
            </a:r>
            <a:r>
              <a:rPr dirty="0" sz="2000">
                <a:latin typeface="Calibri"/>
                <a:cs typeface="Calibri"/>
              </a:rPr>
              <a:t>their results with  </a:t>
            </a:r>
            <a:r>
              <a:rPr dirty="0" sz="2000" spc="-5">
                <a:latin typeface="Calibri"/>
                <a:cs typeface="Calibri"/>
              </a:rPr>
              <a:t>the world, </a:t>
            </a:r>
            <a:r>
              <a:rPr dirty="0" sz="2000">
                <a:latin typeface="Calibri"/>
                <a:cs typeface="Calibri"/>
              </a:rPr>
              <a:t>rather </a:t>
            </a:r>
            <a:r>
              <a:rPr dirty="0" sz="2000" spc="-5">
                <a:latin typeface="Calibri"/>
                <a:cs typeface="Calibri"/>
              </a:rPr>
              <a:t>than </a:t>
            </a:r>
            <a:r>
              <a:rPr dirty="0" sz="2000">
                <a:latin typeface="Calibri"/>
                <a:cs typeface="Calibri"/>
              </a:rPr>
              <a:t>restricting  </a:t>
            </a:r>
            <a:r>
              <a:rPr dirty="0" sz="2000" spc="-5">
                <a:latin typeface="Calibri"/>
                <a:cs typeface="Calibri"/>
              </a:rPr>
              <a:t>them to a single country or  corporation.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35"/>
              </a:spcBef>
            </a:pPr>
            <a:r>
              <a:rPr dirty="0" sz="2000" spc="-5" b="1">
                <a:latin typeface="Calibri"/>
                <a:cs typeface="Calibri"/>
              </a:rPr>
              <a:t>Open</a:t>
            </a:r>
            <a:r>
              <a:rPr dirty="0" sz="2000" spc="15" b="1">
                <a:latin typeface="Calibri"/>
                <a:cs typeface="Calibri"/>
              </a:rPr>
              <a:t> </a:t>
            </a:r>
            <a:r>
              <a:rPr dirty="0" sz="2000" spc="-15" b="1">
                <a:latin typeface="Calibri"/>
                <a:cs typeface="Calibri"/>
              </a:rPr>
              <a:t>AI</a:t>
            </a:r>
            <a:endParaRPr sz="2000">
              <a:latin typeface="Calibri"/>
              <a:cs typeface="Calibri"/>
            </a:endParaRPr>
          </a:p>
          <a:p>
            <a:pPr algn="just" marL="182880" indent="-165100">
              <a:lnSpc>
                <a:spcPct val="100000"/>
              </a:lnSpc>
              <a:spcBef>
                <a:spcPts val="335"/>
              </a:spcBef>
              <a:buChar char="•"/>
              <a:tabLst>
                <a:tab pos="183515" algn="l"/>
              </a:tabLst>
            </a:pPr>
            <a:r>
              <a:rPr dirty="0" sz="2000" spc="-10">
                <a:latin typeface="Calibri"/>
                <a:cs typeface="Calibri"/>
              </a:rPr>
              <a:t>Set </a:t>
            </a:r>
            <a:r>
              <a:rPr dirty="0" sz="2000" spc="-5">
                <a:latin typeface="Calibri"/>
                <a:cs typeface="Calibri"/>
              </a:rPr>
              <a:t>up by the likes of Elon </a:t>
            </a:r>
            <a:r>
              <a:rPr dirty="0" sz="2000" spc="-10">
                <a:latin typeface="Calibri"/>
                <a:cs typeface="Calibri"/>
              </a:rPr>
              <a:t>Musk </a:t>
            </a:r>
            <a:r>
              <a:rPr dirty="0" sz="2000" spc="-5">
                <a:latin typeface="Calibri"/>
                <a:cs typeface="Calibri"/>
              </a:rPr>
              <a:t>and </a:t>
            </a:r>
            <a:r>
              <a:rPr dirty="0" sz="2000" spc="-10">
                <a:latin typeface="Calibri"/>
                <a:cs typeface="Calibri"/>
              </a:rPr>
              <a:t>Sam</a:t>
            </a:r>
            <a:r>
              <a:rPr dirty="0" sz="2000" spc="14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Altman</a:t>
            </a:r>
            <a:endParaRPr sz="2000">
              <a:latin typeface="Calibri"/>
              <a:cs typeface="Calibri"/>
            </a:endParaRPr>
          </a:p>
          <a:p>
            <a:pPr algn="just" marL="182880" marR="2268220" indent="-165100">
              <a:lnSpc>
                <a:spcPct val="80000"/>
              </a:lnSpc>
              <a:spcBef>
                <a:spcPts val="795"/>
              </a:spcBef>
              <a:buChar char="•"/>
              <a:tabLst>
                <a:tab pos="183515" algn="l"/>
              </a:tabLst>
            </a:pPr>
            <a:r>
              <a:rPr dirty="0" sz="2000">
                <a:latin typeface="Calibri"/>
                <a:cs typeface="Calibri"/>
              </a:rPr>
              <a:t>Mission </a:t>
            </a:r>
            <a:r>
              <a:rPr dirty="0" sz="2000" spc="-5">
                <a:latin typeface="Calibri"/>
                <a:cs typeface="Calibri"/>
              </a:rPr>
              <a:t>to </a:t>
            </a:r>
            <a:r>
              <a:rPr dirty="0" sz="2000" spc="-10">
                <a:latin typeface="Calibri"/>
                <a:cs typeface="Calibri"/>
              </a:rPr>
              <a:t>discover </a:t>
            </a:r>
            <a:r>
              <a:rPr dirty="0" sz="2000" spc="-5">
                <a:latin typeface="Calibri"/>
                <a:cs typeface="Calibri"/>
              </a:rPr>
              <a:t>and enact the path to </a:t>
            </a:r>
            <a:r>
              <a:rPr dirty="0" sz="2000" spc="-10">
                <a:latin typeface="Calibri"/>
                <a:cs typeface="Calibri"/>
              </a:rPr>
              <a:t>safe </a:t>
            </a:r>
            <a:r>
              <a:rPr dirty="0" sz="2000">
                <a:latin typeface="Calibri"/>
                <a:cs typeface="Calibri"/>
              </a:rPr>
              <a:t>artificial  </a:t>
            </a:r>
            <a:r>
              <a:rPr dirty="0" sz="2000" spc="-5">
                <a:latin typeface="Calibri"/>
                <a:cs typeface="Calibri"/>
              </a:rPr>
              <a:t>general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intelligence.</a:t>
            </a:r>
            <a:endParaRPr sz="2000">
              <a:latin typeface="Calibri"/>
              <a:cs typeface="Calibri"/>
            </a:endParaRPr>
          </a:p>
          <a:p>
            <a:pPr algn="just" marL="182880" marR="2266315" indent="-165100">
              <a:lnSpc>
                <a:spcPct val="80000"/>
              </a:lnSpc>
              <a:spcBef>
                <a:spcPts val="790"/>
              </a:spcBef>
              <a:buChar char="•"/>
              <a:tabLst>
                <a:tab pos="183515" algn="l"/>
              </a:tabLst>
            </a:pPr>
            <a:r>
              <a:rPr dirty="0" sz="2000" spc="-5">
                <a:latin typeface="Calibri"/>
                <a:cs typeface="Calibri"/>
              </a:rPr>
              <a:t>Declaration on Cooperation in </a:t>
            </a:r>
            <a:r>
              <a:rPr dirty="0" sz="2000">
                <a:latin typeface="Calibri"/>
                <a:cs typeface="Calibri"/>
              </a:rPr>
              <a:t>Artificial Intelligence  </a:t>
            </a:r>
            <a:r>
              <a:rPr dirty="0" sz="2000" spc="-5">
                <a:latin typeface="Calibri"/>
                <a:cs typeface="Calibri"/>
              </a:rPr>
              <a:t>signed by </a:t>
            </a:r>
            <a:r>
              <a:rPr dirty="0" sz="2000" spc="-10">
                <a:latin typeface="Calibri"/>
                <a:cs typeface="Calibri"/>
              </a:rPr>
              <a:t>25 </a:t>
            </a:r>
            <a:r>
              <a:rPr dirty="0" sz="2000" spc="-5">
                <a:latin typeface="Calibri"/>
                <a:cs typeface="Calibri"/>
              </a:rPr>
              <a:t>states of </a:t>
            </a:r>
            <a:r>
              <a:rPr dirty="0" sz="2000" spc="-10">
                <a:latin typeface="Calibri"/>
                <a:cs typeface="Calibri"/>
              </a:rPr>
              <a:t>European </a:t>
            </a:r>
            <a:r>
              <a:rPr dirty="0" sz="2000" spc="-5">
                <a:latin typeface="Calibri"/>
                <a:cs typeface="Calibri"/>
              </a:rPr>
              <a:t>Union on </a:t>
            </a:r>
            <a:r>
              <a:rPr dirty="0" sz="2000" spc="-10">
                <a:latin typeface="Calibri"/>
                <a:cs typeface="Calibri"/>
              </a:rPr>
              <a:t>10th </a:t>
            </a:r>
            <a:r>
              <a:rPr dirty="0" sz="2000" spc="-5">
                <a:latin typeface="Calibri"/>
                <a:cs typeface="Calibri"/>
              </a:rPr>
              <a:t>April  </a:t>
            </a:r>
            <a:r>
              <a:rPr dirty="0" sz="2000" spc="-10">
                <a:latin typeface="Calibri"/>
                <a:cs typeface="Calibri"/>
              </a:rPr>
              <a:t>2018</a:t>
            </a:r>
            <a:endParaRPr sz="2000">
              <a:latin typeface="Calibri"/>
              <a:cs typeface="Calibri"/>
            </a:endParaRPr>
          </a:p>
          <a:p>
            <a:pPr algn="just" marL="182880" marR="2266315" indent="-165100">
              <a:lnSpc>
                <a:spcPts val="1920"/>
              </a:lnSpc>
              <a:spcBef>
                <a:spcPts val="805"/>
              </a:spcBef>
              <a:buChar char="•"/>
              <a:tabLst>
                <a:tab pos="183515" algn="l"/>
              </a:tabLst>
            </a:pPr>
            <a:r>
              <a:rPr dirty="0" sz="2000" spc="-5">
                <a:latin typeface="Calibri"/>
                <a:cs typeface="Calibri"/>
              </a:rPr>
              <a:t>Commitment and collaboration of </a:t>
            </a:r>
            <a:r>
              <a:rPr dirty="0" sz="2000" spc="-10">
                <a:latin typeface="Calibri"/>
                <a:cs typeface="Calibri"/>
              </a:rPr>
              <a:t>truly </a:t>
            </a:r>
            <a:r>
              <a:rPr dirty="0" sz="2000" spc="-5">
                <a:latin typeface="Calibri"/>
                <a:cs typeface="Calibri"/>
              </a:rPr>
              <a:t>international  standards to </a:t>
            </a:r>
            <a:r>
              <a:rPr dirty="0" sz="2000" spc="-10">
                <a:latin typeface="Calibri"/>
                <a:cs typeface="Calibri"/>
              </a:rPr>
              <a:t>develop </a:t>
            </a:r>
            <a:r>
              <a:rPr dirty="0" sz="2000" spc="-5">
                <a:latin typeface="Calibri"/>
                <a:cs typeface="Calibri"/>
              </a:rPr>
              <a:t>and ensure</a:t>
            </a:r>
            <a:r>
              <a:rPr dirty="0" sz="2000" spc="10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#AIforAll1</a:t>
            </a:r>
            <a:endParaRPr sz="2000">
              <a:latin typeface="Calibri"/>
              <a:cs typeface="Calibri"/>
            </a:endParaRPr>
          </a:p>
          <a:p>
            <a:pPr marL="337820">
              <a:lnSpc>
                <a:spcPct val="100000"/>
              </a:lnSpc>
              <a:spcBef>
                <a:spcPts val="1015"/>
              </a:spcBef>
            </a:pPr>
            <a:r>
              <a:rPr dirty="0" u="sng" sz="1350" spc="-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4"/>
              </a:rPr>
              <a:t>https://niti.gov.in/writereaddata/files/document_publication/NationalStrategy-for-AI-Discussion-Paper.pdf</a:t>
            </a:r>
            <a:endParaRPr sz="13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2020-11-26T11:53:37Z</dcterms:created>
  <dcterms:modified xsi:type="dcterms:W3CDTF">2020-11-26T11:53:37Z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2020-11-12T00:00:00Z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2020-11-26T00:00:00Z</vt:filetime>
  </property>
</Properties>
</file>