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50" b="1" i="0">
                <a:solidFill>
                  <a:srgbClr val="59595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15874" y="0"/>
            <a:ext cx="7128296" cy="534600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15874" y="0"/>
            <a:ext cx="7128296" cy="94649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71556" y="526605"/>
            <a:ext cx="5819736" cy="8674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2773" y="1673030"/>
            <a:ext cx="6197303" cy="26689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50" b="1" i="0">
                <a:solidFill>
                  <a:srgbClr val="59595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4.png"/><Relationship Id="rId5" Type="http://schemas.openxmlformats.org/officeDocument/2006/relationships/image" Target="../media/image5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image" Target="../media/image7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image" Target="../media/image9.png"/><Relationship Id="rId6" Type="http://schemas.openxmlformats.org/officeDocument/2006/relationships/image" Target="../media/image10.jpg"/><Relationship Id="rId7" Type="http://schemas.openxmlformats.org/officeDocument/2006/relationships/image" Target="../media/image11.jpg"/><Relationship Id="rId8" Type="http://schemas.openxmlformats.org/officeDocument/2006/relationships/image" Target="../media/image12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png"/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hyperlink" Target="http://www.local2030.org/library/67/Urban-Planning-for-City-Leaders.pdf" TargetMode="External"/><Relationship Id="rId6" Type="http://schemas.openxmlformats.org/officeDocument/2006/relationships/hyperlink" Target="http://www.youtube.com/watch?v=_PoZ2Ddq96k" TargetMode="Externa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png"/><Relationship Id="rId3" Type="http://schemas.openxmlformats.org/officeDocument/2006/relationships/image" Target="../media/image15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29412" y="5029013"/>
            <a:ext cx="7112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solidFill>
                  <a:srgbClr val="888888"/>
                </a:solidFill>
                <a:latin typeface="Calibri"/>
                <a:cs typeface="Calibri"/>
              </a:rPr>
              <a:t>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06437" y="5021651"/>
            <a:ext cx="1917064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1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03578" y="1216319"/>
            <a:ext cx="3160395" cy="336042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R="36195">
              <a:lnSpc>
                <a:spcPct val="100000"/>
              </a:lnSpc>
              <a:spcBef>
                <a:spcPts val="110"/>
              </a:spcBef>
            </a:pPr>
            <a:r>
              <a:rPr dirty="0" sz="1550">
                <a:solidFill>
                  <a:srgbClr val="0070C0"/>
                </a:solidFill>
                <a:latin typeface="Arial Black"/>
                <a:cs typeface="Arial Black"/>
              </a:rPr>
              <a:t>Stream</a:t>
            </a:r>
            <a:r>
              <a:rPr dirty="0" sz="1550" spc="-10">
                <a:solidFill>
                  <a:srgbClr val="0070C0"/>
                </a:solidFill>
                <a:latin typeface="Arial Black"/>
                <a:cs typeface="Arial Black"/>
              </a:rPr>
              <a:t> </a:t>
            </a:r>
            <a:r>
              <a:rPr dirty="0" sz="1550" spc="5">
                <a:solidFill>
                  <a:srgbClr val="0070C0"/>
                </a:solidFill>
                <a:latin typeface="Arial Black"/>
                <a:cs typeface="Arial Black"/>
              </a:rPr>
              <a:t>Name</a:t>
            </a:r>
            <a:endParaRPr sz="1550">
              <a:latin typeface="Arial Black"/>
              <a:cs typeface="Arial Black"/>
            </a:endParaRPr>
          </a:p>
          <a:p>
            <a:pPr algn="ctr" marR="43815">
              <a:lnSpc>
                <a:spcPct val="100000"/>
              </a:lnSpc>
              <a:spcBef>
                <a:spcPts val="10"/>
              </a:spcBef>
            </a:pPr>
            <a:r>
              <a:rPr dirty="0" sz="1250" spc="-10" b="1">
                <a:latin typeface="Calibri"/>
                <a:cs typeface="Calibri"/>
              </a:rPr>
              <a:t>Policy </a:t>
            </a:r>
            <a:r>
              <a:rPr dirty="0" sz="1250" spc="-5" b="1">
                <a:latin typeface="Calibri"/>
                <a:cs typeface="Calibri"/>
              </a:rPr>
              <a:t>and </a:t>
            </a:r>
            <a:r>
              <a:rPr dirty="0" sz="1250" spc="-10" b="1">
                <a:latin typeface="Calibri"/>
                <a:cs typeface="Calibri"/>
              </a:rPr>
              <a:t>Regulatory Framework </a:t>
            </a:r>
            <a:r>
              <a:rPr dirty="0" sz="1250" spc="-5" b="1">
                <a:latin typeface="Calibri"/>
                <a:cs typeface="Calibri"/>
              </a:rPr>
              <a:t>for</a:t>
            </a:r>
            <a:r>
              <a:rPr dirty="0" sz="1250" spc="35" b="1">
                <a:latin typeface="Calibri"/>
                <a:cs typeface="Calibri"/>
              </a:rPr>
              <a:t> </a:t>
            </a:r>
            <a:r>
              <a:rPr dirty="0" sz="1250" spc="-10" b="1">
                <a:latin typeface="Calibri"/>
                <a:cs typeface="Calibri"/>
              </a:rPr>
              <a:t>GovTech</a:t>
            </a:r>
            <a:endParaRPr sz="12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Calibri"/>
              <a:cs typeface="Calibri"/>
            </a:endParaRPr>
          </a:p>
          <a:p>
            <a:pPr marL="730885">
              <a:lnSpc>
                <a:spcPct val="100000"/>
              </a:lnSpc>
            </a:pPr>
            <a:r>
              <a:rPr dirty="0" sz="1400" spc="-5" b="1">
                <a:solidFill>
                  <a:srgbClr val="C00000"/>
                </a:solidFill>
                <a:latin typeface="Calibri"/>
                <a:cs typeface="Calibri"/>
              </a:rPr>
              <a:t>Session Number:</a:t>
            </a:r>
            <a:r>
              <a:rPr dirty="0" sz="1400" spc="-1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C00000"/>
                </a:solidFill>
                <a:latin typeface="Calibri"/>
                <a:cs typeface="Calibri"/>
              </a:rPr>
              <a:t>04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Calibri"/>
              <a:cs typeface="Calibri"/>
            </a:endParaRPr>
          </a:p>
          <a:p>
            <a:pPr marL="784225">
              <a:lnSpc>
                <a:spcPts val="1839"/>
              </a:lnSpc>
              <a:spcBef>
                <a:spcPts val="5"/>
              </a:spcBef>
            </a:pPr>
            <a:r>
              <a:rPr dirty="0" sz="1550">
                <a:solidFill>
                  <a:srgbClr val="0070C0"/>
                </a:solidFill>
                <a:latin typeface="Arial Black"/>
                <a:cs typeface="Arial Black"/>
              </a:rPr>
              <a:t>Session</a:t>
            </a:r>
            <a:r>
              <a:rPr dirty="0" sz="1550" spc="-10">
                <a:solidFill>
                  <a:srgbClr val="0070C0"/>
                </a:solidFill>
                <a:latin typeface="Arial Black"/>
                <a:cs typeface="Arial Black"/>
              </a:rPr>
              <a:t> </a:t>
            </a:r>
            <a:r>
              <a:rPr dirty="0" sz="1550">
                <a:solidFill>
                  <a:srgbClr val="0070C0"/>
                </a:solidFill>
                <a:latin typeface="Arial Black"/>
                <a:cs typeface="Arial Black"/>
              </a:rPr>
              <a:t>Topic</a:t>
            </a:r>
            <a:r>
              <a:rPr dirty="0" sz="1550">
                <a:latin typeface="Arial Black"/>
                <a:cs typeface="Arial Black"/>
              </a:rPr>
              <a:t>:</a:t>
            </a:r>
            <a:endParaRPr sz="1550">
              <a:latin typeface="Arial Black"/>
              <a:cs typeface="Arial Black"/>
            </a:endParaRPr>
          </a:p>
          <a:p>
            <a:pPr algn="ctr" marL="12065" marR="15240" indent="-4445">
              <a:lnSpc>
                <a:spcPts val="3390"/>
              </a:lnSpc>
              <a:spcBef>
                <a:spcPts val="65"/>
              </a:spcBef>
            </a:pPr>
            <a:r>
              <a:rPr dirty="0" sz="2800" spc="-5" b="1">
                <a:latin typeface="Calibri"/>
                <a:cs typeface="Calibri"/>
              </a:rPr>
              <a:t>Digital Sovereignty </a:t>
            </a:r>
            <a:r>
              <a:rPr dirty="0" sz="2800" b="1">
                <a:latin typeface="Calibri"/>
                <a:cs typeface="Calibri"/>
              </a:rPr>
              <a:t>&amp;  </a:t>
            </a:r>
            <a:r>
              <a:rPr dirty="0" sz="2800" spc="-5" b="1">
                <a:latin typeface="Calibri"/>
                <a:cs typeface="Calibri"/>
              </a:rPr>
              <a:t>Mergers</a:t>
            </a:r>
            <a:r>
              <a:rPr dirty="0" sz="2800" spc="-45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/Acquisition</a:t>
            </a:r>
            <a:endParaRPr sz="2800">
              <a:latin typeface="Calibri"/>
              <a:cs typeface="Calibri"/>
            </a:endParaRPr>
          </a:p>
          <a:p>
            <a:pPr marL="151765">
              <a:lnSpc>
                <a:spcPts val="1525"/>
              </a:lnSpc>
              <a:spcBef>
                <a:spcPts val="1980"/>
              </a:spcBef>
            </a:pPr>
            <a:r>
              <a:rPr dirty="0" sz="1450" spc="-15">
                <a:solidFill>
                  <a:srgbClr val="0070C0"/>
                </a:solidFill>
                <a:latin typeface="Arial Black"/>
                <a:cs typeface="Arial Black"/>
              </a:rPr>
              <a:t>CHARRU MALHOTRA, </a:t>
            </a:r>
            <a:r>
              <a:rPr dirty="0" sz="900" spc="15">
                <a:latin typeface="Arial Black"/>
                <a:cs typeface="Arial Black"/>
              </a:rPr>
              <a:t>Ph.D.</a:t>
            </a:r>
            <a:r>
              <a:rPr dirty="0" sz="900" spc="40">
                <a:latin typeface="Arial Black"/>
                <a:cs typeface="Arial Black"/>
              </a:rPr>
              <a:t> </a:t>
            </a:r>
            <a:r>
              <a:rPr dirty="0" sz="900" spc="10">
                <a:latin typeface="Arial Black"/>
                <a:cs typeface="Arial Black"/>
              </a:rPr>
              <a:t>(IIT-D)</a:t>
            </a:r>
            <a:endParaRPr sz="900">
              <a:latin typeface="Arial Black"/>
              <a:cs typeface="Arial Black"/>
            </a:endParaRPr>
          </a:p>
          <a:p>
            <a:pPr algn="ctr" marR="37465">
              <a:lnSpc>
                <a:spcPts val="1045"/>
              </a:lnSpc>
            </a:pPr>
            <a:r>
              <a:rPr dirty="0" sz="1050" spc="10" b="1">
                <a:latin typeface="Calibri"/>
                <a:cs typeface="Calibri"/>
              </a:rPr>
              <a:t>COORDINATOR </a:t>
            </a:r>
            <a:r>
              <a:rPr dirty="0" sz="1050" spc="5" b="1">
                <a:latin typeface="Calibri"/>
                <a:cs typeface="Calibri"/>
              </a:rPr>
              <a:t>( Centre </a:t>
            </a:r>
            <a:r>
              <a:rPr dirty="0" sz="1050" spc="10" b="1">
                <a:latin typeface="Calibri"/>
                <a:cs typeface="Calibri"/>
              </a:rPr>
              <a:t>of</a:t>
            </a:r>
            <a:r>
              <a:rPr dirty="0" sz="1050" b="1">
                <a:latin typeface="Calibri"/>
                <a:cs typeface="Calibri"/>
              </a:rPr>
              <a:t> </a:t>
            </a:r>
            <a:r>
              <a:rPr dirty="0" sz="1050" spc="5" b="1">
                <a:latin typeface="Calibri"/>
                <a:cs typeface="Calibri"/>
              </a:rPr>
              <a:t>e-Governance)</a:t>
            </a:r>
            <a:endParaRPr sz="1050">
              <a:latin typeface="Calibri"/>
              <a:cs typeface="Calibri"/>
            </a:endParaRPr>
          </a:p>
          <a:p>
            <a:pPr algn="ctr" marL="303530" marR="344170">
              <a:lnSpc>
                <a:spcPct val="102099"/>
              </a:lnSpc>
            </a:pPr>
            <a:r>
              <a:rPr dirty="0" sz="1050" spc="5" b="1">
                <a:latin typeface="Calibri"/>
                <a:cs typeface="Calibri"/>
              </a:rPr>
              <a:t>Associate Professor (e-Governance </a:t>
            </a:r>
            <a:r>
              <a:rPr dirty="0" sz="1050" spc="10" b="1">
                <a:latin typeface="Calibri"/>
                <a:cs typeface="Calibri"/>
              </a:rPr>
              <a:t>and </a:t>
            </a:r>
            <a:r>
              <a:rPr dirty="0" sz="1050" spc="5" b="1">
                <a:latin typeface="Calibri"/>
                <a:cs typeface="Calibri"/>
              </a:rPr>
              <a:t>ICT)  Indian Institute </a:t>
            </a:r>
            <a:r>
              <a:rPr dirty="0" sz="1050" spc="10" b="1">
                <a:latin typeface="Calibri"/>
                <a:cs typeface="Calibri"/>
              </a:rPr>
              <a:t>of </a:t>
            </a:r>
            <a:r>
              <a:rPr dirty="0" sz="1050" spc="5" b="1">
                <a:latin typeface="Calibri"/>
                <a:cs typeface="Calibri"/>
              </a:rPr>
              <a:t>Public Administration  </a:t>
            </a:r>
            <a:r>
              <a:rPr dirty="0" u="sng" sz="1050" spc="5" b="1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charrumalhotra [at]gmail.com</a:t>
            </a:r>
            <a:endParaRPr sz="105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15874" y="5345958"/>
            <a:ext cx="7128509" cy="5346065"/>
            <a:chOff x="215874" y="5345958"/>
            <a:chExt cx="7128509" cy="5346065"/>
          </a:xfrm>
        </p:grpSpPr>
        <p:sp>
          <p:nvSpPr>
            <p:cNvPr id="6" name="object 6"/>
            <p:cNvSpPr/>
            <p:nvPr/>
          </p:nvSpPr>
          <p:spPr>
            <a:xfrm>
              <a:off x="215874" y="5345958"/>
              <a:ext cx="7128296" cy="53460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15874" y="5345958"/>
              <a:ext cx="7128296" cy="94671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2820567" y="10355441"/>
            <a:ext cx="1917064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1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29412" y="10375193"/>
            <a:ext cx="7112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9294" y="9314015"/>
            <a:ext cx="3524885" cy="661035"/>
          </a:xfrm>
          <a:prstGeom prst="rect">
            <a:avLst/>
          </a:prstGeom>
          <a:solidFill>
            <a:srgbClr val="FFD966"/>
          </a:solidFill>
          <a:ln w="7425">
            <a:solidFill>
              <a:srgbClr val="FFC000"/>
            </a:solidFill>
          </a:ln>
        </p:spPr>
        <p:txBody>
          <a:bodyPr wrap="square" lIns="0" tIns="84455" rIns="0" bIns="0" rtlCol="0" vert="horz">
            <a:spAutoFit/>
          </a:bodyPr>
          <a:lstStyle/>
          <a:p>
            <a:pPr marL="66675" marR="453390">
              <a:lnSpc>
                <a:spcPct val="100600"/>
              </a:lnSpc>
              <a:spcBef>
                <a:spcPts val="665"/>
              </a:spcBef>
            </a:pPr>
            <a:r>
              <a:rPr dirty="0" sz="1550">
                <a:latin typeface="Calibri"/>
                <a:cs typeface="Calibri"/>
              </a:rPr>
              <a:t>The </a:t>
            </a:r>
            <a:r>
              <a:rPr dirty="0" sz="1550" spc="-5">
                <a:latin typeface="Calibri"/>
                <a:cs typeface="Calibri"/>
              </a:rPr>
              <a:t>Implications </a:t>
            </a:r>
            <a:r>
              <a:rPr dirty="0" sz="1550" spc="5">
                <a:latin typeface="Calibri"/>
                <a:cs typeface="Calibri"/>
              </a:rPr>
              <a:t>&amp; </a:t>
            </a:r>
            <a:r>
              <a:rPr dirty="0" sz="1550" spc="-5">
                <a:latin typeface="Calibri"/>
                <a:cs typeface="Calibri"/>
              </a:rPr>
              <a:t>Possibilities </a:t>
            </a:r>
            <a:r>
              <a:rPr dirty="0" sz="1550">
                <a:latin typeface="Calibri"/>
                <a:cs typeface="Calibri"/>
              </a:rPr>
              <a:t>of </a:t>
            </a:r>
            <a:r>
              <a:rPr dirty="0" sz="1550" spc="-5">
                <a:latin typeface="Calibri"/>
                <a:cs typeface="Calibri"/>
              </a:rPr>
              <a:t>the  Deal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8512" y="9326618"/>
            <a:ext cx="473709" cy="621665"/>
          </a:xfrm>
          <a:prstGeom prst="rect">
            <a:avLst/>
          </a:prstGeom>
          <a:solidFill>
            <a:srgbClr val="FFD966"/>
          </a:solidFill>
          <a:ln w="7425">
            <a:solidFill>
              <a:srgbClr val="FFC000"/>
            </a:solidFill>
          </a:ln>
        </p:spPr>
        <p:txBody>
          <a:bodyPr wrap="square" lIns="0" tIns="147320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1160"/>
              </a:spcBef>
            </a:pPr>
            <a:r>
              <a:rPr dirty="0" sz="2000" spc="10" b="1">
                <a:latin typeface="Yu Gothic"/>
                <a:cs typeface="Yu Gothic"/>
              </a:rPr>
              <a:t>04</a:t>
            </a:r>
            <a:endParaRPr sz="2000">
              <a:latin typeface="Yu Gothic"/>
              <a:cs typeface="Yu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27197" y="8412146"/>
            <a:ext cx="3524885" cy="732155"/>
          </a:xfrm>
          <a:prstGeom prst="rect">
            <a:avLst/>
          </a:prstGeom>
          <a:solidFill>
            <a:srgbClr val="FFD966"/>
          </a:solidFill>
          <a:ln w="7425">
            <a:solidFill>
              <a:srgbClr val="FFC000"/>
            </a:solidFill>
          </a:ln>
        </p:spPr>
        <p:txBody>
          <a:bodyPr wrap="square" lIns="0" tIns="63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600">
              <a:latin typeface="Times New Roman"/>
              <a:cs typeface="Times New Roman"/>
            </a:endParaRPr>
          </a:p>
          <a:p>
            <a:pPr marL="66675">
              <a:lnSpc>
                <a:spcPct val="100000"/>
              </a:lnSpc>
            </a:pPr>
            <a:r>
              <a:rPr dirty="0" sz="1550">
                <a:latin typeface="Calibri"/>
                <a:cs typeface="Calibri"/>
              </a:rPr>
              <a:t>The </a:t>
            </a:r>
            <a:r>
              <a:rPr dirty="0" sz="1550" spc="-5">
                <a:latin typeface="Calibri"/>
                <a:cs typeface="Calibri"/>
              </a:rPr>
              <a:t>Jio- </a:t>
            </a:r>
            <a:r>
              <a:rPr dirty="0" sz="1550">
                <a:latin typeface="Calibri"/>
                <a:cs typeface="Calibri"/>
              </a:rPr>
              <a:t>Facebook</a:t>
            </a:r>
            <a:r>
              <a:rPr dirty="0" sz="1550" spc="-5">
                <a:latin typeface="Calibri"/>
                <a:cs typeface="Calibri"/>
              </a:rPr>
              <a:t> Deal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3739" y="8412146"/>
            <a:ext cx="485140" cy="732155"/>
          </a:xfrm>
          <a:prstGeom prst="rect">
            <a:avLst/>
          </a:prstGeom>
          <a:solidFill>
            <a:srgbClr val="FFD966"/>
          </a:solidFill>
          <a:ln w="7425">
            <a:solidFill>
              <a:srgbClr val="FFC000"/>
            </a:solidFill>
          </a:ln>
        </p:spPr>
        <p:txBody>
          <a:bodyPr wrap="square" lIns="0" tIns="203200" rIns="0" bIns="0" rtlCol="0" vert="horz">
            <a:spAutoFit/>
          </a:bodyPr>
          <a:lstStyle/>
          <a:p>
            <a:pPr marL="94615">
              <a:lnSpc>
                <a:spcPct val="100000"/>
              </a:lnSpc>
              <a:spcBef>
                <a:spcPts val="1600"/>
              </a:spcBef>
            </a:pPr>
            <a:r>
              <a:rPr dirty="0" sz="2000" spc="10" b="1">
                <a:latin typeface="Yu Gothic"/>
                <a:cs typeface="Yu Gothic"/>
              </a:rPr>
              <a:t>03</a:t>
            </a:r>
            <a:endParaRPr sz="2000">
              <a:latin typeface="Yu Gothic"/>
              <a:cs typeface="Yu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124866" y="7673217"/>
            <a:ext cx="3515360" cy="578485"/>
          </a:xfrm>
          <a:custGeom>
            <a:avLst/>
            <a:gdLst/>
            <a:ahLst/>
            <a:cxnLst/>
            <a:rect l="l" t="t" r="r" b="b"/>
            <a:pathLst>
              <a:path w="3515360" h="578484">
                <a:moveTo>
                  <a:pt x="3514999" y="0"/>
                </a:moveTo>
                <a:lnTo>
                  <a:pt x="0" y="0"/>
                </a:lnTo>
                <a:lnTo>
                  <a:pt x="0" y="578082"/>
                </a:lnTo>
                <a:lnTo>
                  <a:pt x="3514999" y="578082"/>
                </a:lnTo>
                <a:lnTo>
                  <a:pt x="3514999" y="0"/>
                </a:lnTo>
                <a:close/>
              </a:path>
            </a:pathLst>
          </a:custGeom>
          <a:ln w="7425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06250" y="7676930"/>
            <a:ext cx="3529965" cy="570865"/>
          </a:xfrm>
          <a:prstGeom prst="rect">
            <a:avLst/>
          </a:prstGeom>
          <a:solidFill>
            <a:srgbClr val="FFD966"/>
          </a:solidFill>
        </p:spPr>
        <p:txBody>
          <a:bodyPr wrap="square" lIns="0" tIns="159385" rIns="0" bIns="0" rtlCol="0" vert="horz">
            <a:spAutoFit/>
          </a:bodyPr>
          <a:lstStyle/>
          <a:p>
            <a:pPr marL="85090">
              <a:lnSpc>
                <a:spcPct val="100000"/>
              </a:lnSpc>
              <a:spcBef>
                <a:spcPts val="1255"/>
              </a:spcBef>
            </a:pPr>
            <a:r>
              <a:rPr dirty="0" sz="1550">
                <a:latin typeface="Calibri"/>
                <a:cs typeface="Calibri"/>
              </a:rPr>
              <a:t>Three </a:t>
            </a:r>
            <a:r>
              <a:rPr dirty="0" sz="1550" spc="-5">
                <a:latin typeface="Calibri"/>
                <a:cs typeface="Calibri"/>
              </a:rPr>
              <a:t>Disputes </a:t>
            </a:r>
            <a:r>
              <a:rPr dirty="0" sz="1550">
                <a:latin typeface="Calibri"/>
                <a:cs typeface="Calibri"/>
              </a:rPr>
              <a:t>Over Data </a:t>
            </a:r>
            <a:r>
              <a:rPr dirty="0" sz="1550" spc="-5">
                <a:latin typeface="Calibri"/>
                <a:cs typeface="Calibri"/>
              </a:rPr>
              <a:t>Sovereignty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99465" y="7683901"/>
            <a:ext cx="481330" cy="578485"/>
          </a:xfrm>
          <a:custGeom>
            <a:avLst/>
            <a:gdLst/>
            <a:ahLst/>
            <a:cxnLst/>
            <a:rect l="l" t="t" r="r" b="b"/>
            <a:pathLst>
              <a:path w="481330" h="578484">
                <a:moveTo>
                  <a:pt x="0" y="0"/>
                </a:moveTo>
                <a:lnTo>
                  <a:pt x="480742" y="0"/>
                </a:lnTo>
                <a:lnTo>
                  <a:pt x="480742" y="578081"/>
                </a:lnTo>
                <a:lnTo>
                  <a:pt x="0" y="578081"/>
                </a:lnTo>
                <a:lnTo>
                  <a:pt x="0" y="0"/>
                </a:lnTo>
                <a:close/>
              </a:path>
            </a:pathLst>
          </a:custGeom>
          <a:ln w="7425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603178" y="7676930"/>
            <a:ext cx="495934" cy="570865"/>
          </a:xfrm>
          <a:prstGeom prst="rect">
            <a:avLst/>
          </a:prstGeom>
          <a:solidFill>
            <a:srgbClr val="FFD966"/>
          </a:solidFill>
        </p:spPr>
        <p:txBody>
          <a:bodyPr wrap="square" lIns="0" tIns="132715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1045"/>
              </a:spcBef>
            </a:pPr>
            <a:r>
              <a:rPr dirty="0" sz="2000" spc="10" b="1">
                <a:latin typeface="Yu Gothic"/>
                <a:cs typeface="Yu Gothic"/>
              </a:rPr>
              <a:t>02</a:t>
            </a:r>
            <a:endParaRPr sz="2000">
              <a:latin typeface="Yu Gothic"/>
              <a:cs typeface="Yu Gothic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115402" y="6939909"/>
            <a:ext cx="3532504" cy="564515"/>
          </a:xfrm>
          <a:custGeom>
            <a:avLst/>
            <a:gdLst/>
            <a:ahLst/>
            <a:cxnLst/>
            <a:rect l="l" t="t" r="r" b="b"/>
            <a:pathLst>
              <a:path w="3532504" h="564515">
                <a:moveTo>
                  <a:pt x="3532366" y="0"/>
                </a:moveTo>
                <a:lnTo>
                  <a:pt x="0" y="0"/>
                </a:lnTo>
                <a:lnTo>
                  <a:pt x="0" y="563978"/>
                </a:lnTo>
                <a:lnTo>
                  <a:pt x="3532366" y="563978"/>
                </a:lnTo>
                <a:lnTo>
                  <a:pt x="3532366" y="0"/>
                </a:lnTo>
                <a:close/>
              </a:path>
            </a:pathLst>
          </a:custGeom>
          <a:ln w="7425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098481" y="6943621"/>
            <a:ext cx="3545840" cy="556895"/>
          </a:xfrm>
          <a:prstGeom prst="rect">
            <a:avLst/>
          </a:prstGeom>
          <a:solidFill>
            <a:srgbClr val="FFD966"/>
          </a:solidFill>
        </p:spPr>
        <p:txBody>
          <a:bodyPr wrap="square" lIns="0" tIns="152400" rIns="0" bIns="0" rtlCol="0" vert="horz">
            <a:spAutoFit/>
          </a:bodyPr>
          <a:lstStyle/>
          <a:p>
            <a:pPr marL="83185">
              <a:lnSpc>
                <a:spcPct val="100000"/>
              </a:lnSpc>
              <a:spcBef>
                <a:spcPts val="1200"/>
              </a:spcBef>
            </a:pPr>
            <a:r>
              <a:rPr dirty="0" sz="1550">
                <a:latin typeface="Calibri"/>
                <a:cs typeface="Calibri"/>
              </a:rPr>
              <a:t>What is Data</a:t>
            </a:r>
            <a:r>
              <a:rPr dirty="0" sz="1550" spc="-1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Sovereignty?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86829" y="6939909"/>
            <a:ext cx="508000" cy="564515"/>
          </a:xfrm>
          <a:prstGeom prst="rect">
            <a:avLst/>
          </a:prstGeom>
          <a:solidFill>
            <a:srgbClr val="FFD966"/>
          </a:solidFill>
          <a:ln w="7425">
            <a:solidFill>
              <a:srgbClr val="F4B081"/>
            </a:solidFill>
          </a:ln>
        </p:spPr>
        <p:txBody>
          <a:bodyPr wrap="square" lIns="0" tIns="130810" rIns="0" bIns="0" rtlCol="0" vert="horz">
            <a:spAutoFit/>
          </a:bodyPr>
          <a:lstStyle/>
          <a:p>
            <a:pPr marL="95885">
              <a:lnSpc>
                <a:spcPct val="100000"/>
              </a:lnSpc>
              <a:spcBef>
                <a:spcPts val="1030"/>
              </a:spcBef>
            </a:pPr>
            <a:r>
              <a:rPr dirty="0" sz="2000" spc="10" b="1">
                <a:latin typeface="Yu Gothic"/>
                <a:cs typeface="Yu Gothic"/>
              </a:rPr>
              <a:t>01</a:t>
            </a:r>
            <a:endParaRPr sz="2000">
              <a:latin typeface="Yu Gothic"/>
              <a:cs typeface="Yu Gothic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4775827" y="6667654"/>
            <a:ext cx="2416175" cy="3506470"/>
            <a:chOff x="4775827" y="6667654"/>
            <a:chExt cx="2416175" cy="3506470"/>
          </a:xfrm>
        </p:grpSpPr>
        <p:sp>
          <p:nvSpPr>
            <p:cNvPr id="22" name="object 22"/>
            <p:cNvSpPr/>
            <p:nvPr/>
          </p:nvSpPr>
          <p:spPr>
            <a:xfrm>
              <a:off x="4790678" y="6682505"/>
              <a:ext cx="2386447" cy="34767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4783253" y="6675079"/>
              <a:ext cx="2401570" cy="3491865"/>
            </a:xfrm>
            <a:custGeom>
              <a:avLst/>
              <a:gdLst/>
              <a:ahLst/>
              <a:cxnLst/>
              <a:rect l="l" t="t" r="r" b="b"/>
              <a:pathLst>
                <a:path w="2401570" h="3491865">
                  <a:moveTo>
                    <a:pt x="2401298" y="0"/>
                  </a:moveTo>
                  <a:lnTo>
                    <a:pt x="0" y="0"/>
                  </a:lnTo>
                  <a:lnTo>
                    <a:pt x="0" y="3491579"/>
                  </a:lnTo>
                  <a:lnTo>
                    <a:pt x="2401298" y="3491579"/>
                  </a:lnTo>
                  <a:lnTo>
                    <a:pt x="2401298" y="0"/>
                  </a:lnTo>
                  <a:close/>
                </a:path>
              </a:pathLst>
            </a:custGeom>
            <a:ln w="14850">
              <a:solidFill>
                <a:srgbClr val="0070C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/>
          <p:cNvSpPr txBox="1"/>
          <p:nvPr/>
        </p:nvSpPr>
        <p:spPr>
          <a:xfrm>
            <a:off x="3054487" y="6129931"/>
            <a:ext cx="1327150" cy="4057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500" spc="-10">
                <a:latin typeface="Arial Black"/>
                <a:cs typeface="Arial Black"/>
              </a:rPr>
              <a:t>Agenda</a:t>
            </a:r>
            <a:endParaRPr sz="25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20567" y="5009262"/>
            <a:ext cx="1917064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1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29412" y="5029013"/>
            <a:ext cx="7112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solidFill>
                  <a:srgbClr val="888888"/>
                </a:solidFill>
                <a:latin typeface="Calibri"/>
                <a:cs typeface="Calibri"/>
              </a:rPr>
              <a:t>3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94838" y="762520"/>
            <a:ext cx="4493895" cy="447040"/>
          </a:xfrm>
          <a:prstGeom prst="rect"/>
          <a:solidFill>
            <a:srgbClr val="D4A6BD"/>
          </a:solidFill>
        </p:spPr>
        <p:txBody>
          <a:bodyPr wrap="square" lIns="0" tIns="59690" rIns="0" bIns="0" rtlCol="0" vert="horz">
            <a:spAutoFit/>
          </a:bodyPr>
          <a:lstStyle/>
          <a:p>
            <a:pPr marL="66675">
              <a:lnSpc>
                <a:spcPct val="100000"/>
              </a:lnSpc>
              <a:spcBef>
                <a:spcPts val="470"/>
              </a:spcBef>
            </a:pPr>
            <a:r>
              <a:rPr dirty="0" spc="25"/>
              <a:t>What </a:t>
            </a:r>
            <a:r>
              <a:rPr dirty="0" spc="15"/>
              <a:t>is </a:t>
            </a:r>
            <a:r>
              <a:rPr dirty="0" spc="20"/>
              <a:t>Data</a:t>
            </a:r>
            <a:r>
              <a:rPr dirty="0" spc="-50"/>
              <a:t> </a:t>
            </a:r>
            <a:r>
              <a:rPr dirty="0" spc="15"/>
              <a:t>Sovereignty?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94186" y="1406049"/>
            <a:ext cx="6622415" cy="845819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dirty="0" sz="1550">
                <a:latin typeface="Calibri"/>
                <a:cs typeface="Calibri"/>
              </a:rPr>
              <a:t>It </a:t>
            </a:r>
            <a:r>
              <a:rPr dirty="0" sz="1550" spc="-5">
                <a:latin typeface="Calibri"/>
                <a:cs typeface="Calibri"/>
              </a:rPr>
              <a:t>refers </a:t>
            </a:r>
            <a:r>
              <a:rPr dirty="0" sz="1550">
                <a:latin typeface="Calibri"/>
                <a:cs typeface="Calibri"/>
              </a:rPr>
              <a:t>to the </a:t>
            </a:r>
            <a:r>
              <a:rPr dirty="0" sz="1550" spc="-5">
                <a:latin typeface="Calibri"/>
                <a:cs typeface="Calibri"/>
              </a:rPr>
              <a:t>field </a:t>
            </a:r>
            <a:r>
              <a:rPr dirty="0" sz="1550">
                <a:latin typeface="Calibri"/>
                <a:cs typeface="Calibri"/>
              </a:rPr>
              <a:t>of </a:t>
            </a:r>
            <a:r>
              <a:rPr dirty="0" sz="1550" spc="-5">
                <a:latin typeface="Calibri"/>
                <a:cs typeface="Calibri"/>
              </a:rPr>
              <a:t>internet governance</a:t>
            </a:r>
            <a:endParaRPr sz="1550">
              <a:latin typeface="Calibri"/>
              <a:cs typeface="Calibri"/>
            </a:endParaRPr>
          </a:p>
          <a:p>
            <a:pPr marL="591820" marR="5080" indent="78105">
              <a:lnSpc>
                <a:spcPts val="1839"/>
              </a:lnSpc>
              <a:spcBef>
                <a:spcPts val="525"/>
              </a:spcBef>
            </a:pPr>
            <a:r>
              <a:rPr dirty="0" sz="1550">
                <a:latin typeface="Calibri"/>
                <a:cs typeface="Calibri"/>
              </a:rPr>
              <a:t>-To </a:t>
            </a:r>
            <a:r>
              <a:rPr dirty="0" sz="1550" spc="-5">
                <a:latin typeface="Calibri"/>
                <a:cs typeface="Calibri"/>
              </a:rPr>
              <a:t>describe government’s desire </a:t>
            </a:r>
            <a:r>
              <a:rPr dirty="0" sz="1550">
                <a:latin typeface="Calibri"/>
                <a:cs typeface="Calibri"/>
              </a:rPr>
              <a:t>to </a:t>
            </a:r>
            <a:r>
              <a:rPr dirty="0" sz="1550" spc="-5">
                <a:latin typeface="Calibri"/>
                <a:cs typeface="Calibri"/>
              </a:rPr>
              <a:t>exercise control </a:t>
            </a:r>
            <a:r>
              <a:rPr dirty="0" sz="1550">
                <a:latin typeface="Calibri"/>
                <a:cs typeface="Calibri"/>
              </a:rPr>
              <a:t>over the </a:t>
            </a:r>
            <a:r>
              <a:rPr dirty="0" sz="1550" spc="-5">
                <a:latin typeface="Calibri"/>
                <a:cs typeface="Calibri"/>
              </a:rPr>
              <a:t>internet  within their </a:t>
            </a:r>
            <a:r>
              <a:rPr dirty="0" sz="1550">
                <a:latin typeface="Calibri"/>
                <a:cs typeface="Calibri"/>
              </a:rPr>
              <a:t>own </a:t>
            </a:r>
            <a:r>
              <a:rPr dirty="0" sz="1550" spc="-5">
                <a:latin typeface="Calibri"/>
                <a:cs typeface="Calibri"/>
              </a:rPr>
              <a:t>borders, including political, economic, cultural</a:t>
            </a:r>
            <a:r>
              <a:rPr dirty="0" sz="1550" spc="10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and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73360" y="2226298"/>
            <a:ext cx="1901825" cy="2635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50" spc="-5">
                <a:latin typeface="Calibri"/>
                <a:cs typeface="Calibri"/>
              </a:rPr>
              <a:t>technological</a:t>
            </a:r>
            <a:r>
              <a:rPr dirty="0" sz="1550" spc="-15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activities.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90505" y="2390600"/>
            <a:ext cx="1816735" cy="447040"/>
          </a:xfrm>
          <a:prstGeom prst="rect">
            <a:avLst/>
          </a:prstGeom>
          <a:solidFill>
            <a:srgbClr val="D9D1E9"/>
          </a:solidFill>
          <a:ln w="7425">
            <a:solidFill>
              <a:srgbClr val="000000"/>
            </a:solidFill>
          </a:ln>
        </p:spPr>
        <p:txBody>
          <a:bodyPr wrap="square" lIns="0" tIns="56515" rIns="0" bIns="0" rtlCol="0" vert="horz">
            <a:spAutoFit/>
          </a:bodyPr>
          <a:lstStyle/>
          <a:p>
            <a:pPr marL="195580">
              <a:lnSpc>
                <a:spcPct val="100000"/>
              </a:lnSpc>
              <a:spcBef>
                <a:spcPts val="445"/>
              </a:spcBef>
            </a:pPr>
            <a:r>
              <a:rPr dirty="0" sz="1950" spc="-10">
                <a:latin typeface="Arial Black"/>
                <a:cs typeface="Arial Black"/>
              </a:rPr>
              <a:t>Differences</a:t>
            </a:r>
            <a:endParaRPr sz="1950">
              <a:latin typeface="Arial Black"/>
              <a:cs typeface="Arial Black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979034" y="2978682"/>
          <a:ext cx="5897880" cy="20599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7200"/>
                <a:gridCol w="4136390"/>
              </a:tblGrid>
              <a:tr h="395003">
                <a:tc>
                  <a:txBody>
                    <a:bodyPr/>
                    <a:lstStyle/>
                    <a:p>
                      <a:pPr marL="467359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 spc="10" b="1">
                          <a:latin typeface="Calibri"/>
                          <a:cs typeface="Calibri"/>
                        </a:rPr>
                        <a:t>Concepts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28575">
                      <a:solidFill>
                        <a:srgbClr val="9E9E9E"/>
                      </a:solidFill>
                      <a:prstDash val="solid"/>
                    </a:lnL>
                    <a:lnR w="28575">
                      <a:solidFill>
                        <a:srgbClr val="9E9E9E"/>
                      </a:solidFill>
                      <a:prstDash val="solid"/>
                    </a:lnR>
                    <a:lnT w="28575">
                      <a:solidFill>
                        <a:srgbClr val="9E9E9E"/>
                      </a:solidFill>
                      <a:prstDash val="solid"/>
                    </a:lnT>
                    <a:lnB w="2857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 spc="15" b="1">
                          <a:latin typeface="Calibri"/>
                          <a:cs typeface="Calibri"/>
                        </a:rPr>
                        <a:t>Meaning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28575">
                      <a:solidFill>
                        <a:srgbClr val="9E9E9E"/>
                      </a:solidFill>
                      <a:prstDash val="solid"/>
                    </a:lnL>
                    <a:lnR w="28575">
                      <a:solidFill>
                        <a:srgbClr val="9E9E9E"/>
                      </a:solidFill>
                      <a:prstDash val="solid"/>
                    </a:lnR>
                    <a:lnT w="28575">
                      <a:solidFill>
                        <a:srgbClr val="9E9E9E"/>
                      </a:solidFill>
                      <a:prstDash val="solid"/>
                    </a:lnT>
                    <a:lnB w="28575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  <a:tr h="406754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Data</a:t>
                      </a:r>
                      <a:r>
                        <a:rPr dirty="0" sz="15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5">
                          <a:latin typeface="Calibri"/>
                          <a:cs typeface="Calibri"/>
                        </a:rPr>
                        <a:t>Residency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59690">
                    <a:lnL w="28575">
                      <a:solidFill>
                        <a:srgbClr val="9E9E9E"/>
                      </a:solidFill>
                      <a:prstDash val="solid"/>
                    </a:lnL>
                    <a:lnR w="28575">
                      <a:solidFill>
                        <a:srgbClr val="9E9E9E"/>
                      </a:solidFill>
                      <a:prstDash val="solid"/>
                    </a:lnR>
                    <a:lnT w="28575">
                      <a:solidFill>
                        <a:srgbClr val="9E9E9E"/>
                      </a:solidFill>
                      <a:prstDash val="solid"/>
                    </a:lnT>
                    <a:lnB w="2857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Address of</a:t>
                      </a:r>
                      <a:r>
                        <a:rPr dirty="0" sz="1550" spc="-5">
                          <a:latin typeface="Calibri"/>
                          <a:cs typeface="Calibri"/>
                        </a:rPr>
                        <a:t> Data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59690">
                    <a:lnL w="28575">
                      <a:solidFill>
                        <a:srgbClr val="9E9E9E"/>
                      </a:solidFill>
                      <a:prstDash val="solid"/>
                    </a:lnL>
                    <a:lnR w="28575">
                      <a:solidFill>
                        <a:srgbClr val="9E9E9E"/>
                      </a:solidFill>
                      <a:prstDash val="solid"/>
                    </a:lnR>
                    <a:lnT w="28575">
                      <a:solidFill>
                        <a:srgbClr val="9E9E9E"/>
                      </a:solidFill>
                      <a:prstDash val="solid"/>
                    </a:lnT>
                    <a:lnB w="28575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  <a:tr h="617762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Data</a:t>
                      </a:r>
                      <a:r>
                        <a:rPr dirty="0" sz="15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5">
                          <a:latin typeface="Calibri"/>
                          <a:cs typeface="Calibri"/>
                        </a:rPr>
                        <a:t>Sovereignty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59690">
                    <a:lnL w="28575">
                      <a:solidFill>
                        <a:srgbClr val="9E9E9E"/>
                      </a:solidFill>
                      <a:prstDash val="solid"/>
                    </a:lnL>
                    <a:lnR w="28575">
                      <a:solidFill>
                        <a:srgbClr val="9E9E9E"/>
                      </a:solidFill>
                      <a:prstDash val="solid"/>
                    </a:lnR>
                    <a:lnT w="28575">
                      <a:solidFill>
                        <a:srgbClr val="9E9E9E"/>
                      </a:solidFill>
                      <a:prstDash val="solid"/>
                    </a:lnT>
                    <a:lnB w="2857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92405">
                        <a:lnSpc>
                          <a:spcPct val="100600"/>
                        </a:lnSpc>
                        <a:spcBef>
                          <a:spcPts val="459"/>
                        </a:spcBef>
                      </a:pPr>
                      <a:r>
                        <a:rPr dirty="0" sz="1550" spc="-5">
                          <a:latin typeface="Calibri"/>
                          <a:cs typeface="Calibri"/>
                        </a:rPr>
                        <a:t>Stored 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550" spc="-5">
                          <a:latin typeface="Calibri"/>
                          <a:cs typeface="Calibri"/>
                        </a:rPr>
                        <a:t>follows 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laws of the </a:t>
                      </a:r>
                      <a:r>
                        <a:rPr dirty="0" sz="1550" spc="-5">
                          <a:latin typeface="Calibri"/>
                          <a:cs typeface="Calibri"/>
                        </a:rPr>
                        <a:t>nation 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where it </a:t>
                      </a:r>
                      <a:r>
                        <a:rPr dirty="0" sz="1550" spc="-5">
                          <a:latin typeface="Calibri"/>
                          <a:cs typeface="Calibri"/>
                        </a:rPr>
                        <a:t>is  stored.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58419">
                    <a:lnL w="28575">
                      <a:solidFill>
                        <a:srgbClr val="9E9E9E"/>
                      </a:solidFill>
                      <a:prstDash val="solid"/>
                    </a:lnL>
                    <a:lnR w="28575">
                      <a:solidFill>
                        <a:srgbClr val="9E9E9E"/>
                      </a:solidFill>
                      <a:prstDash val="solid"/>
                    </a:lnR>
                    <a:lnT w="28575">
                      <a:solidFill>
                        <a:srgbClr val="9E9E9E"/>
                      </a:solidFill>
                      <a:prstDash val="solid"/>
                    </a:lnT>
                    <a:lnB w="28575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  <a:tr h="617762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Data</a:t>
                      </a:r>
                      <a:r>
                        <a:rPr dirty="0" sz="15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5">
                          <a:latin typeface="Calibri"/>
                          <a:cs typeface="Calibri"/>
                        </a:rPr>
                        <a:t>Localization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59690">
                    <a:lnL w="28575">
                      <a:solidFill>
                        <a:srgbClr val="9E9E9E"/>
                      </a:solidFill>
                      <a:prstDash val="solid"/>
                    </a:lnL>
                    <a:lnR w="28575">
                      <a:solidFill>
                        <a:srgbClr val="9E9E9E"/>
                      </a:solidFill>
                      <a:prstDash val="solid"/>
                    </a:lnR>
                    <a:lnT w="28575">
                      <a:solidFill>
                        <a:srgbClr val="9E9E9E"/>
                      </a:solidFill>
                      <a:prstDash val="solid"/>
                    </a:lnT>
                    <a:lnB w="2857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516890">
                        <a:lnSpc>
                          <a:spcPct val="100600"/>
                        </a:lnSpc>
                        <a:spcBef>
                          <a:spcPts val="459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Stay with the </a:t>
                      </a:r>
                      <a:r>
                        <a:rPr dirty="0" sz="1550" spc="-5">
                          <a:latin typeface="Calibri"/>
                          <a:cs typeface="Calibri"/>
                        </a:rPr>
                        <a:t>country 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and shared with </a:t>
                      </a:r>
                      <a:r>
                        <a:rPr dirty="0" sz="1550" spc="-5">
                          <a:latin typeface="Calibri"/>
                          <a:cs typeface="Calibri"/>
                        </a:rPr>
                        <a:t>other  countries 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over</a:t>
                      </a:r>
                      <a:r>
                        <a:rPr dirty="0" sz="1550" spc="-5">
                          <a:latin typeface="Calibri"/>
                          <a:cs typeface="Calibri"/>
                        </a:rPr>
                        <a:t> taxes.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58419">
                    <a:lnL w="28575">
                      <a:solidFill>
                        <a:srgbClr val="9E9E9E"/>
                      </a:solidFill>
                      <a:prstDash val="solid"/>
                    </a:lnL>
                    <a:lnR w="28575">
                      <a:solidFill>
                        <a:srgbClr val="9E9E9E"/>
                      </a:solidFill>
                      <a:prstDash val="solid"/>
                    </a:lnR>
                    <a:lnT w="28575">
                      <a:solidFill>
                        <a:srgbClr val="9E9E9E"/>
                      </a:solidFill>
                      <a:prstDash val="solid"/>
                    </a:lnT>
                    <a:lnB w="28575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9" name="object 9"/>
          <p:cNvGrpSpPr/>
          <p:nvPr/>
        </p:nvGrpSpPr>
        <p:grpSpPr>
          <a:xfrm>
            <a:off x="215874" y="5345958"/>
            <a:ext cx="7128509" cy="5346065"/>
            <a:chOff x="215874" y="5345958"/>
            <a:chExt cx="7128509" cy="5346065"/>
          </a:xfrm>
        </p:grpSpPr>
        <p:sp>
          <p:nvSpPr>
            <p:cNvPr id="10" name="object 10"/>
            <p:cNvSpPr/>
            <p:nvPr/>
          </p:nvSpPr>
          <p:spPr>
            <a:xfrm>
              <a:off x="215874" y="5345958"/>
              <a:ext cx="7128296" cy="53460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215874" y="5345958"/>
              <a:ext cx="7128296" cy="94671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2820567" y="10355441"/>
            <a:ext cx="1917064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1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29412" y="10375193"/>
            <a:ext cx="7112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solidFill>
                  <a:srgbClr val="888888"/>
                </a:solidFill>
                <a:latin typeface="Calibri"/>
                <a:cs typeface="Calibri"/>
              </a:rPr>
              <a:t>4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534734" y="5892644"/>
            <a:ext cx="4962913" cy="8524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579286" y="5922345"/>
            <a:ext cx="4874260" cy="763905"/>
          </a:xfrm>
          <a:prstGeom prst="rect">
            <a:avLst/>
          </a:prstGeom>
          <a:solidFill>
            <a:srgbClr val="EAD1DC"/>
          </a:solidFill>
        </p:spPr>
        <p:txBody>
          <a:bodyPr wrap="square" lIns="0" tIns="12065" rIns="0" bIns="0" rtlCol="0" vert="horz">
            <a:spAutoFit/>
          </a:bodyPr>
          <a:lstStyle/>
          <a:p>
            <a:pPr marL="1471295" marR="348615" indent="-1122680">
              <a:lnSpc>
                <a:spcPct val="101699"/>
              </a:lnSpc>
              <a:spcBef>
                <a:spcPts val="95"/>
              </a:spcBef>
            </a:pPr>
            <a:r>
              <a:rPr dirty="0" sz="2300" spc="20">
                <a:latin typeface="Arial Black"/>
                <a:cs typeface="Arial Black"/>
              </a:rPr>
              <a:t>Three </a:t>
            </a:r>
            <a:r>
              <a:rPr dirty="0" sz="2300" spc="15">
                <a:latin typeface="Arial Black"/>
                <a:cs typeface="Arial Black"/>
              </a:rPr>
              <a:t>Disputes </a:t>
            </a:r>
            <a:r>
              <a:rPr dirty="0" sz="2300" spc="20">
                <a:latin typeface="Arial Black"/>
                <a:cs typeface="Arial Black"/>
              </a:rPr>
              <a:t>Over</a:t>
            </a:r>
            <a:r>
              <a:rPr dirty="0" sz="2300" spc="-40">
                <a:latin typeface="Arial Black"/>
                <a:cs typeface="Arial Black"/>
              </a:rPr>
              <a:t> </a:t>
            </a:r>
            <a:r>
              <a:rPr dirty="0" sz="2300" spc="15">
                <a:latin typeface="Arial Black"/>
                <a:cs typeface="Arial Black"/>
              </a:rPr>
              <a:t>Data  Sovereignty</a:t>
            </a:r>
            <a:endParaRPr sz="2300">
              <a:latin typeface="Arial Black"/>
              <a:cs typeface="Arial Blac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2618" y="6944055"/>
            <a:ext cx="4218305" cy="311467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76225" indent="-264160">
              <a:lnSpc>
                <a:spcPct val="100000"/>
              </a:lnSpc>
              <a:spcBef>
                <a:spcPts val="110"/>
              </a:spcBef>
              <a:buFont typeface="Arial"/>
              <a:buChar char="●"/>
              <a:tabLst>
                <a:tab pos="276225" algn="l"/>
                <a:tab pos="276860" algn="l"/>
              </a:tabLst>
            </a:pPr>
            <a:r>
              <a:rPr dirty="0" sz="1550">
                <a:latin typeface="Calibri"/>
                <a:cs typeface="Calibri"/>
              </a:rPr>
              <a:t>Cyber </a:t>
            </a:r>
            <a:r>
              <a:rPr dirty="0" sz="1550" spc="-5">
                <a:latin typeface="Calibri"/>
                <a:cs typeface="Calibri"/>
              </a:rPr>
              <a:t>security </a:t>
            </a:r>
            <a:r>
              <a:rPr dirty="0" sz="1550">
                <a:latin typeface="Calibri"/>
                <a:cs typeface="Calibri"/>
              </a:rPr>
              <a:t>has emerged as a </a:t>
            </a:r>
            <a:r>
              <a:rPr dirty="0" sz="1550" spc="-5">
                <a:latin typeface="Calibri"/>
                <a:cs typeface="Calibri"/>
              </a:rPr>
              <a:t>global</a:t>
            </a:r>
            <a:r>
              <a:rPr dirty="0" sz="1550" spc="15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challenge</a:t>
            </a:r>
            <a:endParaRPr sz="1550">
              <a:latin typeface="Calibri"/>
              <a:cs typeface="Calibri"/>
            </a:endParaRPr>
          </a:p>
          <a:p>
            <a:pPr algn="just" marL="276225" marR="5080" indent="-264160">
              <a:lnSpc>
                <a:spcPct val="100600"/>
              </a:lnSpc>
              <a:buFont typeface="Arial"/>
              <a:buChar char="●"/>
              <a:tabLst>
                <a:tab pos="276860" algn="l"/>
              </a:tabLst>
            </a:pPr>
            <a:r>
              <a:rPr dirty="0" sz="1550">
                <a:latin typeface="Calibri"/>
                <a:cs typeface="Calibri"/>
              </a:rPr>
              <a:t>Becoming a </a:t>
            </a:r>
            <a:r>
              <a:rPr dirty="0" sz="1550" spc="-5">
                <a:latin typeface="Calibri"/>
                <a:cs typeface="Calibri"/>
              </a:rPr>
              <a:t>tier </a:t>
            </a:r>
            <a:r>
              <a:rPr dirty="0" sz="1550">
                <a:latin typeface="Calibri"/>
                <a:cs typeface="Calibri"/>
              </a:rPr>
              <a:t>one </a:t>
            </a:r>
            <a:r>
              <a:rPr dirty="0" sz="1550" spc="-5">
                <a:latin typeface="Calibri"/>
                <a:cs typeface="Calibri"/>
              </a:rPr>
              <a:t>security threat </a:t>
            </a:r>
            <a:r>
              <a:rPr dirty="0" sz="1550">
                <a:latin typeface="Calibri"/>
                <a:cs typeface="Calibri"/>
              </a:rPr>
              <a:t>for </a:t>
            </a:r>
            <a:r>
              <a:rPr dirty="0" sz="1550" spc="-5">
                <a:latin typeface="Calibri"/>
                <a:cs typeface="Calibri"/>
              </a:rPr>
              <a:t>sovereign  states.</a:t>
            </a:r>
            <a:endParaRPr sz="1550">
              <a:latin typeface="Calibri"/>
              <a:cs typeface="Calibri"/>
            </a:endParaRPr>
          </a:p>
          <a:p>
            <a:pPr algn="r" marL="263525" marR="1932305" indent="-263525">
              <a:lnSpc>
                <a:spcPct val="100000"/>
              </a:lnSpc>
              <a:spcBef>
                <a:spcPts val="10"/>
              </a:spcBef>
              <a:buFont typeface="Arial"/>
              <a:buChar char="●"/>
              <a:tabLst>
                <a:tab pos="263525" algn="l"/>
                <a:tab pos="264160" algn="l"/>
              </a:tabLst>
            </a:pPr>
            <a:r>
              <a:rPr dirty="0" sz="1550" spc="-5">
                <a:latin typeface="Calibri"/>
                <a:cs typeface="Calibri"/>
              </a:rPr>
              <a:t>International </a:t>
            </a:r>
            <a:r>
              <a:rPr dirty="0" sz="1550">
                <a:latin typeface="Calibri"/>
                <a:cs typeface="Calibri"/>
              </a:rPr>
              <a:t>Debates</a:t>
            </a:r>
            <a:r>
              <a:rPr dirty="0" sz="1550" spc="-4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on</a:t>
            </a:r>
            <a:endParaRPr sz="1550">
              <a:latin typeface="Calibri"/>
              <a:cs typeface="Calibri"/>
            </a:endParaRPr>
          </a:p>
          <a:p>
            <a:pPr algn="r" lvl="1" marL="234950" marR="1986914" indent="-234950">
              <a:lnSpc>
                <a:spcPct val="100000"/>
              </a:lnSpc>
              <a:spcBef>
                <a:spcPts val="10"/>
              </a:spcBef>
              <a:buFont typeface="Arial"/>
              <a:buChar char="○"/>
              <a:tabLst>
                <a:tab pos="234950" algn="l"/>
              </a:tabLst>
            </a:pPr>
            <a:r>
              <a:rPr dirty="0" sz="1550">
                <a:latin typeface="Calibri"/>
                <a:cs typeface="Calibri"/>
              </a:rPr>
              <a:t>Rules of</a:t>
            </a:r>
            <a:r>
              <a:rPr dirty="0" sz="1550" spc="-6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cyberspace,</a:t>
            </a:r>
            <a:endParaRPr sz="1550">
              <a:latin typeface="Calibri"/>
              <a:cs typeface="Calibri"/>
            </a:endParaRPr>
          </a:p>
          <a:p>
            <a:pPr algn="just" lvl="1" marL="588645" indent="-235585">
              <a:lnSpc>
                <a:spcPct val="100000"/>
              </a:lnSpc>
              <a:spcBef>
                <a:spcPts val="10"/>
              </a:spcBef>
              <a:buFont typeface="Arial"/>
              <a:buChar char="○"/>
              <a:tabLst>
                <a:tab pos="589280" algn="l"/>
              </a:tabLst>
            </a:pPr>
            <a:r>
              <a:rPr dirty="0" sz="1550" spc="-5">
                <a:latin typeface="Calibri"/>
                <a:cs typeface="Calibri"/>
              </a:rPr>
              <a:t>systemic </a:t>
            </a:r>
            <a:r>
              <a:rPr dirty="0" sz="1550">
                <a:latin typeface="Calibri"/>
                <a:cs typeface="Calibri"/>
              </a:rPr>
              <a:t>and </a:t>
            </a:r>
            <a:r>
              <a:rPr dirty="0" sz="1550" spc="-5">
                <a:latin typeface="Calibri"/>
                <a:cs typeface="Calibri"/>
              </a:rPr>
              <a:t>revolutionary challenges</a:t>
            </a:r>
            <a:r>
              <a:rPr dirty="0" sz="1550" spc="20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to</a:t>
            </a:r>
            <a:endParaRPr sz="1550">
              <a:latin typeface="Calibri"/>
              <a:cs typeface="Calibri"/>
            </a:endParaRPr>
          </a:p>
          <a:p>
            <a:pPr algn="just" marL="588645">
              <a:lnSpc>
                <a:spcPct val="100000"/>
              </a:lnSpc>
              <a:spcBef>
                <a:spcPts val="10"/>
              </a:spcBef>
            </a:pPr>
            <a:r>
              <a:rPr dirty="0" sz="1550" spc="-5" b="1">
                <a:latin typeface="Calibri"/>
                <a:cs typeface="Calibri"/>
              </a:rPr>
              <a:t>global governance </a:t>
            </a:r>
            <a:r>
              <a:rPr dirty="0" sz="1550" b="1">
                <a:latin typeface="Calibri"/>
                <a:cs typeface="Calibri"/>
              </a:rPr>
              <a:t>in</a:t>
            </a:r>
            <a:r>
              <a:rPr dirty="0" sz="1550" spc="10" b="1">
                <a:latin typeface="Calibri"/>
                <a:cs typeface="Calibri"/>
              </a:rPr>
              <a:t> </a:t>
            </a:r>
            <a:r>
              <a:rPr dirty="0" sz="1550" spc="-5" b="1">
                <a:latin typeface="Calibri"/>
                <a:cs typeface="Calibri"/>
              </a:rPr>
              <a:t>cyberspace.</a:t>
            </a:r>
            <a:endParaRPr sz="1550">
              <a:latin typeface="Calibri"/>
              <a:cs typeface="Calibri"/>
            </a:endParaRPr>
          </a:p>
          <a:p>
            <a:pPr algn="just" marL="276225" marR="128270" indent="-264160">
              <a:lnSpc>
                <a:spcPct val="100600"/>
              </a:lnSpc>
              <a:buFont typeface="Arial"/>
              <a:buChar char="●"/>
              <a:tabLst>
                <a:tab pos="276860" algn="l"/>
              </a:tabLst>
            </a:pPr>
            <a:r>
              <a:rPr dirty="0" sz="1550">
                <a:latin typeface="Calibri"/>
                <a:cs typeface="Calibri"/>
              </a:rPr>
              <a:t>Some </a:t>
            </a:r>
            <a:r>
              <a:rPr dirty="0" sz="1550" spc="-5">
                <a:latin typeface="Calibri"/>
                <a:cs typeface="Calibri"/>
              </a:rPr>
              <a:t>consensus </a:t>
            </a:r>
            <a:r>
              <a:rPr dirty="0" sz="1550">
                <a:latin typeface="Calibri"/>
                <a:cs typeface="Calibri"/>
              </a:rPr>
              <a:t>was </a:t>
            </a:r>
            <a:r>
              <a:rPr dirty="0" sz="1550" spc="-5">
                <a:latin typeface="Calibri"/>
                <a:cs typeface="Calibri"/>
              </a:rPr>
              <a:t>originally </a:t>
            </a:r>
            <a:r>
              <a:rPr dirty="0" sz="1550">
                <a:latin typeface="Calibri"/>
                <a:cs typeface="Calibri"/>
              </a:rPr>
              <a:t>achieved by </a:t>
            </a:r>
            <a:r>
              <a:rPr dirty="0" sz="1550" spc="-5">
                <a:latin typeface="Calibri"/>
                <a:cs typeface="Calibri"/>
              </a:rPr>
              <a:t>Inf.  Security </a:t>
            </a:r>
            <a:r>
              <a:rPr dirty="0" sz="1550">
                <a:latin typeface="Calibri"/>
                <a:cs typeface="Calibri"/>
              </a:rPr>
              <a:t>Group of </a:t>
            </a:r>
            <a:r>
              <a:rPr dirty="0" sz="1550" spc="-5">
                <a:latin typeface="Calibri"/>
                <a:cs typeface="Calibri"/>
              </a:rPr>
              <a:t>Governmental Experts (GGE),  </a:t>
            </a:r>
            <a:r>
              <a:rPr dirty="0" sz="1550">
                <a:latin typeface="Calibri"/>
                <a:cs typeface="Calibri"/>
              </a:rPr>
              <a:t>UN</a:t>
            </a:r>
            <a:endParaRPr sz="1550">
              <a:latin typeface="Calibri"/>
              <a:cs typeface="Calibri"/>
            </a:endParaRPr>
          </a:p>
          <a:p>
            <a:pPr algn="just" marL="276225" marR="48260" indent="-264160">
              <a:lnSpc>
                <a:spcPct val="100600"/>
              </a:lnSpc>
              <a:buFont typeface="Arial"/>
              <a:buChar char="●"/>
              <a:tabLst>
                <a:tab pos="276860" algn="l"/>
              </a:tabLst>
            </a:pPr>
            <a:r>
              <a:rPr dirty="0" sz="1550">
                <a:latin typeface="Calibri"/>
                <a:cs typeface="Calibri"/>
              </a:rPr>
              <a:t>BUT </a:t>
            </a:r>
            <a:r>
              <a:rPr dirty="0" sz="1550" spc="5">
                <a:latin typeface="Arial"/>
                <a:cs typeface="Arial"/>
              </a:rPr>
              <a:t>… </a:t>
            </a:r>
            <a:r>
              <a:rPr dirty="0" sz="1550">
                <a:latin typeface="Calibri"/>
                <a:cs typeface="Calibri"/>
              </a:rPr>
              <a:t>deep </a:t>
            </a:r>
            <a:r>
              <a:rPr dirty="0" sz="1550" spc="-5">
                <a:latin typeface="Calibri"/>
                <a:cs typeface="Calibri"/>
              </a:rPr>
              <a:t>differences </a:t>
            </a:r>
            <a:r>
              <a:rPr dirty="0" sz="1550">
                <a:latin typeface="Calibri"/>
                <a:cs typeface="Calibri"/>
              </a:rPr>
              <a:t>and doubts </a:t>
            </a:r>
            <a:r>
              <a:rPr dirty="0" sz="1550" spc="-5">
                <a:latin typeface="Calibri"/>
                <a:cs typeface="Calibri"/>
              </a:rPr>
              <a:t>continue to  divide </a:t>
            </a:r>
            <a:r>
              <a:rPr dirty="0" sz="1550">
                <a:latin typeface="Calibri"/>
                <a:cs typeface="Calibri"/>
              </a:rPr>
              <a:t>the </a:t>
            </a:r>
            <a:r>
              <a:rPr dirty="0" sz="1550" spc="-5">
                <a:latin typeface="Calibri"/>
                <a:cs typeface="Calibri"/>
              </a:rPr>
              <a:t>international community, particularly  </a:t>
            </a:r>
            <a:r>
              <a:rPr dirty="0" sz="1550">
                <a:latin typeface="Calibri"/>
                <a:cs typeface="Calibri"/>
              </a:rPr>
              <a:t>with </a:t>
            </a:r>
            <a:r>
              <a:rPr dirty="0" sz="1550" spc="-5">
                <a:latin typeface="Calibri"/>
                <a:cs typeface="Calibri"/>
              </a:rPr>
              <a:t>respect </a:t>
            </a:r>
            <a:r>
              <a:rPr dirty="0" sz="1550">
                <a:latin typeface="Calibri"/>
                <a:cs typeface="Calibri"/>
              </a:rPr>
              <a:t>to three</a:t>
            </a:r>
            <a:r>
              <a:rPr dirty="0" sz="1550" spc="-15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issues.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95954" y="10544431"/>
            <a:ext cx="4392295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spc="5">
                <a:solidFill>
                  <a:srgbClr val="595959"/>
                </a:solidFill>
                <a:latin typeface="Calibri"/>
                <a:cs typeface="Calibri"/>
              </a:rPr>
              <a:t>(Source:</a:t>
            </a:r>
            <a:r>
              <a:rPr dirty="0" sz="750" spc="4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750" spc="5">
                <a:solidFill>
                  <a:srgbClr val="595959"/>
                </a:solidFill>
                <a:latin typeface="Calibri"/>
                <a:cs typeface="Calibri"/>
              </a:rPr>
              <a:t>https://cco.ndu.edu/PRISM-7-2/Article/1401954/a-three-perspective-theory-of-cyber-sovereignty/)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599321" y="7266170"/>
            <a:ext cx="2744850" cy="215511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20567" y="5009262"/>
            <a:ext cx="1917064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1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29412" y="5029013"/>
            <a:ext cx="7112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solidFill>
                  <a:srgbClr val="888888"/>
                </a:solidFill>
                <a:latin typeface="Calibri"/>
                <a:cs typeface="Calibri"/>
              </a:rPr>
              <a:t>5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00915" y="700640"/>
            <a:ext cx="3755160" cy="6117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936402" y="668232"/>
            <a:ext cx="3658870" cy="515620"/>
          </a:xfrm>
          <a:prstGeom prst="rect">
            <a:avLst/>
          </a:prstGeom>
          <a:solidFill>
            <a:srgbClr val="EAD1DC"/>
          </a:solidFill>
          <a:ln w="7425">
            <a:solidFill>
              <a:srgbClr val="000000"/>
            </a:solidFill>
          </a:ln>
        </p:spPr>
        <p:txBody>
          <a:bodyPr wrap="square" lIns="0" tIns="72390" rIns="0" bIns="0" rtlCol="0" vert="horz">
            <a:spAutoFit/>
          </a:bodyPr>
          <a:lstStyle/>
          <a:p>
            <a:pPr marL="277495">
              <a:lnSpc>
                <a:spcPct val="100000"/>
              </a:lnSpc>
              <a:spcBef>
                <a:spcPts val="570"/>
              </a:spcBef>
            </a:pPr>
            <a:r>
              <a:rPr dirty="0" sz="2300" spc="15">
                <a:latin typeface="Arial Black"/>
                <a:cs typeface="Arial Black"/>
              </a:rPr>
              <a:t>First </a:t>
            </a:r>
            <a:r>
              <a:rPr dirty="0" sz="2150" spc="10">
                <a:latin typeface="Arial Black"/>
                <a:cs typeface="Arial Black"/>
              </a:rPr>
              <a:t>Contradiction</a:t>
            </a:r>
            <a:r>
              <a:rPr dirty="0" sz="2150" spc="75">
                <a:latin typeface="Arial Black"/>
                <a:cs typeface="Arial Black"/>
              </a:rPr>
              <a:t> </a:t>
            </a:r>
            <a:r>
              <a:rPr dirty="0" sz="2300" spc="10">
                <a:latin typeface="Arial Black"/>
                <a:cs typeface="Arial Black"/>
              </a:rPr>
              <a:t>:</a:t>
            </a:r>
            <a:endParaRPr sz="230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5222" y="1528929"/>
            <a:ext cx="6203950" cy="264985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ctr" marL="10160">
              <a:lnSpc>
                <a:spcPct val="100000"/>
              </a:lnSpc>
              <a:spcBef>
                <a:spcPts val="120"/>
              </a:spcBef>
            </a:pP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Contradiction</a:t>
            </a:r>
            <a:r>
              <a:rPr dirty="0" sz="1850" spc="-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850" spc="5">
                <a:solidFill>
                  <a:srgbClr val="595959"/>
                </a:solidFill>
                <a:latin typeface="Calibri"/>
                <a:cs typeface="Calibri"/>
              </a:rPr>
              <a:t>between</a:t>
            </a:r>
            <a:endParaRPr sz="18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00">
              <a:latin typeface="Calibri"/>
              <a:cs typeface="Calibri"/>
            </a:endParaRPr>
          </a:p>
          <a:p>
            <a:pPr algn="ctr" marL="5715">
              <a:lnSpc>
                <a:spcPct val="100000"/>
              </a:lnSpc>
            </a:pPr>
            <a:r>
              <a:rPr dirty="0" sz="1850" spc="5" b="1">
                <a:solidFill>
                  <a:srgbClr val="595959"/>
                </a:solidFill>
                <a:latin typeface="Calibri"/>
                <a:cs typeface="Calibri"/>
              </a:rPr>
              <a:t>Cyber </a:t>
            </a:r>
            <a:r>
              <a:rPr dirty="0" sz="1850" b="1">
                <a:solidFill>
                  <a:srgbClr val="595959"/>
                </a:solidFill>
                <a:latin typeface="Calibri"/>
                <a:cs typeface="Calibri"/>
              </a:rPr>
              <a:t>Sovereignty resting </a:t>
            </a:r>
            <a:r>
              <a:rPr dirty="0" sz="1850" spc="5" b="1">
                <a:solidFill>
                  <a:srgbClr val="595959"/>
                </a:solidFill>
                <a:latin typeface="Calibri"/>
                <a:cs typeface="Calibri"/>
              </a:rPr>
              <a:t>with</a:t>
            </a:r>
            <a:r>
              <a:rPr dirty="0" sz="1850" spc="-5" b="1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850" b="1">
                <a:solidFill>
                  <a:srgbClr val="595959"/>
                </a:solidFill>
                <a:latin typeface="Calibri"/>
                <a:cs typeface="Calibri"/>
              </a:rPr>
              <a:t>State</a:t>
            </a:r>
            <a:endParaRPr sz="1850">
              <a:latin typeface="Calibri"/>
              <a:cs typeface="Calibri"/>
            </a:endParaRPr>
          </a:p>
          <a:p>
            <a:pPr algn="ctr" marL="12065">
              <a:lnSpc>
                <a:spcPct val="100000"/>
              </a:lnSpc>
              <a:spcBef>
                <a:spcPts val="235"/>
              </a:spcBef>
            </a:pPr>
            <a:r>
              <a:rPr dirty="0" sz="1850" i="1">
                <a:solidFill>
                  <a:srgbClr val="595959"/>
                </a:solidFill>
                <a:latin typeface="Calibri"/>
                <a:cs typeface="Calibri"/>
              </a:rPr>
              <a:t>v/s</a:t>
            </a:r>
            <a:endParaRPr sz="1850">
              <a:latin typeface="Calibri"/>
              <a:cs typeface="Calibri"/>
            </a:endParaRPr>
          </a:p>
          <a:p>
            <a:pPr algn="ctr" marL="8890">
              <a:lnSpc>
                <a:spcPct val="100000"/>
              </a:lnSpc>
              <a:spcBef>
                <a:spcPts val="235"/>
              </a:spcBef>
            </a:pPr>
            <a:r>
              <a:rPr dirty="0" sz="1850" spc="5" b="1">
                <a:solidFill>
                  <a:srgbClr val="595959"/>
                </a:solidFill>
                <a:latin typeface="Calibri"/>
                <a:cs typeface="Calibri"/>
              </a:rPr>
              <a:t>Free </a:t>
            </a:r>
            <a:r>
              <a:rPr dirty="0" sz="1850" b="1">
                <a:solidFill>
                  <a:srgbClr val="595959"/>
                </a:solidFill>
                <a:latin typeface="Calibri"/>
                <a:cs typeface="Calibri"/>
              </a:rPr>
              <a:t>Spirit </a:t>
            </a:r>
            <a:r>
              <a:rPr dirty="0" sz="1850" spc="5" b="1">
                <a:solidFill>
                  <a:srgbClr val="595959"/>
                </a:solidFill>
                <a:latin typeface="Calibri"/>
                <a:cs typeface="Calibri"/>
              </a:rPr>
              <a:t>of </a:t>
            </a:r>
            <a:r>
              <a:rPr dirty="0" sz="1850" b="1">
                <a:solidFill>
                  <a:srgbClr val="595959"/>
                </a:solidFill>
                <a:latin typeface="Calibri"/>
                <a:cs typeface="Calibri"/>
              </a:rPr>
              <a:t>Internet </a:t>
            </a: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unrestricted</a:t>
            </a:r>
            <a:r>
              <a:rPr dirty="0" sz="1850" spc="6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interconnectivity</a:t>
            </a:r>
            <a:endParaRPr sz="18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50">
              <a:latin typeface="Calibri"/>
              <a:cs typeface="Calibri"/>
            </a:endParaRPr>
          </a:p>
          <a:p>
            <a:pPr algn="just" marL="279400" marR="5080" indent="-267335">
              <a:lnSpc>
                <a:spcPct val="91000"/>
              </a:lnSpc>
              <a:spcBef>
                <a:spcPts val="5"/>
              </a:spcBef>
            </a:pP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If </a:t>
            </a:r>
            <a:r>
              <a:rPr dirty="0" sz="1850" spc="5">
                <a:solidFill>
                  <a:srgbClr val="595959"/>
                </a:solidFill>
                <a:latin typeface="Calibri"/>
                <a:cs typeface="Calibri"/>
              </a:rPr>
              <a:t>the emphasis </a:t>
            </a: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is </a:t>
            </a:r>
            <a:r>
              <a:rPr dirty="0" sz="1850" spc="5">
                <a:solidFill>
                  <a:srgbClr val="595959"/>
                </a:solidFill>
                <a:latin typeface="Calibri"/>
                <a:cs typeface="Calibri"/>
              </a:rPr>
              <a:t>placed on cyber </a:t>
            </a: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sovereignty, </a:t>
            </a:r>
            <a:r>
              <a:rPr dirty="0" sz="1850" spc="5">
                <a:solidFill>
                  <a:srgbClr val="595959"/>
                </a:solidFill>
                <a:latin typeface="Calibri"/>
                <a:cs typeface="Calibri"/>
              </a:rPr>
              <a:t>then each  country may set up </a:t>
            </a:r>
            <a:r>
              <a:rPr dirty="0" sz="1850" spc="10">
                <a:solidFill>
                  <a:srgbClr val="595959"/>
                </a:solidFill>
                <a:latin typeface="Calibri"/>
                <a:cs typeface="Calibri"/>
              </a:rPr>
              <a:t>a </a:t>
            </a: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separate </a:t>
            </a:r>
            <a:r>
              <a:rPr dirty="0" sz="1850" spc="5">
                <a:solidFill>
                  <a:srgbClr val="595959"/>
                </a:solidFill>
                <a:latin typeface="Calibri"/>
                <a:cs typeface="Calibri"/>
              </a:rPr>
              <a:t>cyberspace of </a:t>
            </a: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its </a:t>
            </a:r>
            <a:r>
              <a:rPr dirty="0" sz="1850" spc="5">
                <a:solidFill>
                  <a:srgbClr val="595959"/>
                </a:solidFill>
                <a:latin typeface="Calibri"/>
                <a:cs typeface="Calibri"/>
              </a:rPr>
              <a:t>own, </a:t>
            </a: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thus  resulting </a:t>
            </a:r>
            <a:r>
              <a:rPr dirty="0" sz="1850" spc="5">
                <a:solidFill>
                  <a:srgbClr val="595959"/>
                </a:solidFill>
                <a:latin typeface="Calibri"/>
                <a:cs typeface="Calibri"/>
              </a:rPr>
              <a:t>in the </a:t>
            </a: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fragmentation </a:t>
            </a:r>
            <a:r>
              <a:rPr dirty="0" sz="1850" spc="5">
                <a:solidFill>
                  <a:srgbClr val="595959"/>
                </a:solidFill>
                <a:latin typeface="Calibri"/>
                <a:cs typeface="Calibri"/>
              </a:rPr>
              <a:t>of the</a:t>
            </a:r>
            <a:r>
              <a:rPr dirty="0" sz="1850" spc="-1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internet.</a:t>
            </a:r>
            <a:endParaRPr sz="185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15874" y="5345958"/>
            <a:ext cx="7128509" cy="5346065"/>
            <a:chOff x="215874" y="5345958"/>
            <a:chExt cx="7128509" cy="5346065"/>
          </a:xfrm>
        </p:grpSpPr>
        <p:sp>
          <p:nvSpPr>
            <p:cNvPr id="8" name="object 8"/>
            <p:cNvSpPr/>
            <p:nvPr/>
          </p:nvSpPr>
          <p:spPr>
            <a:xfrm>
              <a:off x="215874" y="5345958"/>
              <a:ext cx="7128296" cy="534604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15874" y="5345958"/>
              <a:ext cx="7128296" cy="94671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2820567" y="10355441"/>
            <a:ext cx="1917064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1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29412" y="10375193"/>
            <a:ext cx="7112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solidFill>
                  <a:srgbClr val="888888"/>
                </a:solidFill>
                <a:latin typeface="Calibri"/>
                <a:cs typeface="Calibri"/>
              </a:rPr>
              <a:t>6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944570" y="6014624"/>
            <a:ext cx="3738087" cy="5570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980057" y="5982215"/>
            <a:ext cx="3641725" cy="461009"/>
          </a:xfrm>
          <a:prstGeom prst="rect">
            <a:avLst/>
          </a:prstGeom>
          <a:solidFill>
            <a:srgbClr val="EAD1DC"/>
          </a:solidFill>
          <a:ln w="7425">
            <a:solidFill>
              <a:srgbClr val="000000"/>
            </a:solidFill>
          </a:ln>
        </p:spPr>
        <p:txBody>
          <a:bodyPr wrap="square" lIns="0" tIns="55880" rIns="0" bIns="0" rtlCol="0" vert="horz">
            <a:spAutoFit/>
          </a:bodyPr>
          <a:lstStyle/>
          <a:p>
            <a:pPr marL="195580">
              <a:lnSpc>
                <a:spcPct val="100000"/>
              </a:lnSpc>
              <a:spcBef>
                <a:spcPts val="440"/>
              </a:spcBef>
            </a:pPr>
            <a:r>
              <a:rPr dirty="0" sz="2150" spc="15">
                <a:latin typeface="Arial Black"/>
                <a:cs typeface="Arial Black"/>
              </a:rPr>
              <a:t>Second</a:t>
            </a:r>
            <a:r>
              <a:rPr dirty="0" sz="2150" spc="-10">
                <a:latin typeface="Arial Black"/>
                <a:cs typeface="Arial Black"/>
              </a:rPr>
              <a:t> </a:t>
            </a:r>
            <a:r>
              <a:rPr dirty="0" sz="2150" spc="10">
                <a:latin typeface="Arial Black"/>
                <a:cs typeface="Arial Black"/>
              </a:rPr>
              <a:t>contradiction</a:t>
            </a:r>
            <a:endParaRPr sz="2150">
              <a:latin typeface="Arial Black"/>
              <a:cs typeface="Arial Blac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16922" y="6767992"/>
            <a:ext cx="5796280" cy="270192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ctr" marL="8255">
              <a:lnSpc>
                <a:spcPct val="100000"/>
              </a:lnSpc>
              <a:spcBef>
                <a:spcPts val="120"/>
              </a:spcBef>
            </a:pP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Contradiction</a:t>
            </a:r>
            <a:r>
              <a:rPr dirty="0" sz="1850" spc="-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850" spc="5">
                <a:solidFill>
                  <a:srgbClr val="595959"/>
                </a:solidFill>
                <a:latin typeface="Calibri"/>
                <a:cs typeface="Calibri"/>
              </a:rPr>
              <a:t>between</a:t>
            </a:r>
            <a:endParaRPr sz="18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Calibri"/>
              <a:cs typeface="Calibri"/>
            </a:endParaRPr>
          </a:p>
          <a:p>
            <a:pPr algn="ctr" marL="10795">
              <a:lnSpc>
                <a:spcPct val="100000"/>
              </a:lnSpc>
            </a:pPr>
            <a:r>
              <a:rPr dirty="0" sz="1850" spc="5" b="1">
                <a:solidFill>
                  <a:srgbClr val="595959"/>
                </a:solidFill>
                <a:latin typeface="Calibri"/>
                <a:cs typeface="Calibri"/>
              </a:rPr>
              <a:t>cyber </a:t>
            </a:r>
            <a:r>
              <a:rPr dirty="0" sz="1850" b="1">
                <a:solidFill>
                  <a:srgbClr val="595959"/>
                </a:solidFill>
                <a:latin typeface="Calibri"/>
                <a:cs typeface="Calibri"/>
              </a:rPr>
              <a:t>sovereignty </a:t>
            </a:r>
            <a:r>
              <a:rPr dirty="0" sz="1850" spc="5" i="1">
                <a:solidFill>
                  <a:srgbClr val="595959"/>
                </a:solidFill>
                <a:latin typeface="Calibri"/>
                <a:cs typeface="Calibri"/>
              </a:rPr>
              <a:t>v/s </a:t>
            </a:r>
            <a:r>
              <a:rPr dirty="0" sz="1850" spc="5" b="1">
                <a:solidFill>
                  <a:srgbClr val="595959"/>
                </a:solidFill>
                <a:latin typeface="Calibri"/>
                <a:cs typeface="Calibri"/>
              </a:rPr>
              <a:t>human</a:t>
            </a:r>
            <a:r>
              <a:rPr dirty="0" sz="1850" spc="35" b="1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850" spc="5" b="1">
                <a:solidFill>
                  <a:srgbClr val="595959"/>
                </a:solidFill>
                <a:latin typeface="Calibri"/>
                <a:cs typeface="Calibri"/>
              </a:rPr>
              <a:t>rights</a:t>
            </a:r>
            <a:r>
              <a:rPr dirty="0" sz="1850" spc="5">
                <a:solidFill>
                  <a:srgbClr val="595959"/>
                </a:solidFill>
                <a:latin typeface="Calibri"/>
                <a:cs typeface="Calibri"/>
              </a:rPr>
              <a:t>.</a:t>
            </a:r>
            <a:endParaRPr sz="18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This reflects </a:t>
            </a:r>
            <a:r>
              <a:rPr dirty="0" sz="1850" spc="5">
                <a:solidFill>
                  <a:srgbClr val="595959"/>
                </a:solidFill>
                <a:latin typeface="Calibri"/>
                <a:cs typeface="Calibri"/>
              </a:rPr>
              <a:t>the </a:t>
            </a: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tension </a:t>
            </a:r>
            <a:r>
              <a:rPr dirty="0" sz="1850" spc="5">
                <a:solidFill>
                  <a:srgbClr val="595959"/>
                </a:solidFill>
                <a:latin typeface="Calibri"/>
                <a:cs typeface="Calibri"/>
              </a:rPr>
              <a:t>between the </a:t>
            </a: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internet principle</a:t>
            </a:r>
            <a:r>
              <a:rPr dirty="0" sz="1850" spc="4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of</a:t>
            </a:r>
            <a:endParaRPr sz="18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>
              <a:latin typeface="Calibri"/>
              <a:cs typeface="Calibri"/>
            </a:endParaRPr>
          </a:p>
          <a:p>
            <a:pPr marL="703580">
              <a:lnSpc>
                <a:spcPct val="100000"/>
              </a:lnSpc>
            </a:pPr>
            <a:r>
              <a:rPr dirty="0" sz="1850" spc="5" b="1">
                <a:solidFill>
                  <a:srgbClr val="595959"/>
                </a:solidFill>
                <a:latin typeface="Calibri"/>
                <a:cs typeface="Calibri"/>
              </a:rPr>
              <a:t>freedom of speech </a:t>
            </a:r>
            <a:r>
              <a:rPr dirty="0" sz="1850" spc="5" i="1">
                <a:solidFill>
                  <a:srgbClr val="595959"/>
                </a:solidFill>
                <a:latin typeface="Calibri"/>
                <a:cs typeface="Calibri"/>
              </a:rPr>
              <a:t>v/s </a:t>
            </a:r>
            <a:r>
              <a:rPr dirty="0" sz="1850" b="1">
                <a:solidFill>
                  <a:srgbClr val="595959"/>
                </a:solidFill>
                <a:latin typeface="Calibri"/>
                <a:cs typeface="Calibri"/>
              </a:rPr>
              <a:t>state intervention</a:t>
            </a:r>
            <a:r>
              <a:rPr dirty="0" sz="1850" spc="10" b="1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850" b="1">
                <a:solidFill>
                  <a:srgbClr val="595959"/>
                </a:solidFill>
                <a:latin typeface="Calibri"/>
                <a:cs typeface="Calibri"/>
              </a:rPr>
              <a:t>(SI)</a:t>
            </a:r>
            <a:endParaRPr sz="1850">
              <a:latin typeface="Calibri"/>
              <a:cs typeface="Calibri"/>
            </a:endParaRPr>
          </a:p>
          <a:p>
            <a:pPr marL="566420" marR="5080" indent="-554355">
              <a:lnSpc>
                <a:spcPct val="151300"/>
              </a:lnSpc>
              <a:spcBef>
                <a:spcPts val="500"/>
              </a:spcBef>
            </a:pP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SI </a:t>
            </a:r>
            <a:r>
              <a:rPr dirty="0" sz="1850" spc="5">
                <a:solidFill>
                  <a:srgbClr val="595959"/>
                </a:solidFill>
                <a:latin typeface="Calibri"/>
                <a:cs typeface="Calibri"/>
              </a:rPr>
              <a:t>in the name of cyber </a:t>
            </a: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sovereignty restricts </a:t>
            </a:r>
            <a:r>
              <a:rPr dirty="0" sz="1850" spc="5">
                <a:solidFill>
                  <a:srgbClr val="595959"/>
                </a:solidFill>
                <a:latin typeface="Calibri"/>
                <a:cs typeface="Calibri"/>
              </a:rPr>
              <a:t>the </a:t>
            </a: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free </a:t>
            </a:r>
            <a:r>
              <a:rPr dirty="0" sz="1850" spc="5">
                <a:solidFill>
                  <a:srgbClr val="595959"/>
                </a:solidFill>
                <a:latin typeface="Calibri"/>
                <a:cs typeface="Calibri"/>
              </a:rPr>
              <a:t>flow </a:t>
            </a: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of  information (targets </a:t>
            </a:r>
            <a:r>
              <a:rPr dirty="0" sz="1850" spc="5">
                <a:solidFill>
                  <a:srgbClr val="595959"/>
                </a:solidFill>
                <a:latin typeface="Calibri"/>
                <a:cs typeface="Calibri"/>
              </a:rPr>
              <a:t>the </a:t>
            </a: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Internet firewalls </a:t>
            </a:r>
            <a:r>
              <a:rPr dirty="0" sz="1850" spc="5">
                <a:solidFill>
                  <a:srgbClr val="595959"/>
                </a:solidFill>
                <a:latin typeface="Calibri"/>
                <a:cs typeface="Calibri"/>
              </a:rPr>
              <a:t>in</a:t>
            </a:r>
            <a:r>
              <a:rPr dirty="0" sz="1850" spc="3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850">
                <a:solidFill>
                  <a:srgbClr val="595959"/>
                </a:solidFill>
                <a:latin typeface="Calibri"/>
                <a:cs typeface="Calibri"/>
              </a:rPr>
              <a:t>China)</a:t>
            </a:r>
            <a:endParaRPr sz="18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20567" y="5009262"/>
            <a:ext cx="1917064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1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29412" y="5029013"/>
            <a:ext cx="7112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solidFill>
                  <a:srgbClr val="888888"/>
                </a:solidFill>
                <a:latin typeface="Calibri"/>
                <a:cs typeface="Calibri"/>
              </a:rPr>
              <a:t>7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76670" y="559014"/>
            <a:ext cx="5875173" cy="963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12158" y="526605"/>
            <a:ext cx="5779135" cy="867410"/>
          </a:xfrm>
          <a:prstGeom prst="rect"/>
          <a:solidFill>
            <a:srgbClr val="EAD1DC"/>
          </a:solidFill>
          <a:ln w="7425">
            <a:solidFill>
              <a:srgbClr val="000000"/>
            </a:solidFill>
          </a:ln>
        </p:spPr>
        <p:txBody>
          <a:bodyPr wrap="square" lIns="0" tIns="64135" rIns="0" bIns="0" rtlCol="0" vert="horz">
            <a:spAutoFit/>
          </a:bodyPr>
          <a:lstStyle/>
          <a:p>
            <a:pPr marL="372745" marR="374650" indent="939800">
              <a:lnSpc>
                <a:spcPct val="101699"/>
              </a:lnSpc>
              <a:spcBef>
                <a:spcPts val="505"/>
              </a:spcBef>
            </a:pPr>
            <a:r>
              <a:rPr dirty="0" spc="15"/>
              <a:t>Third Contradiction  Single Control v/s</a:t>
            </a:r>
            <a:r>
              <a:rPr dirty="0" spc="-60"/>
              <a:t> </a:t>
            </a:r>
            <a:r>
              <a:rPr dirty="0" spc="15"/>
              <a:t>Multi-Control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428875" marR="862330" indent="-1450975">
              <a:lnSpc>
                <a:spcPct val="152800"/>
              </a:lnSpc>
              <a:spcBef>
                <a:spcPts val="95"/>
              </a:spcBef>
            </a:pPr>
            <a:r>
              <a:rPr dirty="0" spc="5"/>
              <a:t>Cyber </a:t>
            </a:r>
            <a:r>
              <a:rPr dirty="0"/>
              <a:t>sovereignty </a:t>
            </a:r>
            <a:r>
              <a:rPr dirty="0" spc="5" i="1">
                <a:latin typeface="Calibri"/>
                <a:cs typeface="Calibri"/>
              </a:rPr>
              <a:t>v/s </a:t>
            </a:r>
            <a:r>
              <a:rPr dirty="0"/>
              <a:t>Multiple stakeholders  </a:t>
            </a:r>
            <a:r>
              <a:rPr dirty="0" spc="5"/>
              <a:t>in</a:t>
            </a:r>
            <a:r>
              <a:rPr dirty="0" spc="-5"/>
              <a:t> </a:t>
            </a:r>
            <a:r>
              <a:rPr dirty="0"/>
              <a:t>governance.</a:t>
            </a:r>
          </a:p>
          <a:p>
            <a:pPr marL="782955" marR="120014" indent="-555625">
              <a:lnSpc>
                <a:spcPct val="151300"/>
              </a:lnSpc>
              <a:spcBef>
                <a:spcPts val="530"/>
              </a:spcBef>
            </a:pPr>
            <a:r>
              <a:rPr dirty="0" spc="5" b="0">
                <a:latin typeface="Calibri"/>
                <a:cs typeface="Calibri"/>
              </a:rPr>
              <a:t>cyber </a:t>
            </a:r>
            <a:r>
              <a:rPr dirty="0" b="0">
                <a:latin typeface="Calibri"/>
                <a:cs typeface="Calibri"/>
              </a:rPr>
              <a:t>sovereignty will </a:t>
            </a:r>
            <a:r>
              <a:rPr dirty="0" spc="5" b="0">
                <a:latin typeface="Calibri"/>
                <a:cs typeface="Calibri"/>
              </a:rPr>
              <a:t>provoke </a:t>
            </a:r>
            <a:r>
              <a:rPr dirty="0" b="0">
                <a:latin typeface="Calibri"/>
                <a:cs typeface="Calibri"/>
              </a:rPr>
              <a:t>controversy </a:t>
            </a:r>
            <a:r>
              <a:rPr dirty="0" spc="5" b="0">
                <a:latin typeface="Calibri"/>
                <a:cs typeface="Calibri"/>
              </a:rPr>
              <a:t>on the </a:t>
            </a:r>
            <a:r>
              <a:rPr dirty="0" b="0">
                <a:latin typeface="Calibri"/>
                <a:cs typeface="Calibri"/>
              </a:rPr>
              <a:t>pattern of  Internet </a:t>
            </a:r>
            <a:r>
              <a:rPr dirty="0" spc="5" b="0">
                <a:latin typeface="Calibri"/>
                <a:cs typeface="Calibri"/>
              </a:rPr>
              <a:t>Governance, </a:t>
            </a:r>
            <a:r>
              <a:rPr dirty="0" b="0">
                <a:latin typeface="Calibri"/>
                <a:cs typeface="Calibri"/>
              </a:rPr>
              <a:t>i.e. sovereign</a:t>
            </a:r>
            <a:r>
              <a:rPr dirty="0" spc="1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government-led</a:t>
            </a:r>
          </a:p>
          <a:p>
            <a:pPr marL="2694305" marR="5080" indent="-2319655">
              <a:lnSpc>
                <a:spcPts val="3390"/>
              </a:lnSpc>
              <a:spcBef>
                <a:spcPts val="309"/>
              </a:spcBef>
            </a:pPr>
            <a:r>
              <a:rPr dirty="0" spc="5" b="0">
                <a:latin typeface="Calibri"/>
                <a:cs typeface="Calibri"/>
              </a:rPr>
              <a:t>governance </a:t>
            </a:r>
            <a:r>
              <a:rPr dirty="0" b="0">
                <a:latin typeface="Calibri"/>
                <a:cs typeface="Calibri"/>
              </a:rPr>
              <a:t>will challenge </a:t>
            </a:r>
            <a:r>
              <a:rPr dirty="0" spc="5" b="0">
                <a:latin typeface="Calibri"/>
                <a:cs typeface="Calibri"/>
              </a:rPr>
              <a:t>the </a:t>
            </a:r>
            <a:r>
              <a:rPr dirty="0" b="0">
                <a:latin typeface="Calibri"/>
                <a:cs typeface="Calibri"/>
              </a:rPr>
              <a:t>existing pattern </a:t>
            </a:r>
            <a:r>
              <a:rPr dirty="0" spc="5" b="0">
                <a:latin typeface="Calibri"/>
                <a:cs typeface="Calibri"/>
              </a:rPr>
              <a:t>of </a:t>
            </a:r>
            <a:r>
              <a:rPr dirty="0" b="0">
                <a:latin typeface="Calibri"/>
                <a:cs typeface="Calibri"/>
              </a:rPr>
              <a:t>multi-party  governance.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215874" y="5345958"/>
            <a:ext cx="7128509" cy="5346065"/>
            <a:chOff x="215874" y="5345958"/>
            <a:chExt cx="7128509" cy="5346065"/>
          </a:xfrm>
        </p:grpSpPr>
        <p:sp>
          <p:nvSpPr>
            <p:cNvPr id="8" name="object 8"/>
            <p:cNvSpPr/>
            <p:nvPr/>
          </p:nvSpPr>
          <p:spPr>
            <a:xfrm>
              <a:off x="215874" y="5345958"/>
              <a:ext cx="7128296" cy="534604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15874" y="5345958"/>
              <a:ext cx="7128296" cy="94671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2820567" y="10355431"/>
            <a:ext cx="1917064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1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29412" y="10375182"/>
            <a:ext cx="7112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solidFill>
                  <a:srgbClr val="888888"/>
                </a:solidFill>
                <a:latin typeface="Calibri"/>
                <a:cs typeface="Calibri"/>
              </a:rPr>
              <a:t>8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63973" y="6100960"/>
            <a:ext cx="4072051" cy="59069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99460" y="6068552"/>
            <a:ext cx="3975735" cy="494665"/>
          </a:xfrm>
          <a:prstGeom prst="rect">
            <a:avLst/>
          </a:prstGeom>
          <a:solidFill>
            <a:srgbClr val="EAD1DC"/>
          </a:solidFill>
          <a:ln w="7425">
            <a:solidFill>
              <a:srgbClr val="000000"/>
            </a:solidFill>
          </a:ln>
        </p:spPr>
        <p:txBody>
          <a:bodyPr wrap="square" lIns="0" tIns="61594" rIns="0" bIns="0" rtlCol="0" vert="horz">
            <a:spAutoFit/>
          </a:bodyPr>
          <a:lstStyle/>
          <a:p>
            <a:pPr marL="81280">
              <a:lnSpc>
                <a:spcPct val="100000"/>
              </a:lnSpc>
              <a:spcBef>
                <a:spcPts val="484"/>
              </a:spcBef>
            </a:pPr>
            <a:r>
              <a:rPr dirty="0" sz="2300" spc="20">
                <a:latin typeface="Arial Black"/>
                <a:cs typeface="Arial Black"/>
              </a:rPr>
              <a:t>The </a:t>
            </a:r>
            <a:r>
              <a:rPr dirty="0" sz="2300" spc="15">
                <a:latin typeface="Arial Black"/>
                <a:cs typeface="Arial Black"/>
              </a:rPr>
              <a:t>Jio- </a:t>
            </a:r>
            <a:r>
              <a:rPr dirty="0" sz="2300" spc="20">
                <a:latin typeface="Arial Black"/>
                <a:cs typeface="Arial Black"/>
              </a:rPr>
              <a:t>Facebook</a:t>
            </a:r>
            <a:r>
              <a:rPr dirty="0" sz="2300" spc="-65">
                <a:latin typeface="Arial Black"/>
                <a:cs typeface="Arial Black"/>
              </a:rPr>
              <a:t> </a:t>
            </a:r>
            <a:r>
              <a:rPr dirty="0" sz="2300" spc="15">
                <a:latin typeface="Arial Black"/>
                <a:cs typeface="Arial Black"/>
              </a:rPr>
              <a:t>Deal</a:t>
            </a:r>
            <a:endParaRPr sz="2300">
              <a:latin typeface="Arial Black"/>
              <a:cs typeface="Arial Blac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7307" y="6961050"/>
            <a:ext cx="4597400" cy="31667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09880" marR="5080" indent="-297815">
              <a:lnSpc>
                <a:spcPct val="100600"/>
              </a:lnSpc>
              <a:spcBef>
                <a:spcPts val="95"/>
              </a:spcBef>
              <a:buClr>
                <a:srgbClr val="333333"/>
              </a:buClr>
              <a:buFont typeface="Arial"/>
              <a:buChar char="●"/>
              <a:tabLst>
                <a:tab pos="309880" algn="l"/>
                <a:tab pos="310515" algn="l"/>
              </a:tabLst>
            </a:pPr>
            <a:r>
              <a:rPr dirty="0" sz="1550" spc="-5">
                <a:latin typeface="Calibri"/>
                <a:cs typeface="Calibri"/>
              </a:rPr>
              <a:t>Facebook-Reliance Jio </a:t>
            </a:r>
            <a:r>
              <a:rPr dirty="0" sz="1550">
                <a:latin typeface="Calibri"/>
                <a:cs typeface="Calibri"/>
              </a:rPr>
              <a:t>deal has to be </a:t>
            </a:r>
            <a:r>
              <a:rPr dirty="0" sz="1550" spc="-5">
                <a:latin typeface="Calibri"/>
                <a:cs typeface="Calibri"/>
              </a:rPr>
              <a:t>evaluated  closely </a:t>
            </a:r>
            <a:r>
              <a:rPr dirty="0" sz="1550">
                <a:latin typeface="Calibri"/>
                <a:cs typeface="Calibri"/>
              </a:rPr>
              <a:t>due to </a:t>
            </a:r>
            <a:r>
              <a:rPr dirty="0" sz="1550" spc="-5" b="1">
                <a:latin typeface="Calibri"/>
                <a:cs typeface="Calibri"/>
              </a:rPr>
              <a:t>potential implications </a:t>
            </a:r>
            <a:r>
              <a:rPr dirty="0" sz="1550">
                <a:latin typeface="Calibri"/>
                <a:cs typeface="Calibri"/>
              </a:rPr>
              <a:t>for </a:t>
            </a:r>
            <a:r>
              <a:rPr dirty="0" sz="1550" spc="-5">
                <a:latin typeface="Calibri"/>
                <a:cs typeface="Calibri"/>
              </a:rPr>
              <a:t>global tussle  </a:t>
            </a:r>
            <a:r>
              <a:rPr dirty="0" sz="1550">
                <a:latin typeface="Calibri"/>
                <a:cs typeface="Calibri"/>
              </a:rPr>
              <a:t>on </a:t>
            </a:r>
            <a:r>
              <a:rPr dirty="0" sz="1550" b="1">
                <a:latin typeface="Calibri"/>
                <a:cs typeface="Calibri"/>
              </a:rPr>
              <a:t>data governance</a:t>
            </a:r>
            <a:r>
              <a:rPr dirty="0" sz="1550">
                <a:latin typeface="Calibri"/>
                <a:cs typeface="Calibri"/>
              </a:rPr>
              <a:t>, </a:t>
            </a:r>
            <a:r>
              <a:rPr dirty="0" sz="1550" spc="5">
                <a:latin typeface="Calibri"/>
                <a:cs typeface="Calibri"/>
              </a:rPr>
              <a:t>&amp; </a:t>
            </a:r>
            <a:r>
              <a:rPr dirty="0" sz="1550">
                <a:latin typeface="Calibri"/>
                <a:cs typeface="Calibri"/>
              </a:rPr>
              <a:t>for </a:t>
            </a:r>
            <a:r>
              <a:rPr dirty="0" sz="1550" spc="-5">
                <a:latin typeface="Calibri"/>
                <a:cs typeface="Calibri"/>
              </a:rPr>
              <a:t>politics </a:t>
            </a:r>
            <a:r>
              <a:rPr dirty="0" sz="1550">
                <a:latin typeface="Calibri"/>
                <a:cs typeface="Calibri"/>
              </a:rPr>
              <a:t>on </a:t>
            </a:r>
            <a:r>
              <a:rPr dirty="0" sz="1550" spc="-5" b="1">
                <a:latin typeface="Calibri"/>
                <a:cs typeface="Calibri"/>
              </a:rPr>
              <a:t>data  sovereignty </a:t>
            </a:r>
            <a:r>
              <a:rPr dirty="0" sz="1550">
                <a:latin typeface="Calibri"/>
                <a:cs typeface="Calibri"/>
              </a:rPr>
              <a:t>in the </a:t>
            </a:r>
            <a:r>
              <a:rPr dirty="0" sz="1550" spc="-5">
                <a:latin typeface="Calibri"/>
                <a:cs typeface="Calibri"/>
              </a:rPr>
              <a:t>world’s largest</a:t>
            </a:r>
            <a:r>
              <a:rPr dirty="0" sz="1550" spc="25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democracy.</a:t>
            </a:r>
            <a:endParaRPr sz="1550">
              <a:latin typeface="Calibri"/>
              <a:cs typeface="Calibri"/>
            </a:endParaRPr>
          </a:p>
          <a:p>
            <a:pPr marL="309880" marR="188595" indent="-297815">
              <a:lnSpc>
                <a:spcPct val="100000"/>
              </a:lnSpc>
              <a:spcBef>
                <a:spcPts val="790"/>
              </a:spcBef>
              <a:buClr>
                <a:srgbClr val="333333"/>
              </a:buClr>
              <a:buFont typeface="Arial"/>
              <a:buChar char="●"/>
              <a:tabLst>
                <a:tab pos="309880" algn="l"/>
                <a:tab pos="310515" algn="l"/>
              </a:tabLst>
            </a:pPr>
            <a:r>
              <a:rPr dirty="0" sz="1550">
                <a:latin typeface="Calibri"/>
                <a:cs typeface="Calibri"/>
              </a:rPr>
              <a:t>They have </a:t>
            </a:r>
            <a:r>
              <a:rPr dirty="0" sz="1550" b="1">
                <a:latin typeface="Calibri"/>
                <a:cs typeface="Calibri"/>
              </a:rPr>
              <a:t>not been </a:t>
            </a:r>
            <a:r>
              <a:rPr dirty="0" sz="1550" spc="-5" b="1">
                <a:latin typeface="Calibri"/>
                <a:cs typeface="Calibri"/>
              </a:rPr>
              <a:t>allies </a:t>
            </a:r>
            <a:r>
              <a:rPr dirty="0" sz="1550">
                <a:latin typeface="Calibri"/>
                <a:cs typeface="Calibri"/>
              </a:rPr>
              <a:t>in the </a:t>
            </a:r>
            <a:r>
              <a:rPr dirty="0" sz="1550" spc="-5">
                <a:latin typeface="Calibri"/>
                <a:cs typeface="Calibri"/>
              </a:rPr>
              <a:t>tumultuous  </a:t>
            </a:r>
            <a:r>
              <a:rPr dirty="0" sz="1550">
                <a:latin typeface="Calibri"/>
                <a:cs typeface="Calibri"/>
              </a:rPr>
              <a:t>geoeconomic </a:t>
            </a:r>
            <a:r>
              <a:rPr dirty="0" sz="1550" spc="-5">
                <a:latin typeface="Calibri"/>
                <a:cs typeface="Calibri"/>
              </a:rPr>
              <a:t>debates </a:t>
            </a:r>
            <a:r>
              <a:rPr dirty="0" sz="1550" spc="-5" b="1">
                <a:latin typeface="Calibri"/>
                <a:cs typeface="Calibri"/>
              </a:rPr>
              <a:t>shaping Indian </a:t>
            </a:r>
            <a:r>
              <a:rPr dirty="0" sz="1550" b="1">
                <a:latin typeface="Calibri"/>
                <a:cs typeface="Calibri"/>
              </a:rPr>
              <a:t>cyber</a:t>
            </a:r>
            <a:r>
              <a:rPr dirty="0" sz="1550" spc="25" b="1">
                <a:latin typeface="Calibri"/>
                <a:cs typeface="Calibri"/>
              </a:rPr>
              <a:t> </a:t>
            </a:r>
            <a:r>
              <a:rPr dirty="0" sz="1550" spc="5" b="1">
                <a:latin typeface="Calibri"/>
                <a:cs typeface="Calibri"/>
              </a:rPr>
              <a:t>policy</a:t>
            </a:r>
            <a:r>
              <a:rPr dirty="0" sz="1550" spc="5">
                <a:latin typeface="Calibri"/>
                <a:cs typeface="Calibri"/>
              </a:rPr>
              <a:t>.</a:t>
            </a:r>
            <a:endParaRPr sz="1550">
              <a:latin typeface="Calibri"/>
              <a:cs typeface="Calibri"/>
            </a:endParaRPr>
          </a:p>
          <a:p>
            <a:pPr marL="309880" marR="413384" indent="-297815">
              <a:lnSpc>
                <a:spcPct val="100099"/>
              </a:lnSpc>
              <a:spcBef>
                <a:spcPts val="780"/>
              </a:spcBef>
              <a:buFont typeface="Arial"/>
              <a:buChar char="●"/>
              <a:tabLst>
                <a:tab pos="309880" algn="l"/>
                <a:tab pos="310515" algn="l"/>
              </a:tabLst>
            </a:pPr>
            <a:r>
              <a:rPr dirty="0" sz="1550">
                <a:latin typeface="Calibri"/>
                <a:cs typeface="Calibri"/>
              </a:rPr>
              <a:t>There are wide </a:t>
            </a:r>
            <a:r>
              <a:rPr dirty="0" sz="1550" spc="-5">
                <a:latin typeface="Calibri"/>
                <a:cs typeface="Calibri"/>
              </a:rPr>
              <a:t>ranging </a:t>
            </a:r>
            <a:r>
              <a:rPr dirty="0" sz="1550" spc="-5" b="1">
                <a:latin typeface="Calibri"/>
                <a:cs typeface="Calibri"/>
              </a:rPr>
              <a:t>disagreements </a:t>
            </a:r>
            <a:r>
              <a:rPr dirty="0" sz="1550" spc="-5">
                <a:latin typeface="Calibri"/>
                <a:cs typeface="Calibri"/>
              </a:rPr>
              <a:t>between  </a:t>
            </a:r>
            <a:r>
              <a:rPr dirty="0" sz="1550">
                <a:latin typeface="Calibri"/>
                <a:cs typeface="Calibri"/>
              </a:rPr>
              <a:t>them over </a:t>
            </a:r>
            <a:r>
              <a:rPr dirty="0" sz="1550" b="1">
                <a:latin typeface="Calibri"/>
                <a:cs typeface="Calibri"/>
              </a:rPr>
              <a:t>data </a:t>
            </a:r>
            <a:r>
              <a:rPr dirty="0" sz="1550" spc="-5" b="1">
                <a:latin typeface="Calibri"/>
                <a:cs typeface="Calibri"/>
              </a:rPr>
              <a:t>localization, encryption </a:t>
            </a:r>
            <a:r>
              <a:rPr dirty="0" sz="1550" spc="5" b="1">
                <a:latin typeface="Calibri"/>
                <a:cs typeface="Calibri"/>
              </a:rPr>
              <a:t>&amp; </a:t>
            </a:r>
            <a:r>
              <a:rPr dirty="0" sz="1550" spc="-5" b="1">
                <a:latin typeface="Calibri"/>
                <a:cs typeface="Calibri"/>
              </a:rPr>
              <a:t>law  enforcement </a:t>
            </a:r>
            <a:r>
              <a:rPr dirty="0" sz="1550" b="1">
                <a:latin typeface="Calibri"/>
                <a:cs typeface="Calibri"/>
              </a:rPr>
              <a:t>access</a:t>
            </a:r>
            <a:r>
              <a:rPr dirty="0" sz="1550">
                <a:latin typeface="Calibri"/>
                <a:cs typeface="Calibri"/>
              </a:rPr>
              <a:t>.</a:t>
            </a:r>
            <a:endParaRPr sz="1550">
              <a:latin typeface="Calibri"/>
              <a:cs typeface="Calibri"/>
            </a:endParaRPr>
          </a:p>
          <a:p>
            <a:pPr marL="309880" marR="32384" indent="-297815">
              <a:lnSpc>
                <a:spcPct val="100099"/>
              </a:lnSpc>
              <a:spcBef>
                <a:spcPts val="790"/>
              </a:spcBef>
              <a:buClr>
                <a:srgbClr val="333333"/>
              </a:buClr>
              <a:buFont typeface="Arial"/>
              <a:buChar char="●"/>
              <a:tabLst>
                <a:tab pos="309880" algn="l"/>
                <a:tab pos="310515" algn="l"/>
              </a:tabLst>
            </a:pPr>
            <a:r>
              <a:rPr dirty="0" sz="1550">
                <a:latin typeface="Calibri"/>
                <a:cs typeface="Calibri"/>
              </a:rPr>
              <a:t>They have </a:t>
            </a:r>
            <a:r>
              <a:rPr dirty="0" sz="1550" spc="-5">
                <a:latin typeface="Calibri"/>
                <a:cs typeface="Calibri"/>
              </a:rPr>
              <a:t>clarified </a:t>
            </a:r>
            <a:r>
              <a:rPr dirty="0" sz="1550" spc="10">
                <a:latin typeface="Calibri"/>
                <a:cs typeface="Calibri"/>
              </a:rPr>
              <a:t>-</a:t>
            </a:r>
            <a:r>
              <a:rPr dirty="0" sz="1550" spc="10" b="1">
                <a:solidFill>
                  <a:srgbClr val="0563C1"/>
                </a:solidFill>
                <a:latin typeface="Calibri"/>
                <a:cs typeface="Calibri"/>
              </a:rPr>
              <a:t>no </a:t>
            </a:r>
            <a:r>
              <a:rPr dirty="0" sz="1550" b="1">
                <a:solidFill>
                  <a:srgbClr val="0563C1"/>
                </a:solidFill>
                <a:latin typeface="Calibri"/>
                <a:cs typeface="Calibri"/>
              </a:rPr>
              <a:t>data </a:t>
            </a:r>
            <a:r>
              <a:rPr dirty="0" sz="1550" spc="-5" b="1">
                <a:solidFill>
                  <a:srgbClr val="0563C1"/>
                </a:solidFill>
                <a:latin typeface="Calibri"/>
                <a:cs typeface="Calibri"/>
              </a:rPr>
              <a:t>sharing </a:t>
            </a:r>
            <a:r>
              <a:rPr dirty="0" sz="1550" b="1">
                <a:solidFill>
                  <a:srgbClr val="0563C1"/>
                </a:solidFill>
                <a:latin typeface="Calibri"/>
                <a:cs typeface="Calibri"/>
              </a:rPr>
              <a:t>agreement</a:t>
            </a:r>
            <a:r>
              <a:rPr dirty="0" sz="1550">
                <a:latin typeface="Calibri"/>
                <a:cs typeface="Calibri"/>
              </a:rPr>
              <a:t>.  There </a:t>
            </a:r>
            <a:r>
              <a:rPr dirty="0" sz="1550" spc="5">
                <a:latin typeface="Calibri"/>
                <a:cs typeface="Calibri"/>
              </a:rPr>
              <a:t>&amp; </a:t>
            </a:r>
            <a:r>
              <a:rPr dirty="0" sz="1550" spc="-5">
                <a:latin typeface="Calibri"/>
                <a:cs typeface="Calibri"/>
              </a:rPr>
              <a:t>specific </a:t>
            </a:r>
            <a:r>
              <a:rPr dirty="0" sz="1550">
                <a:latin typeface="Calibri"/>
                <a:cs typeface="Calibri"/>
              </a:rPr>
              <a:t>areas of </a:t>
            </a:r>
            <a:r>
              <a:rPr dirty="0" sz="1550" spc="-5">
                <a:latin typeface="Calibri"/>
                <a:cs typeface="Calibri"/>
              </a:rPr>
              <a:t>collaboration </a:t>
            </a:r>
            <a:r>
              <a:rPr dirty="0" sz="1550" spc="5">
                <a:latin typeface="Calibri"/>
                <a:cs typeface="Calibri"/>
              </a:rPr>
              <a:t>&amp; </a:t>
            </a:r>
            <a:r>
              <a:rPr dirty="0" sz="1550">
                <a:latin typeface="Calibri"/>
                <a:cs typeface="Calibri"/>
              </a:rPr>
              <a:t>of </a:t>
            </a:r>
            <a:r>
              <a:rPr dirty="0" sz="1550" spc="-5">
                <a:latin typeface="Calibri"/>
                <a:cs typeface="Calibri"/>
              </a:rPr>
              <a:t>potential  disagreement.</a:t>
            </a:r>
            <a:endParaRPr sz="155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895982" y="6212712"/>
            <a:ext cx="2424430" cy="4187190"/>
            <a:chOff x="4895982" y="6212712"/>
            <a:chExt cx="2424430" cy="4187190"/>
          </a:xfrm>
        </p:grpSpPr>
        <p:sp>
          <p:nvSpPr>
            <p:cNvPr id="16" name="object 16"/>
            <p:cNvSpPr/>
            <p:nvPr/>
          </p:nvSpPr>
          <p:spPr>
            <a:xfrm>
              <a:off x="4895982" y="6212712"/>
              <a:ext cx="1387967" cy="139646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5931822" y="7695805"/>
              <a:ext cx="1387967" cy="139646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4957236" y="9167946"/>
              <a:ext cx="1387967" cy="123182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20567" y="5009252"/>
            <a:ext cx="1917064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1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29412" y="5029003"/>
            <a:ext cx="7112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7220" y="579857"/>
            <a:ext cx="6359748" cy="8019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02707" y="575308"/>
            <a:ext cx="6263640" cy="650240"/>
          </a:xfrm>
          <a:prstGeom prst="rect">
            <a:avLst/>
          </a:prstGeom>
          <a:solidFill>
            <a:srgbClr val="EAD1DC"/>
          </a:solidFill>
          <a:ln w="742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2455"/>
              </a:lnSpc>
            </a:pPr>
            <a:r>
              <a:rPr dirty="0" sz="2300" spc="20">
                <a:latin typeface="Arial Black"/>
                <a:cs typeface="Arial Black"/>
              </a:rPr>
              <a:t>The </a:t>
            </a:r>
            <a:r>
              <a:rPr dirty="0" sz="2300" spc="15">
                <a:latin typeface="Arial Black"/>
                <a:cs typeface="Arial Black"/>
              </a:rPr>
              <a:t>Implications </a:t>
            </a:r>
            <a:r>
              <a:rPr dirty="0" sz="2300" spc="30">
                <a:latin typeface="Arial Black"/>
                <a:cs typeface="Arial Black"/>
              </a:rPr>
              <a:t>&amp; </a:t>
            </a:r>
            <a:r>
              <a:rPr dirty="0" sz="2300" spc="15">
                <a:latin typeface="Arial Black"/>
                <a:cs typeface="Arial Black"/>
              </a:rPr>
              <a:t>Possibilities</a:t>
            </a:r>
            <a:r>
              <a:rPr dirty="0" sz="2300" spc="-55">
                <a:latin typeface="Arial Black"/>
                <a:cs typeface="Arial Black"/>
              </a:rPr>
              <a:t> </a:t>
            </a:r>
            <a:r>
              <a:rPr dirty="0" sz="2300" spc="15">
                <a:latin typeface="Arial Black"/>
                <a:cs typeface="Arial Black"/>
              </a:rPr>
              <a:t>of</a:t>
            </a:r>
            <a:endParaRPr sz="2300">
              <a:latin typeface="Arial Black"/>
              <a:cs typeface="Arial Black"/>
            </a:endParaRPr>
          </a:p>
          <a:p>
            <a:pPr algn="ctr">
              <a:lnSpc>
                <a:spcPts val="2615"/>
              </a:lnSpc>
              <a:spcBef>
                <a:spcPts val="45"/>
              </a:spcBef>
            </a:pPr>
            <a:r>
              <a:rPr dirty="0" sz="2300" spc="15">
                <a:latin typeface="Arial Black"/>
                <a:cs typeface="Arial Black"/>
              </a:rPr>
              <a:t>the</a:t>
            </a:r>
            <a:r>
              <a:rPr dirty="0" sz="2300">
                <a:latin typeface="Arial Black"/>
                <a:cs typeface="Arial Black"/>
              </a:rPr>
              <a:t> </a:t>
            </a:r>
            <a:r>
              <a:rPr dirty="0" sz="2300" spc="15">
                <a:latin typeface="Arial Black"/>
                <a:cs typeface="Arial Black"/>
              </a:rPr>
              <a:t>Deal</a:t>
            </a:r>
            <a:endParaRPr sz="230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9534" y="1463167"/>
            <a:ext cx="6493510" cy="350075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09880" indent="-297815">
              <a:lnSpc>
                <a:spcPct val="100000"/>
              </a:lnSpc>
              <a:spcBef>
                <a:spcPts val="110"/>
              </a:spcBef>
              <a:buClr>
                <a:srgbClr val="333333"/>
              </a:buClr>
              <a:buFont typeface="Arial"/>
              <a:buChar char="●"/>
              <a:tabLst>
                <a:tab pos="309880" algn="l"/>
                <a:tab pos="310515" algn="l"/>
              </a:tabLst>
            </a:pPr>
            <a:r>
              <a:rPr dirty="0" sz="1550">
                <a:latin typeface="Calibri"/>
                <a:cs typeface="Calibri"/>
              </a:rPr>
              <a:t>Facebook said </a:t>
            </a:r>
            <a:r>
              <a:rPr dirty="0" sz="1550" spc="-5">
                <a:latin typeface="Calibri"/>
                <a:cs typeface="Calibri"/>
              </a:rPr>
              <a:t>intent </a:t>
            </a:r>
            <a:r>
              <a:rPr dirty="0" sz="1550">
                <a:latin typeface="Calibri"/>
                <a:cs typeface="Calibri"/>
              </a:rPr>
              <a:t>of </a:t>
            </a:r>
            <a:r>
              <a:rPr dirty="0" sz="1550" spc="-5" b="1">
                <a:latin typeface="Calibri"/>
                <a:cs typeface="Calibri"/>
              </a:rPr>
              <a:t>collaboration </a:t>
            </a:r>
            <a:r>
              <a:rPr dirty="0" sz="1550" b="1">
                <a:latin typeface="Calibri"/>
                <a:cs typeface="Calibri"/>
              </a:rPr>
              <a:t>to enable new </a:t>
            </a:r>
            <a:r>
              <a:rPr dirty="0" sz="1550" spc="-5" b="1">
                <a:latin typeface="Calibri"/>
                <a:cs typeface="Calibri"/>
              </a:rPr>
              <a:t>opportunities </a:t>
            </a:r>
            <a:r>
              <a:rPr dirty="0" sz="1550">
                <a:latin typeface="Calibri"/>
                <a:cs typeface="Calibri"/>
              </a:rPr>
              <a:t>for</a:t>
            </a:r>
            <a:r>
              <a:rPr dirty="0" sz="1550" spc="95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the</a:t>
            </a:r>
            <a:endParaRPr sz="1550">
              <a:latin typeface="Calibri"/>
              <a:cs typeface="Calibri"/>
            </a:endParaRPr>
          </a:p>
          <a:p>
            <a:pPr marL="309880">
              <a:lnSpc>
                <a:spcPct val="100000"/>
              </a:lnSpc>
              <a:spcBef>
                <a:spcPts val="10"/>
              </a:spcBef>
            </a:pPr>
            <a:r>
              <a:rPr dirty="0" sz="1550" spc="-5" b="1">
                <a:latin typeface="Calibri"/>
                <a:cs typeface="Calibri"/>
              </a:rPr>
              <a:t>millions </a:t>
            </a:r>
            <a:r>
              <a:rPr dirty="0" sz="1550" b="1">
                <a:latin typeface="Calibri"/>
                <a:cs typeface="Calibri"/>
              </a:rPr>
              <a:t>of micro and small</a:t>
            </a:r>
            <a:r>
              <a:rPr dirty="0" sz="1550" spc="-10" b="1">
                <a:latin typeface="Calibri"/>
                <a:cs typeface="Calibri"/>
              </a:rPr>
              <a:t> </a:t>
            </a:r>
            <a:r>
              <a:rPr dirty="0" sz="1550" spc="-5" b="1">
                <a:latin typeface="Calibri"/>
                <a:cs typeface="Calibri"/>
              </a:rPr>
              <a:t>businesses.</a:t>
            </a:r>
            <a:endParaRPr sz="1550">
              <a:latin typeface="Calibri"/>
              <a:cs typeface="Calibri"/>
            </a:endParaRPr>
          </a:p>
          <a:p>
            <a:pPr marL="309880" marR="329565" indent="-297815">
              <a:lnSpc>
                <a:spcPct val="100099"/>
              </a:lnSpc>
              <a:spcBef>
                <a:spcPts val="785"/>
              </a:spcBef>
              <a:buClr>
                <a:srgbClr val="333333"/>
              </a:buClr>
              <a:buFont typeface="Arial"/>
              <a:buChar char="●"/>
              <a:tabLst>
                <a:tab pos="309880" algn="l"/>
                <a:tab pos="310515" algn="l"/>
              </a:tabLst>
            </a:pPr>
            <a:r>
              <a:rPr dirty="0" sz="1550">
                <a:latin typeface="Calibri"/>
                <a:cs typeface="Calibri"/>
              </a:rPr>
              <a:t>This deal </a:t>
            </a:r>
            <a:r>
              <a:rPr dirty="0" sz="1550" spc="-5">
                <a:latin typeface="Calibri"/>
                <a:cs typeface="Calibri"/>
              </a:rPr>
              <a:t>gives Reliance </a:t>
            </a:r>
            <a:r>
              <a:rPr dirty="0" sz="1550" spc="-5" b="1">
                <a:latin typeface="Calibri"/>
                <a:cs typeface="Calibri"/>
              </a:rPr>
              <a:t>leverage </a:t>
            </a:r>
            <a:r>
              <a:rPr dirty="0" sz="1550" b="1">
                <a:latin typeface="Calibri"/>
                <a:cs typeface="Calibri"/>
              </a:rPr>
              <a:t>in the e-commerce </a:t>
            </a:r>
            <a:r>
              <a:rPr dirty="0" sz="1550">
                <a:latin typeface="Calibri"/>
                <a:cs typeface="Calibri"/>
              </a:rPr>
              <a:t>space as </a:t>
            </a:r>
            <a:r>
              <a:rPr dirty="0" sz="1550" spc="-5">
                <a:latin typeface="Calibri"/>
                <a:cs typeface="Calibri"/>
              </a:rPr>
              <a:t>Reliance  Retail’s </a:t>
            </a:r>
            <a:r>
              <a:rPr dirty="0" sz="1550" b="1">
                <a:latin typeface="Calibri"/>
                <a:cs typeface="Calibri"/>
              </a:rPr>
              <a:t>Jio Mart </a:t>
            </a:r>
            <a:r>
              <a:rPr dirty="0" sz="1550">
                <a:latin typeface="Calibri"/>
                <a:cs typeface="Calibri"/>
              </a:rPr>
              <a:t>can now </a:t>
            </a:r>
            <a:r>
              <a:rPr dirty="0" sz="1550" b="1">
                <a:latin typeface="Calibri"/>
                <a:cs typeface="Calibri"/>
              </a:rPr>
              <a:t>connect </a:t>
            </a:r>
            <a:r>
              <a:rPr dirty="0" sz="1550" spc="-5" b="1">
                <a:latin typeface="Calibri"/>
                <a:cs typeface="Calibri"/>
              </a:rPr>
              <a:t>local </a:t>
            </a:r>
            <a:r>
              <a:rPr dirty="0" sz="1550" b="1">
                <a:latin typeface="Calibri"/>
                <a:cs typeface="Calibri"/>
              </a:rPr>
              <a:t>vendors </a:t>
            </a:r>
            <a:r>
              <a:rPr dirty="0" sz="1550">
                <a:latin typeface="Calibri"/>
                <a:cs typeface="Calibri"/>
              </a:rPr>
              <a:t>with </a:t>
            </a:r>
            <a:r>
              <a:rPr dirty="0" sz="1550" spc="-5">
                <a:latin typeface="Calibri"/>
                <a:cs typeface="Calibri"/>
              </a:rPr>
              <a:t>customers </a:t>
            </a:r>
            <a:r>
              <a:rPr dirty="0" sz="1550" spc="-5" b="1">
                <a:latin typeface="Calibri"/>
                <a:cs typeface="Calibri"/>
              </a:rPr>
              <a:t>through  </a:t>
            </a:r>
            <a:r>
              <a:rPr dirty="0" sz="1550" b="1">
                <a:latin typeface="Calibri"/>
                <a:cs typeface="Calibri"/>
              </a:rPr>
              <a:t>Facebook-owned WhatsApp </a:t>
            </a:r>
            <a:r>
              <a:rPr dirty="0" sz="1550" spc="-5">
                <a:latin typeface="Calibri"/>
                <a:cs typeface="Calibri"/>
              </a:rPr>
              <a:t>messaging</a:t>
            </a:r>
            <a:r>
              <a:rPr dirty="0" sz="1550" spc="25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platform.</a:t>
            </a:r>
            <a:endParaRPr sz="1550">
              <a:latin typeface="Calibri"/>
              <a:cs typeface="Calibri"/>
            </a:endParaRPr>
          </a:p>
          <a:p>
            <a:pPr marL="309880" marR="259715" indent="-297815">
              <a:lnSpc>
                <a:spcPct val="100000"/>
              </a:lnSpc>
              <a:spcBef>
                <a:spcPts val="795"/>
              </a:spcBef>
              <a:buClr>
                <a:srgbClr val="333333"/>
              </a:buClr>
              <a:buFont typeface="Arial"/>
              <a:buChar char="●"/>
              <a:tabLst>
                <a:tab pos="309880" algn="l"/>
                <a:tab pos="310515" algn="l"/>
              </a:tabLst>
            </a:pPr>
            <a:r>
              <a:rPr dirty="0" sz="1550">
                <a:latin typeface="Calibri"/>
                <a:cs typeface="Calibri"/>
              </a:rPr>
              <a:t>This deal </a:t>
            </a:r>
            <a:r>
              <a:rPr dirty="0" sz="1550" b="1">
                <a:latin typeface="Calibri"/>
                <a:cs typeface="Calibri"/>
              </a:rPr>
              <a:t>may help WhatsApp Pay </a:t>
            </a:r>
            <a:r>
              <a:rPr dirty="0" sz="1550">
                <a:latin typeface="Calibri"/>
                <a:cs typeface="Calibri"/>
              </a:rPr>
              <a:t>which </a:t>
            </a:r>
            <a:r>
              <a:rPr dirty="0" sz="1550" spc="-5">
                <a:latin typeface="Calibri"/>
                <a:cs typeface="Calibri"/>
              </a:rPr>
              <a:t>recently </a:t>
            </a:r>
            <a:r>
              <a:rPr dirty="0" sz="1550" b="1">
                <a:latin typeface="Calibri"/>
                <a:cs typeface="Calibri"/>
              </a:rPr>
              <a:t>got a nod to operate </a:t>
            </a:r>
            <a:r>
              <a:rPr dirty="0" sz="1550" spc="-5" b="1">
                <a:latin typeface="Calibri"/>
                <a:cs typeface="Calibri"/>
              </a:rPr>
              <a:t>in  India </a:t>
            </a:r>
            <a:r>
              <a:rPr dirty="0" sz="1550">
                <a:latin typeface="Calibri"/>
                <a:cs typeface="Calibri"/>
              </a:rPr>
              <a:t>by </a:t>
            </a:r>
            <a:r>
              <a:rPr dirty="0" sz="1550" spc="-5">
                <a:latin typeface="Calibri"/>
                <a:cs typeface="Calibri"/>
              </a:rPr>
              <a:t>National </a:t>
            </a:r>
            <a:r>
              <a:rPr dirty="0" sz="1550">
                <a:latin typeface="Calibri"/>
                <a:cs typeface="Calibri"/>
              </a:rPr>
              <a:t>Payments </a:t>
            </a:r>
            <a:r>
              <a:rPr dirty="0" sz="1550" spc="-5">
                <a:latin typeface="Calibri"/>
                <a:cs typeface="Calibri"/>
              </a:rPr>
              <a:t>Corporation </a:t>
            </a:r>
            <a:r>
              <a:rPr dirty="0" sz="1550">
                <a:latin typeface="Calibri"/>
                <a:cs typeface="Calibri"/>
              </a:rPr>
              <a:t>of </a:t>
            </a:r>
            <a:r>
              <a:rPr dirty="0" sz="1550" spc="-5">
                <a:latin typeface="Calibri"/>
                <a:cs typeface="Calibri"/>
              </a:rPr>
              <a:t>India</a:t>
            </a:r>
            <a:r>
              <a:rPr dirty="0" sz="1550" spc="25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(NPCI).</a:t>
            </a:r>
            <a:endParaRPr sz="1550">
              <a:latin typeface="Calibri"/>
              <a:cs typeface="Calibri"/>
            </a:endParaRPr>
          </a:p>
          <a:p>
            <a:pPr marL="309880" marR="520065" indent="-297815">
              <a:lnSpc>
                <a:spcPct val="100000"/>
              </a:lnSpc>
              <a:spcBef>
                <a:spcPts val="780"/>
              </a:spcBef>
              <a:buClr>
                <a:srgbClr val="333333"/>
              </a:buClr>
              <a:buFont typeface="Arial"/>
              <a:buChar char="●"/>
              <a:tabLst>
                <a:tab pos="309880" algn="l"/>
                <a:tab pos="310515" algn="l"/>
              </a:tabLst>
            </a:pPr>
            <a:r>
              <a:rPr dirty="0" sz="1550">
                <a:latin typeface="Calibri"/>
                <a:cs typeface="Calibri"/>
              </a:rPr>
              <a:t>The deal </a:t>
            </a:r>
            <a:r>
              <a:rPr dirty="0" sz="1550" spc="-5" b="1">
                <a:latin typeface="Calibri"/>
                <a:cs typeface="Calibri"/>
              </a:rPr>
              <a:t>sparks concerns </a:t>
            </a:r>
            <a:r>
              <a:rPr dirty="0" sz="1550">
                <a:latin typeface="Calibri"/>
                <a:cs typeface="Calibri"/>
              </a:rPr>
              <a:t>of </a:t>
            </a:r>
            <a:r>
              <a:rPr dirty="0" sz="1550" spc="-5" b="1">
                <a:latin typeface="Calibri"/>
                <a:cs typeface="Calibri"/>
              </a:rPr>
              <a:t>unfair </a:t>
            </a:r>
            <a:r>
              <a:rPr dirty="0" sz="1550" b="1">
                <a:latin typeface="Calibri"/>
                <a:cs typeface="Calibri"/>
              </a:rPr>
              <a:t>market </a:t>
            </a:r>
            <a:r>
              <a:rPr dirty="0" sz="1550" spc="-5" b="1">
                <a:latin typeface="Calibri"/>
                <a:cs typeface="Calibri"/>
              </a:rPr>
              <a:t>competition </a:t>
            </a:r>
            <a:r>
              <a:rPr dirty="0" sz="1550">
                <a:latin typeface="Calibri"/>
                <a:cs typeface="Calibri"/>
              </a:rPr>
              <a:t>and </a:t>
            </a:r>
            <a:r>
              <a:rPr dirty="0" sz="1550" spc="-5" b="1">
                <a:latin typeface="Calibri"/>
                <a:cs typeface="Calibri"/>
              </a:rPr>
              <a:t>structural  concerns </a:t>
            </a:r>
            <a:r>
              <a:rPr dirty="0" sz="1550">
                <a:latin typeface="Calibri"/>
                <a:cs typeface="Calibri"/>
              </a:rPr>
              <a:t>for consumer </a:t>
            </a:r>
            <a:r>
              <a:rPr dirty="0" sz="1550" spc="-5">
                <a:latin typeface="Calibri"/>
                <a:cs typeface="Calibri"/>
              </a:rPr>
              <a:t>welfare </a:t>
            </a:r>
            <a:r>
              <a:rPr dirty="0" sz="1550">
                <a:latin typeface="Calibri"/>
                <a:cs typeface="Calibri"/>
              </a:rPr>
              <a:t>in</a:t>
            </a:r>
            <a:r>
              <a:rPr dirty="0" sz="1550" spc="-5">
                <a:latin typeface="Calibri"/>
                <a:cs typeface="Calibri"/>
              </a:rPr>
              <a:t> India.</a:t>
            </a:r>
            <a:endParaRPr sz="1550">
              <a:latin typeface="Calibri"/>
              <a:cs typeface="Calibri"/>
            </a:endParaRPr>
          </a:p>
          <a:p>
            <a:pPr marL="309880" marR="5080" indent="-297815">
              <a:lnSpc>
                <a:spcPct val="100200"/>
              </a:lnSpc>
              <a:spcBef>
                <a:spcPts val="780"/>
              </a:spcBef>
              <a:buFont typeface="Arial"/>
              <a:buChar char="●"/>
              <a:tabLst>
                <a:tab pos="309880" algn="l"/>
                <a:tab pos="310515" algn="l"/>
              </a:tabLst>
            </a:pPr>
            <a:r>
              <a:rPr dirty="0" sz="1550" b="1">
                <a:latin typeface="Calibri"/>
                <a:cs typeface="Calibri"/>
              </a:rPr>
              <a:t>Big tech companies </a:t>
            </a:r>
            <a:r>
              <a:rPr dirty="0" sz="1550">
                <a:latin typeface="Calibri"/>
                <a:cs typeface="Calibri"/>
              </a:rPr>
              <a:t>such as Facebook are </a:t>
            </a:r>
            <a:r>
              <a:rPr dirty="0" sz="1550" spc="-5" b="1">
                <a:latin typeface="Calibri"/>
                <a:cs typeface="Calibri"/>
              </a:rPr>
              <a:t>uniquely </a:t>
            </a:r>
            <a:r>
              <a:rPr dirty="0" sz="1550" b="1">
                <a:latin typeface="Calibri"/>
                <a:cs typeface="Calibri"/>
              </a:rPr>
              <a:t>placed </a:t>
            </a:r>
            <a:r>
              <a:rPr dirty="0" sz="1550">
                <a:latin typeface="Calibri"/>
                <a:cs typeface="Calibri"/>
              </a:rPr>
              <a:t>to l</a:t>
            </a:r>
            <a:r>
              <a:rPr dirty="0" sz="1550" b="1">
                <a:latin typeface="Calibri"/>
                <a:cs typeface="Calibri"/>
              </a:rPr>
              <a:t>ead and </a:t>
            </a:r>
            <a:r>
              <a:rPr dirty="0" sz="1550" spc="-5" b="1">
                <a:latin typeface="Calibri"/>
                <a:cs typeface="Calibri"/>
              </a:rPr>
              <a:t>effect  </a:t>
            </a:r>
            <a:r>
              <a:rPr dirty="0" sz="1550" b="1">
                <a:latin typeface="Calibri"/>
                <a:cs typeface="Calibri"/>
              </a:rPr>
              <a:t>changes </a:t>
            </a:r>
            <a:r>
              <a:rPr dirty="0" sz="1550">
                <a:latin typeface="Calibri"/>
                <a:cs typeface="Calibri"/>
              </a:rPr>
              <a:t>in </a:t>
            </a:r>
            <a:r>
              <a:rPr dirty="0" sz="1550" b="1">
                <a:latin typeface="Calibri"/>
                <a:cs typeface="Calibri"/>
              </a:rPr>
              <a:t>favor of user rights</a:t>
            </a:r>
            <a:r>
              <a:rPr dirty="0" sz="1550">
                <a:latin typeface="Calibri"/>
                <a:cs typeface="Calibri"/>
              </a:rPr>
              <a:t>, given </a:t>
            </a:r>
            <a:r>
              <a:rPr dirty="0" sz="1550" spc="-5">
                <a:latin typeface="Calibri"/>
                <a:cs typeface="Calibri"/>
              </a:rPr>
              <a:t>their global </a:t>
            </a:r>
            <a:r>
              <a:rPr dirty="0" sz="1550">
                <a:latin typeface="Calibri"/>
                <a:cs typeface="Calibri"/>
              </a:rPr>
              <a:t>and </a:t>
            </a:r>
            <a:r>
              <a:rPr dirty="0" sz="1550" spc="-5">
                <a:latin typeface="Calibri"/>
                <a:cs typeface="Calibri"/>
              </a:rPr>
              <a:t>pan-jurisdiction reach.  </a:t>
            </a:r>
            <a:r>
              <a:rPr dirty="0" sz="1550">
                <a:latin typeface="Calibri"/>
                <a:cs typeface="Calibri"/>
              </a:rPr>
              <a:t>These can be used </a:t>
            </a:r>
            <a:r>
              <a:rPr dirty="0" sz="1550" spc="-5">
                <a:latin typeface="Calibri"/>
                <a:cs typeface="Calibri"/>
              </a:rPr>
              <a:t>either </a:t>
            </a:r>
            <a:r>
              <a:rPr dirty="0" sz="1550">
                <a:latin typeface="Calibri"/>
                <a:cs typeface="Calibri"/>
              </a:rPr>
              <a:t>toward </a:t>
            </a:r>
            <a:r>
              <a:rPr dirty="0" sz="1550" spc="-5">
                <a:latin typeface="Calibri"/>
                <a:cs typeface="Calibri"/>
              </a:rPr>
              <a:t>furthering </a:t>
            </a:r>
            <a:r>
              <a:rPr dirty="0" sz="1550">
                <a:latin typeface="Calibri"/>
                <a:cs typeface="Calibri"/>
              </a:rPr>
              <a:t>or </a:t>
            </a:r>
            <a:r>
              <a:rPr dirty="0" sz="1550" spc="-5">
                <a:latin typeface="Calibri"/>
                <a:cs typeface="Calibri"/>
              </a:rPr>
              <a:t>undermining </a:t>
            </a:r>
            <a:r>
              <a:rPr dirty="0" sz="1550">
                <a:latin typeface="Calibri"/>
                <a:cs typeface="Calibri"/>
              </a:rPr>
              <a:t>the cause </a:t>
            </a:r>
            <a:r>
              <a:rPr dirty="0" sz="1550" spc="-5">
                <a:latin typeface="Calibri"/>
                <a:cs typeface="Calibri"/>
              </a:rPr>
              <a:t>of  democracy.</a:t>
            </a:r>
            <a:endParaRPr sz="155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15874" y="5345958"/>
            <a:ext cx="7128509" cy="5346065"/>
            <a:chOff x="215874" y="5345958"/>
            <a:chExt cx="7128509" cy="5346065"/>
          </a:xfrm>
        </p:grpSpPr>
        <p:sp>
          <p:nvSpPr>
            <p:cNvPr id="8" name="object 8"/>
            <p:cNvSpPr/>
            <p:nvPr/>
          </p:nvSpPr>
          <p:spPr>
            <a:xfrm>
              <a:off x="215874" y="5345958"/>
              <a:ext cx="7128296" cy="534604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15874" y="5345958"/>
              <a:ext cx="7128296" cy="94671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6684251" y="10375182"/>
            <a:ext cx="11557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-5">
                <a:solidFill>
                  <a:srgbClr val="888888"/>
                </a:solidFill>
                <a:latin typeface="Calibri"/>
                <a:cs typeface="Calibri"/>
              </a:rPr>
              <a:t>10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6921" y="6325275"/>
            <a:ext cx="1871980" cy="3822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300" spc="15">
                <a:latin typeface="Arial Black"/>
                <a:cs typeface="Arial Black"/>
              </a:rPr>
              <a:t>References</a:t>
            </a:r>
            <a:endParaRPr sz="2300">
              <a:latin typeface="Arial Black"/>
              <a:cs typeface="Arial Blac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2245" y="6884613"/>
            <a:ext cx="145415" cy="8128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50" spc="5">
                <a:solidFill>
                  <a:srgbClr val="222222"/>
                </a:solidFill>
                <a:latin typeface="Arial"/>
                <a:cs typeface="Arial"/>
              </a:rPr>
              <a:t>●</a:t>
            </a:r>
            <a:endParaRPr sz="1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550" spc="5">
                <a:latin typeface="Arial"/>
                <a:cs typeface="Arial"/>
              </a:rPr>
              <a:t>●</a:t>
            </a:r>
            <a:endParaRPr sz="1550">
              <a:latin typeface="Arial"/>
              <a:cs typeface="Arial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822703" y="6905234"/>
          <a:ext cx="6106795" cy="1336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77745"/>
                <a:gridCol w="878840"/>
                <a:gridCol w="2108835"/>
                <a:gridCol w="830579"/>
              </a:tblGrid>
              <a:tr h="256173">
                <a:tc gridSpan="3">
                  <a:txBody>
                    <a:bodyPr/>
                    <a:lstStyle/>
                    <a:p>
                      <a:pPr>
                        <a:lnSpc>
                          <a:spcPts val="1805"/>
                        </a:lnSpc>
                      </a:pPr>
                      <a:r>
                        <a:rPr dirty="0" sz="1550" spc="-5">
                          <a:solidFill>
                            <a:srgbClr val="222222"/>
                          </a:solidFill>
                          <a:latin typeface="Calibri"/>
                          <a:cs typeface="Calibri"/>
                        </a:rPr>
                        <a:t>Pinto, </a:t>
                      </a:r>
                      <a:r>
                        <a:rPr dirty="0" sz="1550">
                          <a:solidFill>
                            <a:srgbClr val="222222"/>
                          </a:solidFill>
                          <a:latin typeface="Calibri"/>
                          <a:cs typeface="Calibri"/>
                        </a:rPr>
                        <a:t>R. A. </a:t>
                      </a:r>
                      <a:r>
                        <a:rPr dirty="0" sz="1550" spc="-5">
                          <a:solidFill>
                            <a:srgbClr val="222222"/>
                          </a:solidFill>
                          <a:latin typeface="Calibri"/>
                          <a:cs typeface="Calibri"/>
                        </a:rPr>
                        <a:t>(2019). Digital Sovereignty </a:t>
                      </a:r>
                      <a:r>
                        <a:rPr dirty="0" sz="1550">
                          <a:solidFill>
                            <a:srgbClr val="222222"/>
                          </a:solidFill>
                          <a:latin typeface="Calibri"/>
                          <a:cs typeface="Calibri"/>
                        </a:rPr>
                        <a:t>or </a:t>
                      </a:r>
                      <a:r>
                        <a:rPr dirty="0" sz="1550" spc="-5">
                          <a:solidFill>
                            <a:srgbClr val="222222"/>
                          </a:solidFill>
                          <a:latin typeface="Calibri"/>
                          <a:cs typeface="Calibri"/>
                        </a:rPr>
                        <a:t>Digital Colonialism?.</a:t>
                      </a:r>
                      <a:r>
                        <a:rPr dirty="0" sz="1550" spc="190">
                          <a:solidFill>
                            <a:srgbClr val="2222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5" i="1">
                          <a:solidFill>
                            <a:srgbClr val="222222"/>
                          </a:solidFill>
                          <a:latin typeface="Calibri"/>
                          <a:cs typeface="Calibri"/>
                        </a:rPr>
                        <a:t>Sur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747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550" spc="-5" i="1">
                          <a:solidFill>
                            <a:srgbClr val="222222"/>
                          </a:solidFill>
                          <a:latin typeface="Calibri"/>
                          <a:cs typeface="Calibri"/>
                        </a:rPr>
                        <a:t>International Journal </a:t>
                      </a:r>
                      <a:r>
                        <a:rPr dirty="0" sz="1550" i="1">
                          <a:solidFill>
                            <a:srgbClr val="222222"/>
                          </a:solidFill>
                          <a:latin typeface="Calibri"/>
                          <a:cs typeface="Calibri"/>
                        </a:rPr>
                        <a:t>on Human</a:t>
                      </a:r>
                      <a:r>
                        <a:rPr dirty="0" sz="1550" spc="10" i="1">
                          <a:solidFill>
                            <a:srgbClr val="2222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5" i="1">
                          <a:solidFill>
                            <a:srgbClr val="222222"/>
                          </a:solidFill>
                          <a:latin typeface="Calibri"/>
                          <a:cs typeface="Calibri"/>
                        </a:rPr>
                        <a:t>Rights</a:t>
                      </a:r>
                      <a:r>
                        <a:rPr dirty="0" sz="1550" spc="5">
                          <a:solidFill>
                            <a:srgbClr val="222222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1430"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74736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United </a:t>
                      </a:r>
                      <a:r>
                        <a:rPr dirty="0" sz="1550" spc="-5">
                          <a:latin typeface="Calibri"/>
                          <a:cs typeface="Calibri"/>
                        </a:rPr>
                        <a:t>Nations 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Human </a:t>
                      </a:r>
                      <a:r>
                        <a:rPr dirty="0" sz="1550" spc="-5">
                          <a:latin typeface="Calibri"/>
                          <a:cs typeface="Calibri"/>
                        </a:rPr>
                        <a:t>Settlements 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Programme. </a:t>
                      </a:r>
                      <a:r>
                        <a:rPr dirty="0" sz="1550" spc="-5">
                          <a:latin typeface="Calibri"/>
                          <a:cs typeface="Calibri"/>
                        </a:rPr>
                        <a:t>(2014). </a:t>
                      </a:r>
                      <a:r>
                        <a:rPr dirty="0" sz="1550" i="1">
                          <a:latin typeface="Calibri"/>
                          <a:cs typeface="Calibri"/>
                        </a:rPr>
                        <a:t>Urban </a:t>
                      </a:r>
                      <a:r>
                        <a:rPr dirty="0" sz="1550" spc="-5" i="1">
                          <a:latin typeface="Calibri"/>
                          <a:cs typeface="Calibri"/>
                        </a:rPr>
                        <a:t>Planning</a:t>
                      </a:r>
                      <a:r>
                        <a:rPr dirty="0" sz="1550" spc="13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5" i="1">
                          <a:latin typeface="Calibri"/>
                          <a:cs typeface="Calibri"/>
                        </a:rPr>
                        <a:t>for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1430"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747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550" spc="-5" i="1">
                          <a:latin typeface="Calibri"/>
                          <a:cs typeface="Calibri"/>
                        </a:rPr>
                        <a:t>City </a:t>
                      </a:r>
                      <a:r>
                        <a:rPr dirty="0" sz="1550" i="1">
                          <a:latin typeface="Calibri"/>
                          <a:cs typeface="Calibri"/>
                        </a:rPr>
                        <a:t>Leaders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. </a:t>
                      </a:r>
                      <a:r>
                        <a:rPr dirty="0" sz="1550" spc="-5">
                          <a:latin typeface="Calibri"/>
                          <a:cs typeface="Calibri"/>
                        </a:rPr>
                        <a:t>Retrieved</a:t>
                      </a:r>
                      <a:r>
                        <a:rPr dirty="0" sz="15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5">
                          <a:latin typeface="Calibri"/>
                          <a:cs typeface="Calibri"/>
                        </a:rPr>
                        <a:t>from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1430"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56173">
                <a:tc gridSpan="4">
                  <a:txBody>
                    <a:bodyPr/>
                    <a:lstStyle/>
                    <a:p>
                      <a:pPr marR="3175">
                        <a:lnSpc>
                          <a:spcPts val="1825"/>
                        </a:lnSpc>
                        <a:spcBef>
                          <a:spcPts val="90"/>
                        </a:spcBef>
                      </a:pPr>
                      <a:r>
                        <a:rPr dirty="0" sz="1550" spc="-5">
                          <a:latin typeface="Calibri"/>
                          <a:cs typeface="Calibri"/>
                          <a:hlinkClick r:id="rId5"/>
                        </a:rPr>
                        <a:t>https://www.local2030.org/library/67/Urban-Planning-for-City-Leaders.pdf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143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512245" y="8221169"/>
            <a:ext cx="4451985" cy="57531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309880" indent="-29781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●"/>
              <a:tabLst>
                <a:tab pos="309880" algn="l"/>
                <a:tab pos="310515" algn="l"/>
              </a:tabLst>
            </a:pPr>
            <a:r>
              <a:rPr dirty="0" u="heavy" sz="1550" spc="-5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6"/>
              </a:rPr>
              <a:t>https://www.youtube.com/watch?v=_PoZ2Ddq96k</a:t>
            </a:r>
            <a:endParaRPr sz="1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1550" spc="5">
                <a:solidFill>
                  <a:srgbClr val="222222"/>
                </a:solidFill>
                <a:latin typeface="Arial"/>
                <a:cs typeface="Arial"/>
              </a:rPr>
              <a:t>●</a:t>
            </a:r>
            <a:endParaRPr sz="15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22703" y="8553653"/>
            <a:ext cx="5781040" cy="23812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805"/>
              </a:lnSpc>
            </a:pPr>
            <a:r>
              <a:rPr dirty="0" sz="1550" spc="-5">
                <a:solidFill>
                  <a:srgbClr val="222222"/>
                </a:solidFill>
                <a:latin typeface="Calibri"/>
                <a:cs typeface="Calibri"/>
              </a:rPr>
              <a:t>Kukutai, T., </a:t>
            </a:r>
            <a:r>
              <a:rPr dirty="0" sz="1550" spc="5">
                <a:solidFill>
                  <a:srgbClr val="222222"/>
                </a:solidFill>
                <a:latin typeface="Calibri"/>
                <a:cs typeface="Calibri"/>
              </a:rPr>
              <a:t>&amp; </a:t>
            </a:r>
            <a:r>
              <a:rPr dirty="0" sz="1550" spc="-5">
                <a:solidFill>
                  <a:srgbClr val="222222"/>
                </a:solidFill>
                <a:latin typeface="Calibri"/>
                <a:cs typeface="Calibri"/>
              </a:rPr>
              <a:t>Taylor, </a:t>
            </a:r>
            <a:r>
              <a:rPr dirty="0" sz="1550">
                <a:solidFill>
                  <a:srgbClr val="222222"/>
                </a:solidFill>
                <a:latin typeface="Calibri"/>
                <a:cs typeface="Calibri"/>
              </a:rPr>
              <a:t>J. </a:t>
            </a:r>
            <a:r>
              <a:rPr dirty="0" sz="1550" spc="-5">
                <a:solidFill>
                  <a:srgbClr val="222222"/>
                </a:solidFill>
                <a:latin typeface="Calibri"/>
                <a:cs typeface="Calibri"/>
              </a:rPr>
              <a:t>(2016). </a:t>
            </a:r>
            <a:r>
              <a:rPr dirty="0" sz="1550">
                <a:solidFill>
                  <a:srgbClr val="222222"/>
                </a:solidFill>
                <a:latin typeface="Calibri"/>
                <a:cs typeface="Calibri"/>
              </a:rPr>
              <a:t>Data </a:t>
            </a:r>
            <a:r>
              <a:rPr dirty="0" sz="1550" spc="-5">
                <a:solidFill>
                  <a:srgbClr val="222222"/>
                </a:solidFill>
                <a:latin typeface="Calibri"/>
                <a:cs typeface="Calibri"/>
              </a:rPr>
              <a:t>sovereignty </a:t>
            </a:r>
            <a:r>
              <a:rPr dirty="0" sz="1550">
                <a:solidFill>
                  <a:srgbClr val="222222"/>
                </a:solidFill>
                <a:latin typeface="Calibri"/>
                <a:cs typeface="Calibri"/>
              </a:rPr>
              <a:t>for </a:t>
            </a:r>
            <a:r>
              <a:rPr dirty="0" sz="1550" spc="-5">
                <a:solidFill>
                  <a:srgbClr val="222222"/>
                </a:solidFill>
                <a:latin typeface="Calibri"/>
                <a:cs typeface="Calibri"/>
              </a:rPr>
              <a:t>indigenous</a:t>
            </a:r>
            <a:r>
              <a:rPr dirty="0" sz="1550" spc="14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550" spc="-5">
                <a:solidFill>
                  <a:srgbClr val="222222"/>
                </a:solidFill>
                <a:latin typeface="Calibri"/>
                <a:cs typeface="Calibri"/>
              </a:rPr>
              <a:t>peoples: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22703" y="8828389"/>
            <a:ext cx="3689985" cy="23812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805"/>
              </a:lnSpc>
            </a:pPr>
            <a:r>
              <a:rPr dirty="0" sz="1550" spc="-5">
                <a:solidFill>
                  <a:srgbClr val="222222"/>
                </a:solidFill>
                <a:latin typeface="Calibri"/>
                <a:cs typeface="Calibri"/>
              </a:rPr>
              <a:t>current practice </a:t>
            </a:r>
            <a:r>
              <a:rPr dirty="0" sz="1550">
                <a:solidFill>
                  <a:srgbClr val="222222"/>
                </a:solidFill>
                <a:latin typeface="Calibri"/>
                <a:cs typeface="Calibri"/>
              </a:rPr>
              <a:t>and </a:t>
            </a:r>
            <a:r>
              <a:rPr dirty="0" sz="1550" spc="-5">
                <a:solidFill>
                  <a:srgbClr val="222222"/>
                </a:solidFill>
                <a:latin typeface="Calibri"/>
                <a:cs typeface="Calibri"/>
              </a:rPr>
              <a:t>future needs. </a:t>
            </a:r>
            <a:r>
              <a:rPr dirty="0" sz="1550">
                <a:solidFill>
                  <a:srgbClr val="222222"/>
                </a:solidFill>
                <a:latin typeface="Calibri"/>
                <a:cs typeface="Calibri"/>
              </a:rPr>
              <a:t>ANU</a:t>
            </a:r>
            <a:r>
              <a:rPr dirty="0" sz="1550" spc="7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550" spc="-5">
                <a:solidFill>
                  <a:srgbClr val="222222"/>
                </a:solidFill>
                <a:latin typeface="Calibri"/>
                <a:cs typeface="Calibri"/>
              </a:rPr>
              <a:t>Press.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3588" y="9240912"/>
            <a:ext cx="6520180" cy="6940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50">
                <a:latin typeface="Calibri"/>
                <a:cs typeface="Calibri"/>
              </a:rPr>
              <a:t>NEWS</a:t>
            </a:r>
            <a:r>
              <a:rPr dirty="0" sz="1550" spc="-5">
                <a:latin typeface="Calibri"/>
                <a:cs typeface="Calibri"/>
              </a:rPr>
              <a:t> PAPER:</a:t>
            </a:r>
            <a:endParaRPr sz="15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50">
              <a:latin typeface="Calibri"/>
              <a:cs typeface="Calibri"/>
            </a:endParaRPr>
          </a:p>
          <a:p>
            <a:pPr marL="368935" indent="-298450">
              <a:lnSpc>
                <a:spcPct val="100000"/>
              </a:lnSpc>
              <a:spcBef>
                <a:spcPts val="5"/>
              </a:spcBef>
              <a:buFont typeface="Arial"/>
              <a:buChar char="●"/>
              <a:tabLst>
                <a:tab pos="368935" algn="l"/>
                <a:tab pos="369570" algn="l"/>
              </a:tabLst>
            </a:pPr>
            <a:r>
              <a:rPr dirty="0" sz="1550" spc="-5">
                <a:latin typeface="Calibri"/>
                <a:cs typeface="Calibri"/>
              </a:rPr>
              <a:t>Mishra, </a:t>
            </a:r>
            <a:r>
              <a:rPr dirty="0" sz="1550">
                <a:latin typeface="Calibri"/>
                <a:cs typeface="Calibri"/>
              </a:rPr>
              <a:t>D. </a:t>
            </a:r>
            <a:r>
              <a:rPr dirty="0" sz="1550" spc="-5">
                <a:latin typeface="Calibri"/>
                <a:cs typeface="Calibri"/>
              </a:rPr>
              <a:t>(2020, </a:t>
            </a:r>
            <a:r>
              <a:rPr dirty="0" sz="1550">
                <a:latin typeface="Calibri"/>
                <a:cs typeface="Calibri"/>
              </a:rPr>
              <a:t>June </a:t>
            </a:r>
            <a:r>
              <a:rPr dirty="0" sz="1550" spc="-5">
                <a:latin typeface="Calibri"/>
                <a:cs typeface="Calibri"/>
              </a:rPr>
              <a:t>19). Compliant </a:t>
            </a:r>
            <a:r>
              <a:rPr dirty="0" sz="1550">
                <a:latin typeface="Calibri"/>
                <a:cs typeface="Calibri"/>
              </a:rPr>
              <a:t>with </a:t>
            </a:r>
            <a:r>
              <a:rPr dirty="0" sz="1550" spc="-5">
                <a:latin typeface="Calibri"/>
                <a:cs typeface="Calibri"/>
              </a:rPr>
              <a:t>RBI’s </a:t>
            </a:r>
            <a:r>
              <a:rPr dirty="0" sz="1550">
                <a:latin typeface="Calibri"/>
                <a:cs typeface="Calibri"/>
              </a:rPr>
              <a:t>data norms: WhatsApp.</a:t>
            </a:r>
            <a:r>
              <a:rPr dirty="0" sz="1550" spc="155">
                <a:latin typeface="Calibri"/>
                <a:cs typeface="Calibri"/>
              </a:rPr>
              <a:t> </a:t>
            </a:r>
            <a:r>
              <a:rPr dirty="0" sz="1550" spc="-5" i="1">
                <a:latin typeface="Calibri"/>
                <a:cs typeface="Calibri"/>
              </a:rPr>
              <a:t>The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22703" y="9964461"/>
            <a:ext cx="5389245" cy="23812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805"/>
              </a:lnSpc>
            </a:pPr>
            <a:r>
              <a:rPr dirty="0" sz="1550" i="1">
                <a:latin typeface="Calibri"/>
                <a:cs typeface="Calibri"/>
              </a:rPr>
              <a:t>Times of India</a:t>
            </a:r>
            <a:r>
              <a:rPr dirty="0" sz="1550">
                <a:latin typeface="Calibri"/>
                <a:cs typeface="Calibri"/>
              </a:rPr>
              <a:t>. </a:t>
            </a:r>
            <a:r>
              <a:rPr dirty="0" sz="1550" spc="-5">
                <a:latin typeface="Calibri"/>
                <a:cs typeface="Calibri"/>
              </a:rPr>
              <a:t>Retrieved </a:t>
            </a:r>
            <a:r>
              <a:rPr dirty="0" sz="1550">
                <a:latin typeface="Calibri"/>
                <a:cs typeface="Calibri"/>
              </a:rPr>
              <a:t>from</a:t>
            </a:r>
            <a:r>
              <a:rPr dirty="0" sz="1550" spc="75">
                <a:latin typeface="Calibri"/>
                <a:cs typeface="Calibri"/>
              </a:rPr>
              <a:t> </a:t>
            </a:r>
            <a:r>
              <a:rPr dirty="0" sz="1550" spc="-5">
                <a:latin typeface="Calibri"/>
                <a:cs typeface="Calibri"/>
              </a:rPr>
              <a:t>https://timesofindia.indiatimes.com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20567" y="10355431"/>
            <a:ext cx="1917064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1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33267" y="5051663"/>
            <a:ext cx="3954145" cy="119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80"/>
              </a:lnSpc>
              <a:tabLst>
                <a:tab pos="3863340" algn="l"/>
              </a:tabLst>
            </a:pPr>
            <a:r>
              <a:rPr dirty="0" sz="900" spc="1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</a:t>
            </a:r>
            <a:r>
              <a:rPr dirty="0" sz="900" spc="15" b="1">
                <a:solidFill>
                  <a:srgbClr val="686464"/>
                </a:solidFill>
                <a:latin typeface="Calibri"/>
                <a:cs typeface="Calibri"/>
              </a:rPr>
              <a:t>n</a:t>
            </a:r>
            <a:r>
              <a:rPr dirty="0" sz="900" b="1">
                <a:solidFill>
                  <a:srgbClr val="686464"/>
                </a:solidFill>
                <a:latin typeface="Calibri"/>
                <a:cs typeface="Calibri"/>
              </a:rPr>
              <a:t>	</a:t>
            </a:r>
            <a:r>
              <a:rPr dirty="0" baseline="7936" sz="1050" spc="-7">
                <a:solidFill>
                  <a:srgbClr val="888888"/>
                </a:solidFill>
                <a:latin typeface="Calibri"/>
                <a:cs typeface="Calibri"/>
              </a:rPr>
              <a:t>11</a:t>
            </a:r>
            <a:endParaRPr baseline="7936" sz="105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15874" y="1288024"/>
            <a:ext cx="7128509" cy="4058285"/>
            <a:chOff x="215874" y="1288024"/>
            <a:chExt cx="7128509" cy="4058285"/>
          </a:xfrm>
        </p:grpSpPr>
        <p:sp>
          <p:nvSpPr>
            <p:cNvPr id="4" name="object 4"/>
            <p:cNvSpPr/>
            <p:nvPr/>
          </p:nvSpPr>
          <p:spPr>
            <a:xfrm>
              <a:off x="215874" y="1288024"/>
              <a:ext cx="7128296" cy="405797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15874" y="1336325"/>
              <a:ext cx="7128296" cy="40096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215874" y="1321474"/>
              <a:ext cx="7128509" cy="0"/>
            </a:xfrm>
            <a:custGeom>
              <a:avLst/>
              <a:gdLst/>
              <a:ahLst/>
              <a:cxnLst/>
              <a:rect l="l" t="t" r="r" b="b"/>
              <a:pathLst>
                <a:path w="7128509" h="0">
                  <a:moveTo>
                    <a:pt x="0" y="0"/>
                  </a:moveTo>
                  <a:lnTo>
                    <a:pt x="7128297" y="0"/>
                  </a:lnTo>
                </a:path>
              </a:pathLst>
            </a:custGeom>
            <a:ln w="297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1886549" y="601203"/>
            <a:ext cx="4511040" cy="652145"/>
          </a:xfrm>
          <a:prstGeom prst="rect">
            <a:avLst/>
          </a:prstGeom>
          <a:solidFill>
            <a:srgbClr val="FFFFFF"/>
          </a:solidFill>
          <a:ln w="99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2260"/>
              </a:lnSpc>
            </a:pPr>
            <a:r>
              <a:rPr dirty="0" sz="1950" spc="-5" b="1">
                <a:latin typeface="Calibri"/>
                <a:cs typeface="Calibri"/>
              </a:rPr>
              <a:t>Our next session would be on</a:t>
            </a:r>
            <a:r>
              <a:rPr dirty="0" sz="1950" spc="-35" b="1">
                <a:latin typeface="Calibri"/>
                <a:cs typeface="Calibri"/>
              </a:rPr>
              <a:t> </a:t>
            </a:r>
            <a:r>
              <a:rPr dirty="0" sz="1950" spc="-5" b="1">
                <a:latin typeface="Calibri"/>
                <a:cs typeface="Calibri"/>
              </a:rPr>
              <a:t>:</a:t>
            </a:r>
            <a:endParaRPr sz="19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950" spc="-5" b="1">
                <a:latin typeface="Calibri"/>
                <a:cs typeface="Calibri"/>
              </a:rPr>
              <a:t>Data Privacy &amp; Data</a:t>
            </a:r>
            <a:r>
              <a:rPr dirty="0" sz="1950" spc="-20" b="1">
                <a:latin typeface="Calibri"/>
                <a:cs typeface="Calibri"/>
              </a:rPr>
              <a:t> </a:t>
            </a:r>
            <a:r>
              <a:rPr dirty="0" sz="1950" spc="-10" b="1">
                <a:latin typeface="Calibri"/>
                <a:cs typeface="Calibri"/>
              </a:rPr>
              <a:t>Protectio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81610" y="4453197"/>
            <a:ext cx="2883535" cy="853440"/>
          </a:xfrm>
          <a:prstGeom prst="rect">
            <a:avLst/>
          </a:prstGeom>
        </p:spPr>
        <p:txBody>
          <a:bodyPr wrap="square" lIns="0" tIns="80010" rIns="0" bIns="0" rtlCol="0" vert="horz">
            <a:spAutoFit/>
          </a:bodyPr>
          <a:lstStyle/>
          <a:p>
            <a:pPr marL="627380">
              <a:lnSpc>
                <a:spcPct val="100000"/>
              </a:lnSpc>
              <a:spcBef>
                <a:spcPts val="630"/>
              </a:spcBef>
            </a:pPr>
            <a:r>
              <a:rPr dirty="0" sz="1850" spc="5" b="1">
                <a:latin typeface="Calibri"/>
                <a:cs typeface="Calibri"/>
              </a:rPr>
              <a:t>Any</a:t>
            </a:r>
            <a:r>
              <a:rPr dirty="0" sz="1850" spc="-5" b="1">
                <a:latin typeface="Calibri"/>
                <a:cs typeface="Calibri"/>
              </a:rPr>
              <a:t> </a:t>
            </a:r>
            <a:r>
              <a:rPr dirty="0" sz="1850" b="1">
                <a:latin typeface="Calibri"/>
                <a:cs typeface="Calibri"/>
              </a:rPr>
              <a:t>questions?</a:t>
            </a:r>
            <a:endParaRPr sz="1850">
              <a:latin typeface="Calibri"/>
              <a:cs typeface="Calibri"/>
            </a:endParaRPr>
          </a:p>
          <a:p>
            <a:pPr marL="12700" marR="5080" indent="715645">
              <a:lnSpc>
                <a:spcPct val="100899"/>
              </a:lnSpc>
              <a:spcBef>
                <a:spcPts val="375"/>
              </a:spcBef>
            </a:pPr>
            <a:r>
              <a:rPr dirty="0" sz="1400" spc="-5" b="1">
                <a:latin typeface="Calibri"/>
                <a:cs typeface="Calibri"/>
              </a:rPr>
              <a:t>You can find me at:  </a:t>
            </a:r>
            <a:r>
              <a:rPr dirty="0" sz="1400" spc="-5" b="1">
                <a:solidFill>
                  <a:srgbClr val="FF0000"/>
                </a:solidFill>
                <a:latin typeface="Calibri"/>
                <a:cs typeface="Calibri"/>
              </a:rPr>
              <a:t>Charrumalhotra[dot]iipa[at]gov[dot]in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2020-11-26T11:53:02Z</dcterms:created>
  <dcterms:modified xsi:type="dcterms:W3CDTF">2020-11-26T11:53:02Z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2020-07-07T00:00:00Z</vt:filetime>
  </property>
  <property fmtid="{D5CDD505-2E9C-101B-9397-08002B2CF9AE}" pid="3" name="Creator">
    <vt:lpwstr>TeX</vt:lpwstr>
  </property>
  <property fmtid="{D5CDD505-2E9C-101B-9397-08002B2CF9AE}" pid="4" name="LastSaved">
    <vt:filetime>2020-11-26T00:00:00Z</vt:filetime>
  </property>
</Properties>
</file>