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5"/>
  </p:notesMasterIdLst>
  <p:sldIdLst>
    <p:sldId id="256" r:id="rId2"/>
    <p:sldId id="257" r:id="rId3"/>
    <p:sldId id="277" r:id="rId4"/>
    <p:sldId id="289" r:id="rId5"/>
    <p:sldId id="258" r:id="rId6"/>
    <p:sldId id="278" r:id="rId7"/>
    <p:sldId id="279" r:id="rId8"/>
    <p:sldId id="283" r:id="rId9"/>
    <p:sldId id="282" r:id="rId10"/>
    <p:sldId id="280" r:id="rId11"/>
    <p:sldId id="281" r:id="rId12"/>
    <p:sldId id="261" r:id="rId13"/>
    <p:sldId id="285" r:id="rId14"/>
    <p:sldId id="286" r:id="rId15"/>
    <p:sldId id="290" r:id="rId16"/>
    <p:sldId id="260" r:id="rId17"/>
    <p:sldId id="291" r:id="rId18"/>
    <p:sldId id="292" r:id="rId19"/>
    <p:sldId id="295" r:id="rId20"/>
    <p:sldId id="293" r:id="rId21"/>
    <p:sldId id="294" r:id="rId22"/>
    <p:sldId id="296" r:id="rId23"/>
    <p:sldId id="268" r:id="rId24"/>
    <p:sldId id="265" r:id="rId25"/>
    <p:sldId id="266" r:id="rId26"/>
    <p:sldId id="287" r:id="rId27"/>
    <p:sldId id="288" r:id="rId28"/>
    <p:sldId id="267" r:id="rId29"/>
    <p:sldId id="272" r:id="rId30"/>
    <p:sldId id="276" r:id="rId31"/>
    <p:sldId id="284" r:id="rId32"/>
    <p:sldId id="269" r:id="rId33"/>
    <p:sldId id="270" r:id="rId34"/>
  </p:sldIdLst>
  <p:sldSz cx="9144000" cy="6858000" type="screen4x3"/>
  <p:notesSz cx="6858000" cy="9144000"/>
  <p:embeddedFontLst>
    <p:embeddedFont>
      <p:font typeface="Calibri" pitchFamily="34" charset="0"/>
      <p:regular r:id="rId36"/>
      <p:bold r:id="rId37"/>
      <p:italic r:id="rId38"/>
      <p:boldItalic r:id="rId39"/>
    </p:embeddedFont>
    <p:embeddedFont>
      <p:font typeface="Arial Black" pitchFamily="34" charset="0"/>
      <p:regular r:id="rId40"/>
      <p:bold r:id="rId41"/>
    </p:embeddedFont>
    <p:embeddedFont>
      <p:font typeface="Roboto" charset="0"/>
      <p:regular r:id="rId42"/>
    </p:embeddedFont>
    <p:embeddedFont>
      <p:font typeface="Lato" charset="0"/>
      <p:regular r:id="rId43"/>
      <p:bold r:id="rId44"/>
      <p:italic r:id="rId45"/>
      <p:boldItalic r:id="rId46"/>
    </p:embeddedFont>
    <p:embeddedFont>
      <p:font typeface="Open Sans" charset="0"/>
      <p:regular r:id="rId47"/>
      <p:bold r:id="rId48"/>
      <p:italic r:id="rId49"/>
      <p:boldItalic r:id="rId50"/>
    </p:embeddedFont>
    <p:embeddedFont>
      <p:font typeface="Bahnschrift SemiCondensed" pitchFamily="34" charset="0"/>
      <p:regular r:id="rId51"/>
      <p:bold r:id="rId52"/>
    </p:embeddedFont>
    <p:embeddedFont>
      <p:font typeface="Bahnschrift SemiLight Condensed" pitchFamily="34" charset="0"/>
      <p:regular r:id="rId53"/>
    </p:embeddedFont>
    <p:embeddedFont>
      <p:font typeface="Gill Sans" charset="0"/>
      <p:regular r:id="rId54"/>
      <p:bold r:id="rId55"/>
    </p:embeddedFont>
    <p:embeddedFont>
      <p:font typeface="Microsoft JhengHei UI Light" pitchFamily="34" charset="-120"/>
      <p:regular r:id="rId56"/>
    </p:embeddedFont>
    <p:embeddedFont>
      <p:font typeface="Showcard Gothic" pitchFamily="82" charset="0"/>
      <p:regular r:id="rId57"/>
    </p:embeddedFont>
    <p:embeddedFont>
      <p:font typeface="Arial Rounded MT Bold" pitchFamily="34" charset="0"/>
      <p:regular r:id="rId58"/>
    </p:embeddedFont>
    <p:embeddedFont>
      <p:font typeface="Franklin Gothic Medium Cond" pitchFamily="34"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snapToGrid="0">
      <p:cViewPr varScale="1">
        <p:scale>
          <a:sx n="64" d="100"/>
          <a:sy n="64" d="100"/>
        </p:scale>
        <p:origin x="-151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A394D-1C41-487E-AA26-336DE2E71FE3}"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IN"/>
        </a:p>
      </dgm:t>
    </dgm:pt>
    <dgm:pt modelId="{06B84FA3-88BC-4C43-816D-B7E5E9D0438B}">
      <dgm:prSet phldrT="[Text]" custT="1"/>
      <dgm:spPr/>
      <dgm:t>
        <a:bodyPr/>
        <a:lstStyle/>
        <a:p>
          <a:r>
            <a:rPr lang="en-IN" sz="2800" b="1" dirty="0" smtClean="0">
              <a:solidFill>
                <a:schemeClr val="tx1"/>
              </a:solidFill>
            </a:rPr>
            <a:t>Vertical</a:t>
          </a:r>
          <a:endParaRPr lang="en-IN" sz="2800" b="1" dirty="0">
            <a:solidFill>
              <a:schemeClr val="tx1"/>
            </a:solidFill>
          </a:endParaRPr>
        </a:p>
      </dgm:t>
    </dgm:pt>
    <dgm:pt modelId="{002C9385-3E65-40F1-BC83-2CF2E628A9E0}" type="parTrans" cxnId="{874518FE-FEB0-4111-B057-EC0F5336C8D7}">
      <dgm:prSet/>
      <dgm:spPr/>
      <dgm:t>
        <a:bodyPr/>
        <a:lstStyle/>
        <a:p>
          <a:endParaRPr lang="en-IN"/>
        </a:p>
      </dgm:t>
    </dgm:pt>
    <dgm:pt modelId="{630E517E-1067-43CE-B50F-E1DC5806D81B}" type="sibTrans" cxnId="{874518FE-FEB0-4111-B057-EC0F5336C8D7}">
      <dgm:prSet/>
      <dgm:spPr/>
      <dgm:t>
        <a:bodyPr/>
        <a:lstStyle/>
        <a:p>
          <a:endParaRPr lang="en-IN"/>
        </a:p>
      </dgm:t>
    </dgm:pt>
    <dgm:pt modelId="{EB65D48A-918B-40F1-8C73-384FE0E470A3}">
      <dgm:prSet phldrT="[Text]" custT="1"/>
      <dgm:spPr/>
      <dgm:t>
        <a:bodyPr/>
        <a:lstStyle/>
        <a:p>
          <a:r>
            <a:rPr lang="en-IN" sz="1800" dirty="0" smtClean="0">
              <a:latin typeface="Calibri" pitchFamily="34" charset="0"/>
              <a:cs typeface="Calibri" pitchFamily="34" charset="0"/>
            </a:rPr>
            <a:t>Demonstration Centres</a:t>
          </a:r>
          <a:endParaRPr lang="en-IN" sz="1800" dirty="0">
            <a:latin typeface="Calibri" pitchFamily="34" charset="0"/>
            <a:cs typeface="Calibri" pitchFamily="34" charset="0"/>
          </a:endParaRPr>
        </a:p>
      </dgm:t>
    </dgm:pt>
    <dgm:pt modelId="{95350E23-2273-4000-BEA8-F8552358E166}" type="parTrans" cxnId="{FE39EE75-CD2F-4D19-8453-2E3ACBC9295E}">
      <dgm:prSet/>
      <dgm:spPr/>
      <dgm:t>
        <a:bodyPr/>
        <a:lstStyle/>
        <a:p>
          <a:endParaRPr lang="en-IN"/>
        </a:p>
      </dgm:t>
    </dgm:pt>
    <dgm:pt modelId="{337D16D4-3AA8-4BC1-8D85-FDA7E6838045}" type="sibTrans" cxnId="{FE39EE75-CD2F-4D19-8453-2E3ACBC9295E}">
      <dgm:prSet/>
      <dgm:spPr/>
      <dgm:t>
        <a:bodyPr/>
        <a:lstStyle/>
        <a:p>
          <a:endParaRPr lang="en-IN"/>
        </a:p>
      </dgm:t>
    </dgm:pt>
    <dgm:pt modelId="{4F05317B-8511-4A9D-88F2-CCD1FFA87914}">
      <dgm:prSet phldrT="[Text]" custT="1"/>
      <dgm:spPr/>
      <dgm:t>
        <a:bodyPr/>
        <a:lstStyle/>
        <a:p>
          <a:r>
            <a:rPr lang="en-IN" sz="1800" dirty="0" smtClean="0">
              <a:latin typeface="Calibri" pitchFamily="34" charset="0"/>
              <a:cs typeface="Calibri" pitchFamily="34" charset="0"/>
            </a:rPr>
            <a:t>Capacity Building &amp; Incubation</a:t>
          </a:r>
          <a:endParaRPr lang="en-IN" sz="1800" dirty="0">
            <a:latin typeface="Calibri" pitchFamily="34" charset="0"/>
            <a:cs typeface="Calibri" pitchFamily="34" charset="0"/>
          </a:endParaRPr>
        </a:p>
      </dgm:t>
    </dgm:pt>
    <dgm:pt modelId="{BBA7957D-DD42-4A87-AB6A-698AE3D4B7CE}" type="parTrans" cxnId="{77B82228-6415-4893-9A44-0D8923FB47EA}">
      <dgm:prSet/>
      <dgm:spPr/>
      <dgm:t>
        <a:bodyPr/>
        <a:lstStyle/>
        <a:p>
          <a:endParaRPr lang="en-IN"/>
        </a:p>
      </dgm:t>
    </dgm:pt>
    <dgm:pt modelId="{4853D71B-DB38-4A57-AC5C-76F101853EA9}" type="sibTrans" cxnId="{77B82228-6415-4893-9A44-0D8923FB47EA}">
      <dgm:prSet/>
      <dgm:spPr/>
      <dgm:t>
        <a:bodyPr/>
        <a:lstStyle/>
        <a:p>
          <a:endParaRPr lang="en-IN"/>
        </a:p>
      </dgm:t>
    </dgm:pt>
    <dgm:pt modelId="{5B1B9A40-0A38-4E89-B7D6-A83108470D49}">
      <dgm:prSet phldrT="[Text]" custT="1"/>
      <dgm:spPr/>
      <dgm:t>
        <a:bodyPr/>
        <a:lstStyle/>
        <a:p>
          <a:r>
            <a:rPr lang="en-IN" sz="2400" b="1" dirty="0" smtClean="0">
              <a:solidFill>
                <a:schemeClr val="tx1"/>
              </a:solidFill>
            </a:rPr>
            <a:t>Horizontal </a:t>
          </a:r>
        </a:p>
      </dgm:t>
    </dgm:pt>
    <dgm:pt modelId="{69DA53F6-CCED-4CD8-ABDE-B8AA15CFA935}" type="parTrans" cxnId="{5028A31C-AEC5-42D7-9B33-23A3430DD1B3}">
      <dgm:prSet/>
      <dgm:spPr/>
      <dgm:t>
        <a:bodyPr/>
        <a:lstStyle/>
        <a:p>
          <a:endParaRPr lang="en-IN"/>
        </a:p>
      </dgm:t>
    </dgm:pt>
    <dgm:pt modelId="{EBEF9A21-6910-426E-910F-943663224353}" type="sibTrans" cxnId="{5028A31C-AEC5-42D7-9B33-23A3430DD1B3}">
      <dgm:prSet/>
      <dgm:spPr/>
      <dgm:t>
        <a:bodyPr/>
        <a:lstStyle/>
        <a:p>
          <a:endParaRPr lang="en-IN"/>
        </a:p>
      </dgm:t>
    </dgm:pt>
    <dgm:pt modelId="{D4AAF362-ACCE-466B-A019-D07962C1CEFF}">
      <dgm:prSet phldrT="[Text]" custT="1"/>
      <dgm:spPr/>
      <dgm:t>
        <a:bodyPr/>
        <a:lstStyle/>
        <a:p>
          <a:pPr marL="520700" indent="-63500"/>
          <a:r>
            <a:rPr lang="en-IN" sz="2000" dirty="0" smtClean="0">
              <a:latin typeface="Calibri" pitchFamily="34" charset="0"/>
              <a:cs typeface="Calibri" pitchFamily="34" charset="0"/>
            </a:rPr>
            <a:t> Standards</a:t>
          </a:r>
          <a:endParaRPr lang="en-IN" sz="2000" dirty="0">
            <a:latin typeface="Calibri" pitchFamily="34" charset="0"/>
            <a:cs typeface="Calibri" pitchFamily="34" charset="0"/>
          </a:endParaRPr>
        </a:p>
      </dgm:t>
    </dgm:pt>
    <dgm:pt modelId="{B853931B-2F6B-46BE-A2DB-279F54222CE3}" type="parTrans" cxnId="{D9B9DDE8-2F4A-4EE9-A20F-9941BEA869A4}">
      <dgm:prSet/>
      <dgm:spPr/>
      <dgm:t>
        <a:bodyPr/>
        <a:lstStyle/>
        <a:p>
          <a:endParaRPr lang="en-IN"/>
        </a:p>
      </dgm:t>
    </dgm:pt>
    <dgm:pt modelId="{FEF035CA-C2D5-490B-AC01-49EA5A7CCD7C}" type="sibTrans" cxnId="{D9B9DDE8-2F4A-4EE9-A20F-9941BEA869A4}">
      <dgm:prSet/>
      <dgm:spPr/>
      <dgm:t>
        <a:bodyPr/>
        <a:lstStyle/>
        <a:p>
          <a:endParaRPr lang="en-IN"/>
        </a:p>
      </dgm:t>
    </dgm:pt>
    <dgm:pt modelId="{30D3F635-4C77-4CA9-B3C3-058954C67E97}">
      <dgm:prSet phldrT="[Text]" custT="1"/>
      <dgm:spPr/>
      <dgm:t>
        <a:bodyPr/>
        <a:lstStyle/>
        <a:p>
          <a:endParaRPr lang="en-IN" sz="1800" dirty="0">
            <a:latin typeface="Calibri" pitchFamily="34" charset="0"/>
            <a:cs typeface="Calibri" pitchFamily="34" charset="0"/>
          </a:endParaRPr>
        </a:p>
      </dgm:t>
    </dgm:pt>
    <dgm:pt modelId="{636C46F3-29BB-4E9E-B424-9F57A7F46930}" type="parTrans" cxnId="{C40C0FB5-1710-45D7-9A14-2FF2298667C0}">
      <dgm:prSet/>
      <dgm:spPr/>
      <dgm:t>
        <a:bodyPr/>
        <a:lstStyle/>
        <a:p>
          <a:endParaRPr lang="en-IN"/>
        </a:p>
      </dgm:t>
    </dgm:pt>
    <dgm:pt modelId="{6A9BFA0C-D20C-4FD5-BD01-0786D567069E}" type="sibTrans" cxnId="{C40C0FB5-1710-45D7-9A14-2FF2298667C0}">
      <dgm:prSet/>
      <dgm:spPr/>
      <dgm:t>
        <a:bodyPr/>
        <a:lstStyle/>
        <a:p>
          <a:endParaRPr lang="en-IN"/>
        </a:p>
      </dgm:t>
    </dgm:pt>
    <dgm:pt modelId="{E7006A0B-2AD8-4012-963B-DAEF8D58A567}">
      <dgm:prSet phldrT="[Text]" custT="1"/>
      <dgm:spPr/>
      <dgm:t>
        <a:bodyPr/>
        <a:lstStyle/>
        <a:p>
          <a:r>
            <a:rPr lang="en-IN" sz="1800" dirty="0" smtClean="0">
              <a:latin typeface="Calibri" pitchFamily="34" charset="0"/>
              <a:cs typeface="Calibri" pitchFamily="34" charset="0"/>
            </a:rPr>
            <a:t>R&amp;D and Innovation</a:t>
          </a:r>
          <a:endParaRPr lang="en-IN" sz="1800" dirty="0">
            <a:latin typeface="Calibri" pitchFamily="34" charset="0"/>
            <a:cs typeface="Calibri" pitchFamily="34" charset="0"/>
          </a:endParaRPr>
        </a:p>
      </dgm:t>
    </dgm:pt>
    <dgm:pt modelId="{1F8248B1-0328-4A39-8538-129D799DCF5A}" type="parTrans" cxnId="{C82B8646-2497-431C-8C7F-065972D88190}">
      <dgm:prSet/>
      <dgm:spPr/>
      <dgm:t>
        <a:bodyPr/>
        <a:lstStyle/>
        <a:p>
          <a:endParaRPr lang="en-IN"/>
        </a:p>
      </dgm:t>
    </dgm:pt>
    <dgm:pt modelId="{A8D2AC22-9307-43F8-B458-E29D66ECEFE0}" type="sibTrans" cxnId="{C82B8646-2497-431C-8C7F-065972D88190}">
      <dgm:prSet/>
      <dgm:spPr/>
      <dgm:t>
        <a:bodyPr/>
        <a:lstStyle/>
        <a:p>
          <a:endParaRPr lang="en-IN"/>
        </a:p>
      </dgm:t>
    </dgm:pt>
    <dgm:pt modelId="{A9690319-C85B-4F53-9B4A-0EB33038DD56}">
      <dgm:prSet phldrT="[Text]" custT="1"/>
      <dgm:spPr/>
      <dgm:t>
        <a:bodyPr/>
        <a:lstStyle/>
        <a:p>
          <a:r>
            <a:rPr lang="en-IN" sz="1800" dirty="0" smtClean="0">
              <a:latin typeface="Calibri" pitchFamily="34" charset="0"/>
              <a:cs typeface="Calibri" pitchFamily="34" charset="0"/>
            </a:rPr>
            <a:t>Incentives and Engagements</a:t>
          </a:r>
          <a:endParaRPr lang="en-IN" sz="1800" dirty="0">
            <a:latin typeface="Calibri" pitchFamily="34" charset="0"/>
            <a:cs typeface="Calibri" pitchFamily="34" charset="0"/>
          </a:endParaRPr>
        </a:p>
      </dgm:t>
    </dgm:pt>
    <dgm:pt modelId="{554723CC-87E8-48AA-9489-8F254B6FC632}" type="parTrans" cxnId="{A5B4E390-4071-4206-8FA8-C6CCA04C4A74}">
      <dgm:prSet/>
      <dgm:spPr/>
      <dgm:t>
        <a:bodyPr/>
        <a:lstStyle/>
        <a:p>
          <a:endParaRPr lang="en-IN"/>
        </a:p>
      </dgm:t>
    </dgm:pt>
    <dgm:pt modelId="{9D1DA7DF-D6F8-4A82-86F9-A33140807457}" type="sibTrans" cxnId="{A5B4E390-4071-4206-8FA8-C6CCA04C4A74}">
      <dgm:prSet/>
      <dgm:spPr/>
      <dgm:t>
        <a:bodyPr/>
        <a:lstStyle/>
        <a:p>
          <a:endParaRPr lang="en-IN"/>
        </a:p>
      </dgm:t>
    </dgm:pt>
    <dgm:pt modelId="{76F90B4C-1B51-48A5-9938-7268B1375F68}">
      <dgm:prSet phldrT="[Text]" custT="1"/>
      <dgm:spPr/>
      <dgm:t>
        <a:bodyPr/>
        <a:lstStyle/>
        <a:p>
          <a:r>
            <a:rPr lang="en-IN" sz="1800" dirty="0" smtClean="0">
              <a:latin typeface="Calibri" pitchFamily="34" charset="0"/>
              <a:cs typeface="Calibri" pitchFamily="34" charset="0"/>
            </a:rPr>
            <a:t>Human Resource Development</a:t>
          </a:r>
          <a:endParaRPr lang="en-IN" sz="1800" dirty="0">
            <a:latin typeface="Calibri" pitchFamily="34" charset="0"/>
            <a:cs typeface="Calibri" pitchFamily="34" charset="0"/>
          </a:endParaRPr>
        </a:p>
      </dgm:t>
    </dgm:pt>
    <dgm:pt modelId="{BA0FE2BB-3986-4F49-9CDD-64F83E518619}" type="parTrans" cxnId="{DBA4FC09-446B-492F-9D04-BC2EBD906992}">
      <dgm:prSet/>
      <dgm:spPr/>
      <dgm:t>
        <a:bodyPr/>
        <a:lstStyle/>
        <a:p>
          <a:endParaRPr lang="en-IN"/>
        </a:p>
      </dgm:t>
    </dgm:pt>
    <dgm:pt modelId="{1A48153A-8A96-45AB-81E3-B31C658809FF}" type="sibTrans" cxnId="{DBA4FC09-446B-492F-9D04-BC2EBD906992}">
      <dgm:prSet/>
      <dgm:spPr/>
      <dgm:t>
        <a:bodyPr/>
        <a:lstStyle/>
        <a:p>
          <a:endParaRPr lang="en-IN"/>
        </a:p>
      </dgm:t>
    </dgm:pt>
    <dgm:pt modelId="{13ADC9E8-7AA6-44C1-972F-D410B290C44F}">
      <dgm:prSet phldrT="[Text]" custT="1"/>
      <dgm:spPr/>
      <dgm:t>
        <a:bodyPr/>
        <a:lstStyle/>
        <a:p>
          <a:pPr marL="520700" indent="-63500"/>
          <a:r>
            <a:rPr lang="en-IN" sz="2000" dirty="0" smtClean="0">
              <a:latin typeface="Calibri" pitchFamily="34" charset="0"/>
              <a:cs typeface="Calibri" pitchFamily="34" charset="0"/>
            </a:rPr>
            <a:t> Governance structure</a:t>
          </a:r>
          <a:endParaRPr lang="en-IN" sz="2000" dirty="0">
            <a:latin typeface="Calibri" pitchFamily="34" charset="0"/>
            <a:cs typeface="Calibri" pitchFamily="34" charset="0"/>
          </a:endParaRPr>
        </a:p>
      </dgm:t>
    </dgm:pt>
    <dgm:pt modelId="{B00E7335-638B-44A3-8A6C-7D3D2B2FC206}" type="parTrans" cxnId="{667741C2-DF2D-4D99-B8C6-8BE0C45E9D67}">
      <dgm:prSet/>
      <dgm:spPr/>
      <dgm:t>
        <a:bodyPr/>
        <a:lstStyle/>
        <a:p>
          <a:endParaRPr lang="en-US"/>
        </a:p>
      </dgm:t>
    </dgm:pt>
    <dgm:pt modelId="{4B45B182-8D3B-4DC3-80D7-12ACA2A64A1B}" type="sibTrans" cxnId="{667741C2-DF2D-4D99-B8C6-8BE0C45E9D67}">
      <dgm:prSet/>
      <dgm:spPr/>
      <dgm:t>
        <a:bodyPr/>
        <a:lstStyle/>
        <a:p>
          <a:endParaRPr lang="en-US"/>
        </a:p>
      </dgm:t>
    </dgm:pt>
    <dgm:pt modelId="{CEF51856-62B3-42F4-BA10-57CEB6EF26E1}" type="pres">
      <dgm:prSet presAssocID="{945A394D-1C41-487E-AA26-336DE2E71FE3}" presName="composite" presStyleCnt="0">
        <dgm:presLayoutVars>
          <dgm:chMax val="5"/>
          <dgm:dir/>
          <dgm:animLvl val="ctr"/>
          <dgm:resizeHandles val="exact"/>
        </dgm:presLayoutVars>
      </dgm:prSet>
      <dgm:spPr/>
      <dgm:t>
        <a:bodyPr/>
        <a:lstStyle/>
        <a:p>
          <a:endParaRPr lang="en-US"/>
        </a:p>
      </dgm:t>
    </dgm:pt>
    <dgm:pt modelId="{7514AD3E-C0FD-4C99-BC83-8F2805CA1532}" type="pres">
      <dgm:prSet presAssocID="{945A394D-1C41-487E-AA26-336DE2E71FE3}" presName="cycle" presStyleCnt="0"/>
      <dgm:spPr/>
    </dgm:pt>
    <dgm:pt modelId="{177B43D3-6CFA-4EDF-82A5-663E33945371}" type="pres">
      <dgm:prSet presAssocID="{945A394D-1C41-487E-AA26-336DE2E71FE3}" presName="centerShape" presStyleCnt="0"/>
      <dgm:spPr/>
    </dgm:pt>
    <dgm:pt modelId="{790E7197-83D9-4236-A6CB-EA7606D614C4}" type="pres">
      <dgm:prSet presAssocID="{945A394D-1C41-487E-AA26-336DE2E71FE3}" presName="connSite" presStyleLbl="node1" presStyleIdx="0" presStyleCnt="3"/>
      <dgm:spPr/>
    </dgm:pt>
    <dgm:pt modelId="{97616527-10FB-4B8F-B5A1-370B797F7353}" type="pres">
      <dgm:prSet presAssocID="{945A394D-1C41-487E-AA26-336DE2E71FE3}" presName="visible" presStyleLbl="node1" presStyleIdx="0" presStyleCnt="3" custScaleX="69562" custScaleY="61090"/>
      <dgm:spPr>
        <a:blipFill rotWithShape="0">
          <a:blip xmlns:r="http://schemas.openxmlformats.org/officeDocument/2006/relationships" r:embed="rId1"/>
          <a:stretch>
            <a:fillRect/>
          </a:stretch>
        </a:blipFill>
      </dgm:spPr>
    </dgm:pt>
    <dgm:pt modelId="{7060ED07-75FC-4C31-8847-E5224E6FA0AE}" type="pres">
      <dgm:prSet presAssocID="{002C9385-3E65-40F1-BC83-2CF2E628A9E0}" presName="Name25" presStyleLbl="parChTrans1D1" presStyleIdx="0" presStyleCnt="2"/>
      <dgm:spPr/>
      <dgm:t>
        <a:bodyPr/>
        <a:lstStyle/>
        <a:p>
          <a:endParaRPr lang="en-US"/>
        </a:p>
      </dgm:t>
    </dgm:pt>
    <dgm:pt modelId="{85B483D7-947C-4DCE-B368-D488283CCF40}" type="pres">
      <dgm:prSet presAssocID="{06B84FA3-88BC-4C43-816D-B7E5E9D0438B}" presName="node" presStyleCnt="0"/>
      <dgm:spPr/>
    </dgm:pt>
    <dgm:pt modelId="{1B90AF50-935A-4A49-9BCF-504538B6D75F}" type="pres">
      <dgm:prSet presAssocID="{06B84FA3-88BC-4C43-816D-B7E5E9D0438B}" presName="parentNode" presStyleLbl="node1" presStyleIdx="1" presStyleCnt="3" custScaleX="100602" custScaleY="101638" custLinFactNeighborX="13328" custLinFactNeighborY="21897">
        <dgm:presLayoutVars>
          <dgm:chMax val="1"/>
          <dgm:bulletEnabled val="1"/>
        </dgm:presLayoutVars>
      </dgm:prSet>
      <dgm:spPr/>
      <dgm:t>
        <a:bodyPr/>
        <a:lstStyle/>
        <a:p>
          <a:endParaRPr lang="en-IN"/>
        </a:p>
      </dgm:t>
    </dgm:pt>
    <dgm:pt modelId="{99C2C674-E956-4EB7-85FF-CA54EB5C43D4}" type="pres">
      <dgm:prSet presAssocID="{06B84FA3-88BC-4C43-816D-B7E5E9D0438B}" presName="childNode" presStyleLbl="revTx" presStyleIdx="0" presStyleCnt="2">
        <dgm:presLayoutVars>
          <dgm:bulletEnabled val="1"/>
        </dgm:presLayoutVars>
      </dgm:prSet>
      <dgm:spPr/>
      <dgm:t>
        <a:bodyPr/>
        <a:lstStyle/>
        <a:p>
          <a:endParaRPr lang="en-IN"/>
        </a:p>
      </dgm:t>
    </dgm:pt>
    <dgm:pt modelId="{A3E1C173-A8C5-4C51-A66C-0F173C82B18C}" type="pres">
      <dgm:prSet presAssocID="{69DA53F6-CCED-4CD8-ABDE-B8AA15CFA935}" presName="Name25" presStyleLbl="parChTrans1D1" presStyleIdx="1" presStyleCnt="2"/>
      <dgm:spPr/>
      <dgm:t>
        <a:bodyPr/>
        <a:lstStyle/>
        <a:p>
          <a:endParaRPr lang="en-US"/>
        </a:p>
      </dgm:t>
    </dgm:pt>
    <dgm:pt modelId="{6152B1EC-F8D4-40B3-9137-4EEA1E0DDEBE}" type="pres">
      <dgm:prSet presAssocID="{5B1B9A40-0A38-4E89-B7D6-A83108470D49}" presName="node" presStyleCnt="0"/>
      <dgm:spPr/>
    </dgm:pt>
    <dgm:pt modelId="{53160F76-EFDF-41AA-8CF0-9F15B4EE6FD6}" type="pres">
      <dgm:prSet presAssocID="{5B1B9A40-0A38-4E89-B7D6-A83108470D49}" presName="parentNode" presStyleLbl="node1" presStyleIdx="2" presStyleCnt="3" custScaleX="117365" custScaleY="91332" custLinFactNeighborX="19024" custLinFactNeighborY="-2058">
        <dgm:presLayoutVars>
          <dgm:chMax val="1"/>
          <dgm:bulletEnabled val="1"/>
        </dgm:presLayoutVars>
      </dgm:prSet>
      <dgm:spPr/>
      <dgm:t>
        <a:bodyPr/>
        <a:lstStyle/>
        <a:p>
          <a:endParaRPr lang="en-IN"/>
        </a:p>
      </dgm:t>
    </dgm:pt>
    <dgm:pt modelId="{BF1F11A7-1D3F-48CA-A879-1720851C8B47}" type="pres">
      <dgm:prSet presAssocID="{5B1B9A40-0A38-4E89-B7D6-A83108470D49}" presName="childNode" presStyleLbl="revTx" presStyleIdx="1" presStyleCnt="2">
        <dgm:presLayoutVars>
          <dgm:bulletEnabled val="1"/>
        </dgm:presLayoutVars>
      </dgm:prSet>
      <dgm:spPr/>
      <dgm:t>
        <a:bodyPr/>
        <a:lstStyle/>
        <a:p>
          <a:endParaRPr lang="en-IN"/>
        </a:p>
      </dgm:t>
    </dgm:pt>
  </dgm:ptLst>
  <dgm:cxnLst>
    <dgm:cxn modelId="{874518FE-FEB0-4111-B057-EC0F5336C8D7}" srcId="{945A394D-1C41-487E-AA26-336DE2E71FE3}" destId="{06B84FA3-88BC-4C43-816D-B7E5E9D0438B}" srcOrd="0" destOrd="0" parTransId="{002C9385-3E65-40F1-BC83-2CF2E628A9E0}" sibTransId="{630E517E-1067-43CE-B50F-E1DC5806D81B}"/>
    <dgm:cxn modelId="{FE39EE75-CD2F-4D19-8453-2E3ACBC9295E}" srcId="{06B84FA3-88BC-4C43-816D-B7E5E9D0438B}" destId="{EB65D48A-918B-40F1-8C73-384FE0E470A3}" srcOrd="0" destOrd="0" parTransId="{95350E23-2273-4000-BEA8-F8552358E166}" sibTransId="{337D16D4-3AA8-4BC1-8D85-FDA7E6838045}"/>
    <dgm:cxn modelId="{BA7D34F2-89A3-4AEE-83B2-883B59B77492}" type="presOf" srcId="{EB65D48A-918B-40F1-8C73-384FE0E470A3}" destId="{99C2C674-E956-4EB7-85FF-CA54EB5C43D4}" srcOrd="0" destOrd="0" presId="urn:microsoft.com/office/officeart/2005/8/layout/radial2"/>
    <dgm:cxn modelId="{D5FA768E-C914-4A89-BA23-6D1E34D242F1}" type="presOf" srcId="{4F05317B-8511-4A9D-88F2-CCD1FFA87914}" destId="{99C2C674-E956-4EB7-85FF-CA54EB5C43D4}" srcOrd="0" destOrd="1" presId="urn:microsoft.com/office/officeart/2005/8/layout/radial2"/>
    <dgm:cxn modelId="{DBA4FC09-446B-492F-9D04-BC2EBD906992}" srcId="{06B84FA3-88BC-4C43-816D-B7E5E9D0438B}" destId="{76F90B4C-1B51-48A5-9938-7268B1375F68}" srcOrd="4" destOrd="0" parTransId="{BA0FE2BB-3986-4F49-9CDD-64F83E518619}" sibTransId="{1A48153A-8A96-45AB-81E3-B31C658809FF}"/>
    <dgm:cxn modelId="{5028A31C-AEC5-42D7-9B33-23A3430DD1B3}" srcId="{945A394D-1C41-487E-AA26-336DE2E71FE3}" destId="{5B1B9A40-0A38-4E89-B7D6-A83108470D49}" srcOrd="1" destOrd="0" parTransId="{69DA53F6-CCED-4CD8-ABDE-B8AA15CFA935}" sibTransId="{EBEF9A21-6910-426E-910F-943663224353}"/>
    <dgm:cxn modelId="{2A0FBA4F-DCEA-49BB-953C-ABB641FD011A}" type="presOf" srcId="{002C9385-3E65-40F1-BC83-2CF2E628A9E0}" destId="{7060ED07-75FC-4C31-8847-E5224E6FA0AE}" srcOrd="0" destOrd="0" presId="urn:microsoft.com/office/officeart/2005/8/layout/radial2"/>
    <dgm:cxn modelId="{A5B4E390-4071-4206-8FA8-C6CCA04C4A74}" srcId="{06B84FA3-88BC-4C43-816D-B7E5E9D0438B}" destId="{A9690319-C85B-4F53-9B4A-0EB33038DD56}" srcOrd="3" destOrd="0" parTransId="{554723CC-87E8-48AA-9489-8F254B6FC632}" sibTransId="{9D1DA7DF-D6F8-4A82-86F9-A33140807457}"/>
    <dgm:cxn modelId="{C82B8646-2497-431C-8C7F-065972D88190}" srcId="{06B84FA3-88BC-4C43-816D-B7E5E9D0438B}" destId="{E7006A0B-2AD8-4012-963B-DAEF8D58A567}" srcOrd="2" destOrd="0" parTransId="{1F8248B1-0328-4A39-8538-129D799DCF5A}" sibTransId="{A8D2AC22-9307-43F8-B458-E29D66ECEFE0}"/>
    <dgm:cxn modelId="{613A6323-1151-4E5E-B83E-751FD6168861}" type="presOf" srcId="{945A394D-1C41-487E-AA26-336DE2E71FE3}" destId="{CEF51856-62B3-42F4-BA10-57CEB6EF26E1}" srcOrd="0" destOrd="0" presId="urn:microsoft.com/office/officeart/2005/8/layout/radial2"/>
    <dgm:cxn modelId="{BA504C2D-626C-4BDF-BA9D-4C3DB2D0D583}" type="presOf" srcId="{76F90B4C-1B51-48A5-9938-7268B1375F68}" destId="{99C2C674-E956-4EB7-85FF-CA54EB5C43D4}" srcOrd="0" destOrd="4" presId="urn:microsoft.com/office/officeart/2005/8/layout/radial2"/>
    <dgm:cxn modelId="{9D906BF0-6739-4CB6-8A55-37D289B3ADF2}" type="presOf" srcId="{A9690319-C85B-4F53-9B4A-0EB33038DD56}" destId="{99C2C674-E956-4EB7-85FF-CA54EB5C43D4}" srcOrd="0" destOrd="3" presId="urn:microsoft.com/office/officeart/2005/8/layout/radial2"/>
    <dgm:cxn modelId="{D9B9DDE8-2F4A-4EE9-A20F-9941BEA869A4}" srcId="{5B1B9A40-0A38-4E89-B7D6-A83108470D49}" destId="{D4AAF362-ACCE-466B-A019-D07962C1CEFF}" srcOrd="0" destOrd="0" parTransId="{B853931B-2F6B-46BE-A2DB-279F54222CE3}" sibTransId="{FEF035CA-C2D5-490B-AC01-49EA5A7CCD7C}"/>
    <dgm:cxn modelId="{77B82228-6415-4893-9A44-0D8923FB47EA}" srcId="{06B84FA3-88BC-4C43-816D-B7E5E9D0438B}" destId="{4F05317B-8511-4A9D-88F2-CCD1FFA87914}" srcOrd="1" destOrd="0" parTransId="{BBA7957D-DD42-4A87-AB6A-698AE3D4B7CE}" sibTransId="{4853D71B-DB38-4A57-AC5C-76F101853EA9}"/>
    <dgm:cxn modelId="{00CAF740-7B8E-4D23-883B-0BC94132BB5B}" type="presOf" srcId="{06B84FA3-88BC-4C43-816D-B7E5E9D0438B}" destId="{1B90AF50-935A-4A49-9BCF-504538B6D75F}" srcOrd="0" destOrd="0" presId="urn:microsoft.com/office/officeart/2005/8/layout/radial2"/>
    <dgm:cxn modelId="{667741C2-DF2D-4D99-B8C6-8BE0C45E9D67}" srcId="{5B1B9A40-0A38-4E89-B7D6-A83108470D49}" destId="{13ADC9E8-7AA6-44C1-972F-D410B290C44F}" srcOrd="1" destOrd="0" parTransId="{B00E7335-638B-44A3-8A6C-7D3D2B2FC206}" sibTransId="{4B45B182-8D3B-4DC3-80D7-12ACA2A64A1B}"/>
    <dgm:cxn modelId="{3A34E722-D8D6-4C13-A059-AEBD64DCA31D}" type="presOf" srcId="{5B1B9A40-0A38-4E89-B7D6-A83108470D49}" destId="{53160F76-EFDF-41AA-8CF0-9F15B4EE6FD6}" srcOrd="0" destOrd="0" presId="urn:microsoft.com/office/officeart/2005/8/layout/radial2"/>
    <dgm:cxn modelId="{99D09A2B-76CC-41E3-B825-57273C3B8C1B}" type="presOf" srcId="{E7006A0B-2AD8-4012-963B-DAEF8D58A567}" destId="{99C2C674-E956-4EB7-85FF-CA54EB5C43D4}" srcOrd="0" destOrd="2" presId="urn:microsoft.com/office/officeart/2005/8/layout/radial2"/>
    <dgm:cxn modelId="{3F65CF5D-35E7-467D-9545-8FF9852623FF}" type="presOf" srcId="{D4AAF362-ACCE-466B-A019-D07962C1CEFF}" destId="{BF1F11A7-1D3F-48CA-A879-1720851C8B47}" srcOrd="0" destOrd="0" presId="urn:microsoft.com/office/officeart/2005/8/layout/radial2"/>
    <dgm:cxn modelId="{C40C0FB5-1710-45D7-9A14-2FF2298667C0}" srcId="{06B84FA3-88BC-4C43-816D-B7E5E9D0438B}" destId="{30D3F635-4C77-4CA9-B3C3-058954C67E97}" srcOrd="5" destOrd="0" parTransId="{636C46F3-29BB-4E9E-B424-9F57A7F46930}" sibTransId="{6A9BFA0C-D20C-4FD5-BD01-0786D567069E}"/>
    <dgm:cxn modelId="{723C6231-472E-4DD4-9435-0BE8A1EA4A00}" type="presOf" srcId="{30D3F635-4C77-4CA9-B3C3-058954C67E97}" destId="{99C2C674-E956-4EB7-85FF-CA54EB5C43D4}" srcOrd="0" destOrd="5" presId="urn:microsoft.com/office/officeart/2005/8/layout/radial2"/>
    <dgm:cxn modelId="{6D3B8C8B-519C-46F8-ACE6-438B84F79154}" type="presOf" srcId="{69DA53F6-CCED-4CD8-ABDE-B8AA15CFA935}" destId="{A3E1C173-A8C5-4C51-A66C-0F173C82B18C}" srcOrd="0" destOrd="0" presId="urn:microsoft.com/office/officeart/2005/8/layout/radial2"/>
    <dgm:cxn modelId="{22C65CDB-47D2-46C7-9C08-F08528FEA3C2}" type="presOf" srcId="{13ADC9E8-7AA6-44C1-972F-D410B290C44F}" destId="{BF1F11A7-1D3F-48CA-A879-1720851C8B47}" srcOrd="0" destOrd="1" presId="urn:microsoft.com/office/officeart/2005/8/layout/radial2"/>
    <dgm:cxn modelId="{5E9D5C87-BCE6-4D19-9F8D-D164CF829CEF}" type="presParOf" srcId="{CEF51856-62B3-42F4-BA10-57CEB6EF26E1}" destId="{7514AD3E-C0FD-4C99-BC83-8F2805CA1532}" srcOrd="0" destOrd="0" presId="urn:microsoft.com/office/officeart/2005/8/layout/radial2"/>
    <dgm:cxn modelId="{C64220BC-DBAB-45DD-8AE3-82C215EAE0BD}" type="presParOf" srcId="{7514AD3E-C0FD-4C99-BC83-8F2805CA1532}" destId="{177B43D3-6CFA-4EDF-82A5-663E33945371}" srcOrd="0" destOrd="0" presId="urn:microsoft.com/office/officeart/2005/8/layout/radial2"/>
    <dgm:cxn modelId="{E023F905-5E04-44EA-967B-E93CA9A19F2D}" type="presParOf" srcId="{177B43D3-6CFA-4EDF-82A5-663E33945371}" destId="{790E7197-83D9-4236-A6CB-EA7606D614C4}" srcOrd="0" destOrd="0" presId="urn:microsoft.com/office/officeart/2005/8/layout/radial2"/>
    <dgm:cxn modelId="{2A6287E5-99DF-4CBF-BB04-49CEBAFE7BF7}" type="presParOf" srcId="{177B43D3-6CFA-4EDF-82A5-663E33945371}" destId="{97616527-10FB-4B8F-B5A1-370B797F7353}" srcOrd="1" destOrd="0" presId="urn:microsoft.com/office/officeart/2005/8/layout/radial2"/>
    <dgm:cxn modelId="{E0E210BD-16E8-4DFE-9D94-EEABE6072CEF}" type="presParOf" srcId="{7514AD3E-C0FD-4C99-BC83-8F2805CA1532}" destId="{7060ED07-75FC-4C31-8847-E5224E6FA0AE}" srcOrd="1" destOrd="0" presId="urn:microsoft.com/office/officeart/2005/8/layout/radial2"/>
    <dgm:cxn modelId="{4DBA9E33-EC1F-4822-B0D8-3499208B62E7}" type="presParOf" srcId="{7514AD3E-C0FD-4C99-BC83-8F2805CA1532}" destId="{85B483D7-947C-4DCE-B368-D488283CCF40}" srcOrd="2" destOrd="0" presId="urn:microsoft.com/office/officeart/2005/8/layout/radial2"/>
    <dgm:cxn modelId="{6D74C2DC-76CE-4DF6-8E2E-A7A47E4DE013}" type="presParOf" srcId="{85B483D7-947C-4DCE-B368-D488283CCF40}" destId="{1B90AF50-935A-4A49-9BCF-504538B6D75F}" srcOrd="0" destOrd="0" presId="urn:microsoft.com/office/officeart/2005/8/layout/radial2"/>
    <dgm:cxn modelId="{4D99ABB7-560E-41DE-ACA0-CD5BB6397ADE}" type="presParOf" srcId="{85B483D7-947C-4DCE-B368-D488283CCF40}" destId="{99C2C674-E956-4EB7-85FF-CA54EB5C43D4}" srcOrd="1" destOrd="0" presId="urn:microsoft.com/office/officeart/2005/8/layout/radial2"/>
    <dgm:cxn modelId="{E084896F-0152-4EC1-9589-E2E9F1DFBADC}" type="presParOf" srcId="{7514AD3E-C0FD-4C99-BC83-8F2805CA1532}" destId="{A3E1C173-A8C5-4C51-A66C-0F173C82B18C}" srcOrd="3" destOrd="0" presId="urn:microsoft.com/office/officeart/2005/8/layout/radial2"/>
    <dgm:cxn modelId="{19406661-0ECA-4077-AD45-13DA0A9F0904}" type="presParOf" srcId="{7514AD3E-C0FD-4C99-BC83-8F2805CA1532}" destId="{6152B1EC-F8D4-40B3-9137-4EEA1E0DDEBE}" srcOrd="4" destOrd="0" presId="urn:microsoft.com/office/officeart/2005/8/layout/radial2"/>
    <dgm:cxn modelId="{4823129F-53E1-4481-973C-F008AE11C50E}" type="presParOf" srcId="{6152B1EC-F8D4-40B3-9137-4EEA1E0DDEBE}" destId="{53160F76-EFDF-41AA-8CF0-9F15B4EE6FD6}" srcOrd="0" destOrd="0" presId="urn:microsoft.com/office/officeart/2005/8/layout/radial2"/>
    <dgm:cxn modelId="{483AE530-CF4A-4620-892B-AE5E94D9F1A4}" type="presParOf" srcId="{6152B1EC-F8D4-40B3-9137-4EEA1E0DDEBE}" destId="{BF1F11A7-1D3F-48CA-A879-1720851C8B47}"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E1C173-A8C5-4C51-A66C-0F173C82B18C}">
      <dsp:nvSpPr>
        <dsp:cNvPr id="0" name=""/>
        <dsp:cNvSpPr/>
      </dsp:nvSpPr>
      <dsp:spPr>
        <a:xfrm rot="1569577">
          <a:off x="2249236" y="3610886"/>
          <a:ext cx="1175333" cy="68027"/>
        </a:xfrm>
        <a:custGeom>
          <a:avLst/>
          <a:gdLst/>
          <a:ahLst/>
          <a:cxnLst/>
          <a:rect l="0" t="0" r="0" b="0"/>
          <a:pathLst>
            <a:path>
              <a:moveTo>
                <a:pt x="0" y="34013"/>
              </a:moveTo>
              <a:lnTo>
                <a:pt x="1175333" y="3401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60ED07-75FC-4C31-8847-E5224E6FA0AE}">
      <dsp:nvSpPr>
        <dsp:cNvPr id="0" name=""/>
        <dsp:cNvSpPr/>
      </dsp:nvSpPr>
      <dsp:spPr>
        <a:xfrm rot="20354992">
          <a:off x="2273539" y="2208638"/>
          <a:ext cx="1106672" cy="68027"/>
        </a:xfrm>
        <a:custGeom>
          <a:avLst/>
          <a:gdLst/>
          <a:ahLst/>
          <a:cxnLst/>
          <a:rect l="0" t="0" r="0" b="0"/>
          <a:pathLst>
            <a:path>
              <a:moveTo>
                <a:pt x="0" y="34013"/>
              </a:moveTo>
              <a:lnTo>
                <a:pt x="1106672" y="3401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16527-10FB-4B8F-B5A1-370B797F7353}">
      <dsp:nvSpPr>
        <dsp:cNvPr id="0" name=""/>
        <dsp:cNvSpPr/>
      </dsp:nvSpPr>
      <dsp:spPr>
        <a:xfrm>
          <a:off x="139096" y="1901108"/>
          <a:ext cx="2163524" cy="190002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0AF50-935A-4A49-9BCF-504538B6D75F}">
      <dsp:nvSpPr>
        <dsp:cNvPr id="0" name=""/>
        <dsp:cNvSpPr/>
      </dsp:nvSpPr>
      <dsp:spPr>
        <a:xfrm>
          <a:off x="3284550" y="765270"/>
          <a:ext cx="1877360" cy="189669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IN" sz="2800" b="1" kern="1200" dirty="0" smtClean="0">
              <a:solidFill>
                <a:schemeClr val="tx1"/>
              </a:solidFill>
            </a:rPr>
            <a:t>Vertical</a:t>
          </a:r>
          <a:endParaRPr lang="en-IN" sz="2800" b="1" kern="1200" dirty="0">
            <a:solidFill>
              <a:schemeClr val="tx1"/>
            </a:solidFill>
          </a:endParaRPr>
        </a:p>
      </dsp:txBody>
      <dsp:txXfrm>
        <a:off x="3284550" y="765270"/>
        <a:ext cx="1877360" cy="1896693"/>
      </dsp:txXfrm>
    </dsp:sp>
    <dsp:sp modelId="{99C2C674-E956-4EB7-85FF-CA54EB5C43D4}">
      <dsp:nvSpPr>
        <dsp:cNvPr id="0" name=""/>
        <dsp:cNvSpPr/>
      </dsp:nvSpPr>
      <dsp:spPr>
        <a:xfrm>
          <a:off x="5334480" y="765270"/>
          <a:ext cx="2816040" cy="1896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smtClean="0">
              <a:latin typeface="Calibri" pitchFamily="34" charset="0"/>
              <a:cs typeface="Calibri" pitchFamily="34" charset="0"/>
            </a:rPr>
            <a:t>Demonstration Centres</a:t>
          </a:r>
          <a:endParaRPr lang="en-IN" sz="1800" kern="120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IN" sz="1800" kern="1200" dirty="0" smtClean="0">
              <a:latin typeface="Calibri" pitchFamily="34" charset="0"/>
              <a:cs typeface="Calibri" pitchFamily="34" charset="0"/>
            </a:rPr>
            <a:t>Capacity Building &amp; Incubation</a:t>
          </a:r>
          <a:endParaRPr lang="en-IN" sz="1800" kern="120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IN" sz="1800" kern="1200" dirty="0" smtClean="0">
              <a:latin typeface="Calibri" pitchFamily="34" charset="0"/>
              <a:cs typeface="Calibri" pitchFamily="34" charset="0"/>
            </a:rPr>
            <a:t>R&amp;D and Innovation</a:t>
          </a:r>
          <a:endParaRPr lang="en-IN" sz="1800" kern="120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IN" sz="1800" kern="1200" dirty="0" smtClean="0">
              <a:latin typeface="Calibri" pitchFamily="34" charset="0"/>
              <a:cs typeface="Calibri" pitchFamily="34" charset="0"/>
            </a:rPr>
            <a:t>Incentives and Engagements</a:t>
          </a:r>
          <a:endParaRPr lang="en-IN" sz="1800" kern="120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IN" sz="1800" kern="1200" dirty="0" smtClean="0">
              <a:latin typeface="Calibri" pitchFamily="34" charset="0"/>
              <a:cs typeface="Calibri" pitchFamily="34" charset="0"/>
            </a:rPr>
            <a:t>Human Resource Development</a:t>
          </a:r>
          <a:endParaRPr lang="en-IN" sz="1800" kern="1200" dirty="0">
            <a:latin typeface="Calibri" pitchFamily="34" charset="0"/>
            <a:cs typeface="Calibri" pitchFamily="34" charset="0"/>
          </a:endParaRPr>
        </a:p>
        <a:p>
          <a:pPr marL="171450" lvl="1" indent="-171450" algn="l" defTabSz="800100">
            <a:lnSpc>
              <a:spcPct val="90000"/>
            </a:lnSpc>
            <a:spcBef>
              <a:spcPct val="0"/>
            </a:spcBef>
            <a:spcAft>
              <a:spcPct val="15000"/>
            </a:spcAft>
            <a:buChar char="••"/>
          </a:pPr>
          <a:endParaRPr lang="en-IN" sz="1800" kern="1200" dirty="0">
            <a:latin typeface="Calibri" pitchFamily="34" charset="0"/>
            <a:cs typeface="Calibri" pitchFamily="34" charset="0"/>
          </a:endParaRPr>
        </a:p>
      </dsp:txBody>
      <dsp:txXfrm>
        <a:off x="5334480" y="765270"/>
        <a:ext cx="2816040" cy="1896693"/>
      </dsp:txXfrm>
    </dsp:sp>
    <dsp:sp modelId="{53160F76-EFDF-41AA-8CF0-9F15B4EE6FD6}">
      <dsp:nvSpPr>
        <dsp:cNvPr id="0" name=""/>
        <dsp:cNvSpPr/>
      </dsp:nvSpPr>
      <dsp:spPr>
        <a:xfrm>
          <a:off x="3195333" y="3506663"/>
          <a:ext cx="2190178" cy="17043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tx1"/>
              </a:solidFill>
            </a:rPr>
            <a:t>Horizontal </a:t>
          </a:r>
        </a:p>
      </dsp:txBody>
      <dsp:txXfrm>
        <a:off x="3195333" y="3506663"/>
        <a:ext cx="2190178" cy="1704370"/>
      </dsp:txXfrm>
    </dsp:sp>
    <dsp:sp modelId="{BF1F11A7-1D3F-48CA-A879-1720851C8B47}">
      <dsp:nvSpPr>
        <dsp:cNvPr id="0" name=""/>
        <dsp:cNvSpPr/>
      </dsp:nvSpPr>
      <dsp:spPr>
        <a:xfrm>
          <a:off x="5167058" y="3506663"/>
          <a:ext cx="3285268" cy="170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20700" lvl="1" indent="-63500" algn="l" defTabSz="889000">
            <a:lnSpc>
              <a:spcPct val="90000"/>
            </a:lnSpc>
            <a:spcBef>
              <a:spcPct val="0"/>
            </a:spcBef>
            <a:spcAft>
              <a:spcPct val="15000"/>
            </a:spcAft>
            <a:buChar char="••"/>
          </a:pPr>
          <a:r>
            <a:rPr lang="en-IN" sz="2000" kern="1200" dirty="0" smtClean="0">
              <a:latin typeface="Calibri" pitchFamily="34" charset="0"/>
              <a:cs typeface="Calibri" pitchFamily="34" charset="0"/>
            </a:rPr>
            <a:t> Standards</a:t>
          </a:r>
          <a:endParaRPr lang="en-IN" sz="2000" kern="1200" dirty="0">
            <a:latin typeface="Calibri" pitchFamily="34" charset="0"/>
            <a:cs typeface="Calibri" pitchFamily="34" charset="0"/>
          </a:endParaRPr>
        </a:p>
        <a:p>
          <a:pPr marL="520700" lvl="1" indent="-63500" algn="l" defTabSz="889000">
            <a:lnSpc>
              <a:spcPct val="90000"/>
            </a:lnSpc>
            <a:spcBef>
              <a:spcPct val="0"/>
            </a:spcBef>
            <a:spcAft>
              <a:spcPct val="15000"/>
            </a:spcAft>
            <a:buChar char="••"/>
          </a:pPr>
          <a:r>
            <a:rPr lang="en-IN" sz="2000" kern="1200" dirty="0" smtClean="0">
              <a:latin typeface="Calibri" pitchFamily="34" charset="0"/>
              <a:cs typeface="Calibri" pitchFamily="34" charset="0"/>
            </a:rPr>
            <a:t> Governance structure</a:t>
          </a:r>
          <a:endParaRPr lang="en-IN" sz="2000" kern="1200" dirty="0">
            <a:latin typeface="Calibri" pitchFamily="34" charset="0"/>
            <a:cs typeface="Calibri" pitchFamily="34" charset="0"/>
          </a:endParaRPr>
        </a:p>
      </dsp:txBody>
      <dsp:txXfrm>
        <a:off x="5167058" y="3506663"/>
        <a:ext cx="3285268" cy="170437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2332519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7" name="Google Shape;9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63019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26125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01777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6784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EFF9C3-8370-4F03-A42E-3B550C5DDE08}" type="slidenum">
              <a:rPr lang="en-US">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xmlns="" val="103360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382900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293115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93554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18368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86353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u="sng" dirty="0" smtClean="0"/>
              <a:t>Key Considerations:</a:t>
            </a:r>
            <a:r>
              <a:rPr lang="en-US" dirty="0" smtClean="0"/>
              <a:t> </a:t>
            </a:r>
          </a:p>
          <a:p>
            <a:pPr>
              <a:spcBef>
                <a:spcPct val="0"/>
              </a:spcBef>
            </a:pPr>
            <a:endParaRPr lang="en-US" dirty="0" smtClean="0"/>
          </a:p>
          <a:p>
            <a:pPr marL="171450" indent="-171450">
              <a:spcBef>
                <a:spcPct val="0"/>
              </a:spcBef>
              <a:buFont typeface="Arial" charset="0"/>
              <a:buChar char="•"/>
            </a:pPr>
            <a:r>
              <a:rPr lang="en-US" b="1" dirty="0" smtClean="0"/>
              <a:t>The concept of connecting objects and items to the Internet is not</a:t>
            </a:r>
            <a:r>
              <a:rPr lang="en-US" b="1" baseline="0" dirty="0" smtClean="0"/>
              <a:t> </a:t>
            </a:r>
            <a:r>
              <a:rPr lang="en-US" b="1" dirty="0" smtClean="0"/>
              <a:t>new. </a:t>
            </a:r>
            <a:r>
              <a:rPr lang="en-US" dirty="0" smtClean="0"/>
              <a:t>The first everyday items to be controlled over the Internet emerged in the early 1990s and set the stage for today’s Internet of Things. </a:t>
            </a:r>
          </a:p>
          <a:p>
            <a:pPr marL="171450" indent="-171450">
              <a:spcBef>
                <a:spcPct val="0"/>
              </a:spcBef>
              <a:buFont typeface="Arial" charset="0"/>
              <a:buChar char="•"/>
            </a:pPr>
            <a:endParaRPr lang="en-US" dirty="0" smtClean="0"/>
          </a:p>
          <a:p>
            <a:pPr marL="171450" indent="-171450">
              <a:spcBef>
                <a:spcPct val="0"/>
              </a:spcBef>
              <a:buFont typeface="Arial" charset="0"/>
              <a:buChar char="•"/>
            </a:pPr>
            <a:r>
              <a:rPr lang="en-US" b="1" dirty="0" smtClean="0"/>
              <a:t>How people and institutions interact with the Internet in their personal, social, and economic lives is changing</a:t>
            </a:r>
            <a:r>
              <a:rPr lang="en-US" dirty="0" smtClean="0"/>
              <a:t>. The</a:t>
            </a:r>
            <a:r>
              <a:rPr lang="en-US" baseline="0" dirty="0" smtClean="0"/>
              <a:t> Internet of Things may</a:t>
            </a:r>
            <a:r>
              <a:rPr lang="en-US" dirty="0" smtClean="0"/>
              <a:t> represent a shift in how users engage with and are impacted by the Internet. For example, today’s Internet experience is largely characterized by users actively downloading and generating content through their computers and smartphones. But this might be about to change</a:t>
            </a:r>
            <a:r>
              <a:rPr lang="mr-IN" dirty="0" smtClean="0"/>
              <a:t>…</a:t>
            </a:r>
            <a:endParaRPr lang="en-US" dirty="0" smtClean="0"/>
          </a:p>
          <a:p>
            <a:pPr marL="171450" indent="-171450">
              <a:spcBef>
                <a:spcPct val="0"/>
              </a:spcBef>
              <a:buFont typeface="Arial" charset="0"/>
              <a:buChar char="•"/>
            </a:pPr>
            <a:endParaRPr lang="en-US" dirty="0" smtClean="0"/>
          </a:p>
          <a:p>
            <a:pPr marL="171450" indent="-171450">
              <a:spcBef>
                <a:spcPct val="0"/>
              </a:spcBef>
              <a:buFont typeface="Arial" charset="0"/>
              <a:buChar char="•"/>
            </a:pPr>
            <a:r>
              <a:rPr lang="en-US" b="1" dirty="0" smtClean="0"/>
              <a:t>Many Internet of Things devices are designed to operate in the background.</a:t>
            </a:r>
            <a:r>
              <a:rPr lang="en-US" b="0" baseline="0" dirty="0" smtClean="0"/>
              <a:t> These devices</a:t>
            </a:r>
            <a:r>
              <a:rPr lang="en-US" dirty="0" smtClean="0"/>
              <a:t> send and receive data on a user’s behalf with little human intervention or even awareness; others are designed to control objects and physical assets in the world, such as vehicles and buildings, or to monitor human behavior. </a:t>
            </a:r>
          </a:p>
          <a:p>
            <a:pPr marL="171450" indent="-171450">
              <a:spcBef>
                <a:spcPct val="0"/>
              </a:spcBef>
              <a:buFont typeface="Arial" charset="0"/>
              <a:buChar char="•"/>
            </a:pPr>
            <a:endParaRPr lang="en-US" dirty="0" smtClean="0"/>
          </a:p>
          <a:p>
            <a:pPr marL="171450" indent="-171450">
              <a:spcBef>
                <a:spcPct val="0"/>
              </a:spcBef>
              <a:buFont typeface="Arial" charset="0"/>
              <a:buChar char="•"/>
            </a:pPr>
            <a:r>
              <a:rPr lang="en-US" dirty="0" smtClean="0"/>
              <a:t>It is projected that there will be 100</a:t>
            </a:r>
            <a:r>
              <a:rPr lang="en-US" baseline="0" dirty="0" smtClean="0"/>
              <a:t> billion connected </a:t>
            </a:r>
            <a:r>
              <a:rPr lang="en-US" baseline="0" dirty="0" err="1" smtClean="0"/>
              <a:t>IoT</a:t>
            </a:r>
            <a:r>
              <a:rPr lang="en-US" baseline="0" dirty="0" smtClean="0"/>
              <a:t> devices by 2025. </a:t>
            </a:r>
            <a:r>
              <a:rPr lang="en-US" dirty="0" smtClean="0"/>
              <a:t>If the projections and trends about the </a:t>
            </a:r>
            <a:r>
              <a:rPr lang="en-US" dirty="0" err="1" smtClean="0"/>
              <a:t>IoT</a:t>
            </a:r>
            <a:r>
              <a:rPr lang="en-US" dirty="0" smtClean="0"/>
              <a:t> become reality, </a:t>
            </a:r>
            <a:r>
              <a:rPr lang="en-US" b="1" dirty="0" smtClean="0"/>
              <a:t>we would be wise to consider the implications of a world in which the most common interaction with the Internet comes from passive engagement with connected objects</a:t>
            </a:r>
            <a:r>
              <a:rPr lang="en-US" dirty="0" smtClean="0"/>
              <a:t>, rather than active engagement with content. </a:t>
            </a:r>
            <a:r>
              <a:rPr lang="en-US" i="1" dirty="0" smtClean="0"/>
              <a:t>For example, governments may</a:t>
            </a:r>
            <a:r>
              <a:rPr lang="en-US" i="1" baseline="0" dirty="0" smtClean="0"/>
              <a:t> </a:t>
            </a:r>
            <a:r>
              <a:rPr lang="en-US" i="1" dirty="0" smtClean="0"/>
              <a:t>want to ensure that their policies keep pace with this rapidly changing environment. </a:t>
            </a:r>
          </a:p>
          <a:p>
            <a:pPr marL="171450" indent="-171450">
              <a:spcBef>
                <a:spcPct val="0"/>
              </a:spcBef>
              <a:buFont typeface="Arial" charset="0"/>
              <a:buChar char="•"/>
            </a:pPr>
            <a:endParaRPr lang="en-US" dirty="0" smtClean="0"/>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dirty="0" smtClean="0"/>
              <a:t>While the Internet of Things is not a particularly new idea from a technical perspective, </a:t>
            </a:r>
            <a:r>
              <a:rPr lang="en-US" b="1" dirty="0" smtClean="0"/>
              <a:t>the growth and maturity of the Internet of Things will present both new benefits and new challenges that will require shifts in policy approaches and strategies.</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endParaRPr lang="en-US" b="1" dirty="0" smtClean="0"/>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dirty="0" smtClean="0"/>
              <a:t>Privacy and data security policies should be considered that reflect how the technology is evolving and its potential impacts on users. Policies that promote Internet infrastructure, the efficient use of wireless spectrum, datacenter development, and user empowerment and choice are critical to the evolution of the Internet of Things.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endParaRPr lang="en-US" dirty="0" smtClean="0"/>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dirty="0" smtClean="0"/>
              <a:t>Other policy areas may also benefit from a review. </a:t>
            </a:r>
            <a:r>
              <a:rPr lang="en-US" b="1" dirty="0" smtClean="0"/>
              <a:t>Internet of Things devices will likely touch most aspects of our lives, and are likely to be installed in our homes, workplaces, schools, hospitals, and other public spaces.</a:t>
            </a:r>
            <a:r>
              <a:rPr lang="en-US" dirty="0" smtClean="0"/>
              <a:t> As such, privacy, data security, healthcare, transportation, and technology and innovation policies will likely be impacted. </a:t>
            </a:r>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4</a:t>
            </a:fld>
            <a:endParaRPr lang="en-GB" altLang="en-US" dirty="0"/>
          </a:p>
        </p:txBody>
      </p:sp>
    </p:spTree>
    <p:extLst>
      <p:ext uri="{BB962C8B-B14F-4D97-AF65-F5344CB8AC3E}">
        <p14:creationId xmlns:p14="http://schemas.microsoft.com/office/powerpoint/2010/main" xmlns="" val="174161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17250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6275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811370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88356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87850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53714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1"/>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75"/>
        <p:cNvGrpSpPr/>
        <p:nvPr/>
      </p:nvGrpSpPr>
      <p:grpSpPr>
        <a:xfrm>
          <a:off x="0" y="0"/>
          <a:ext cx="0" cy="0"/>
          <a:chOff x="0" y="0"/>
          <a:chExt cx="0" cy="0"/>
        </a:xfrm>
      </p:grpSpPr>
      <p:sp>
        <p:nvSpPr>
          <p:cNvPr id="76" name="Google Shape;76;p12"/>
          <p:cNvSpPr txBox="1">
            <a:spLocks noGrp="1"/>
          </p:cNvSpPr>
          <p:nvPr>
            <p:ph type="body" idx="1"/>
          </p:nvPr>
        </p:nvSpPr>
        <p:spPr>
          <a:xfrm>
            <a:off x="457200" y="274652"/>
            <a:ext cx="8229600" cy="585152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153400" y="6629400"/>
            <a:ext cx="990600" cy="228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only">
  <p:cSld name="Cover only">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179092" y="608400"/>
            <a:ext cx="8805600" cy="756000"/>
          </a:xfrm>
          <a:prstGeom prst="rect">
            <a:avLst/>
          </a:prstGeom>
          <a:noFill/>
          <a:ln>
            <a:noFill/>
          </a:ln>
        </p:spPr>
        <p:txBody>
          <a:bodyPr spcFirstLastPara="1" wrap="square" lIns="64000" tIns="32000" rIns="64000" bIns="320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13"/>
          <p:cNvSpPr txBox="1">
            <a:spLocks noGrp="1"/>
          </p:cNvSpPr>
          <p:nvPr>
            <p:ph type="dt" idx="10"/>
          </p:nvPr>
        </p:nvSpPr>
        <p:spPr>
          <a:xfrm>
            <a:off x="628650" y="6356351"/>
            <a:ext cx="2057400" cy="365125"/>
          </a:xfrm>
          <a:prstGeom prst="rect">
            <a:avLst/>
          </a:prstGeom>
          <a:noFill/>
          <a:ln>
            <a:noFill/>
          </a:ln>
        </p:spPr>
        <p:txBody>
          <a:bodyPr spcFirstLastPara="1" wrap="square" lIns="64000" tIns="32000" rIns="64000" bIns="320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sldNum" idx="12"/>
          </p:nvPr>
        </p:nvSpPr>
        <p:spPr>
          <a:xfrm>
            <a:off x="6457950" y="6356351"/>
            <a:ext cx="2057400" cy="365125"/>
          </a:xfrm>
          <a:prstGeom prst="rect">
            <a:avLst/>
          </a:prstGeom>
          <a:noFill/>
          <a:ln>
            <a:noFill/>
          </a:ln>
        </p:spPr>
        <p:txBody>
          <a:bodyPr spcFirstLastPara="1" wrap="square" lIns="64000" tIns="32000" rIns="64000" bIns="320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64653"/>
                </a:solidFill>
                <a:latin typeface="Calibri"/>
                <a:ea typeface="Calibri"/>
                <a:cs typeface="Calibri"/>
                <a:sym typeface="Calibri"/>
              </a:defRPr>
            </a:lvl9pPr>
          </a:lstStyle>
          <a:p>
            <a:pPr marL="0" lvl="0" indent="0" algn="r" rtl="0">
              <a:spcBef>
                <a:spcPts val="0"/>
              </a:spcBef>
              <a:spcAft>
                <a:spcPts val="0"/>
              </a:spcAft>
              <a:buNone/>
            </a:pPr>
            <a:r>
              <a:rPr lang="en-US"/>
              <a:t>Slide </a:t>
            </a:r>
            <a:fld id="{00000000-1234-1234-1234-123412341234}" type="slidenum">
              <a:rPr lang="en-US"/>
              <a:pPr marL="0" lvl="0" indent="0" algn="r" rtl="0">
                <a:spcBef>
                  <a:spcPts val="0"/>
                </a:spcBef>
                <a:spcAft>
                  <a:spcPts val="0"/>
                </a:spcAft>
                <a:buNone/>
              </a:pPr>
              <a:t>‹#›</a:t>
            </a:fld>
            <a:endParaRPr/>
          </a:p>
        </p:txBody>
      </p:sp>
      <p:sp>
        <p:nvSpPr>
          <p:cNvPr id="83" name="Google Shape;83;p13"/>
          <p:cNvSpPr txBox="1">
            <a:spLocks noGrp="1"/>
          </p:cNvSpPr>
          <p:nvPr>
            <p:ph type="ftr" idx="11"/>
          </p:nvPr>
        </p:nvSpPr>
        <p:spPr>
          <a:xfrm>
            <a:off x="3028950" y="6356351"/>
            <a:ext cx="3086100" cy="365125"/>
          </a:xfrm>
          <a:prstGeom prst="rect">
            <a:avLst/>
          </a:prstGeom>
          <a:noFill/>
          <a:ln>
            <a:noFill/>
          </a:ln>
        </p:spPr>
        <p:txBody>
          <a:bodyPr spcFirstLastPara="1" wrap="square" lIns="64000" tIns="32000" rIns="64000" bIns="320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4"/>
        <p:cNvGrpSpPr/>
        <p:nvPr/>
      </p:nvGrpSpPr>
      <p:grpSpPr>
        <a:xfrm>
          <a:off x="0" y="0"/>
          <a:ext cx="0" cy="0"/>
          <a:chOff x="0" y="0"/>
          <a:chExt cx="0" cy="0"/>
        </a:xfrm>
      </p:grpSpPr>
      <p:sp>
        <p:nvSpPr>
          <p:cNvPr id="85" name="Google Shape;85;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title"/>
          </p:nvPr>
        </p:nvSpPr>
        <p:spPr>
          <a:xfrm>
            <a:off x="457200" y="359465"/>
            <a:ext cx="8229600" cy="1143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9" name="Google Shape;89;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sp>
        <p:nvSpPr>
          <p:cNvPr id="91" name="Google Shape;91;p15"/>
          <p:cNvSpPr/>
          <p:nvPr/>
        </p:nvSpPr>
        <p:spPr>
          <a:xfrm>
            <a:off x="0" y="1235075"/>
            <a:ext cx="9144000" cy="31908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2" name="Google Shape;92;p15"/>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3" name="Google Shape;93;p15"/>
          <p:cNvSpPr txBox="1">
            <a:spLocks noGrp="1"/>
          </p:cNvSpPr>
          <p:nvPr>
            <p:ph type="sldNum" idx="12"/>
          </p:nvPr>
        </p:nvSpPr>
        <p:spPr>
          <a:xfrm>
            <a:off x="0" y="1000125"/>
            <a:ext cx="533400" cy="2444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4" name="Google Shape;94;p15"/>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000"/>
                <a:buFont typeface="Arial"/>
                <a:buNone/>
              </a:pPr>
              <a:t>‹#›</a:t>
            </a:fld>
            <a:endParaRPr sz="10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405732" y="567102"/>
            <a:ext cx="8340972" cy="575899"/>
          </a:xfrm>
          <a:prstGeom prst="rect">
            <a:avLst/>
          </a:prstGeo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400050" y="6299200"/>
            <a:ext cx="142875"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ontent Placeholder 2"/>
          <p:cNvSpPr>
            <a:spLocks noGrp="1"/>
          </p:cNvSpPr>
          <p:nvPr>
            <p:ph idx="21"/>
          </p:nvPr>
        </p:nvSpPr>
        <p:spPr>
          <a:xfrm>
            <a:off x="405001" y="1548400"/>
            <a:ext cx="4108634" cy="3220368"/>
          </a:xfrm>
          <a:prstGeom prst="rect">
            <a:avLst/>
          </a:prstGeo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4634614" y="1548400"/>
            <a:ext cx="4111718" cy="3220368"/>
          </a:xfrm>
          <a:prstGeom prst="rect">
            <a:avLst/>
          </a:prstGeo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17426619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7E77851-6D14-468A-A07B-0378CEB6111F}" type="datetimeFigureOut">
              <a:rPr lang="en-IN" smtClean="0"/>
              <a:pPr/>
              <a:t>28-10-2020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C9A4B6B-D5E6-4D71-8E74-032CBB9BA0F6}"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12C88F-21D4-413D-BE09-56E5AFCBF4FD}" type="datetimeFigureOut">
              <a:rPr lang="en-US">
                <a:solidFill>
                  <a:prstClr val="black">
                    <a:tint val="75000"/>
                  </a:prstClr>
                </a:solidFill>
              </a:rPr>
              <a:pPr/>
              <a:t>28-Oct-20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AB711-8792-4166-BF74-64B9493B97F0}"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1" name="Google Shape;21;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9"/>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1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mt="16000"/>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3" name="Google Shape;13;p1" descr="C:\Documents and Settings\daman\Desktop\Digital_India123.jpg"/>
          <p:cNvPicPr preferRelativeResize="0"/>
          <p:nvPr/>
        </p:nvPicPr>
        <p:blipFill rotWithShape="1">
          <a:blip r:embed="rId20">
            <a:alphaModFix/>
          </a:blip>
          <a:srcRect b="56333"/>
          <a:stretch/>
        </p:blipFill>
        <p:spPr>
          <a:xfrm>
            <a:off x="0" y="0"/>
            <a:ext cx="9144000" cy="12144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rrumalhotr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hyperlink" Target="https://www.ni.com/en-in/innovations/videos/17/the-importance-of-testbeds-for-the-industrial-internet-of-things.html"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ficci.in/spdocument/23092/Future-of-Io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finoit.com/blog/enterprise-challenges-in-iot/" TargetMode="External"/><Relationship Id="rId5" Type="http://schemas.openxmlformats.org/officeDocument/2006/relationships/hyperlink" Target="https://www.youtube.com/watch?v=_AlcRoqS65E" TargetMode="External"/><Relationship Id="rId4" Type="http://schemas.openxmlformats.org/officeDocument/2006/relationships/hyperlink" Target="https://www.sciencedirect.com/science/article/abs/pii/S0959652619346712"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1</a:t>
            </a:fld>
            <a:endParaRPr>
              <a:solidFill>
                <a:srgbClr val="888888"/>
              </a:solidFill>
            </a:endParaRPr>
          </a:p>
        </p:txBody>
      </p:sp>
      <p:sp>
        <p:nvSpPr>
          <p:cNvPr id="100" name="Google Shape;100;p16"/>
          <p:cNvSpPr txBox="1"/>
          <p:nvPr/>
        </p:nvSpPr>
        <p:spPr>
          <a:xfrm>
            <a:off x="2496475" y="6345356"/>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200" b="1">
                <a:solidFill>
                  <a:srgbClr val="696464"/>
                </a:solidFill>
                <a:latin typeface="Calibri"/>
                <a:ea typeface="Calibri"/>
                <a:cs typeface="Calibri"/>
                <a:sym typeface="Calibri"/>
              </a:rPr>
              <a:t>charrumalhotra[dot]iipa[at]gov[dot]in</a:t>
            </a:r>
            <a:endParaRPr sz="1200" b="1">
              <a:solidFill>
                <a:srgbClr val="696464"/>
              </a:solidFill>
              <a:latin typeface="Calibri"/>
              <a:ea typeface="Calibri"/>
              <a:cs typeface="Calibri"/>
              <a:sym typeface="Calibri"/>
            </a:endParaRPr>
          </a:p>
        </p:txBody>
      </p:sp>
      <p:sp>
        <p:nvSpPr>
          <p:cNvPr id="101" name="Google Shape;101;p16"/>
          <p:cNvSpPr/>
          <p:nvPr/>
        </p:nvSpPr>
        <p:spPr>
          <a:xfrm>
            <a:off x="2465643" y="4732889"/>
            <a:ext cx="4401000" cy="409800"/>
          </a:xfrm>
          <a:prstGeom prst="rect">
            <a:avLst/>
          </a:prstGeom>
          <a:noFill/>
          <a:ln>
            <a:noFill/>
          </a:ln>
        </p:spPr>
        <p:txBody>
          <a:bodyPr spcFirstLastPara="1" wrap="square" lIns="123875" tIns="61925" rIns="123875" bIns="61925" anchor="t" anchorCtr="0">
            <a:noAutofit/>
          </a:bodyPr>
          <a:lstStyle/>
          <a:p>
            <a:pPr marL="0" marR="0" lvl="0" indent="0" algn="ctr" rtl="0">
              <a:spcBef>
                <a:spcPts val="0"/>
              </a:spcBef>
              <a:spcAft>
                <a:spcPts val="0"/>
              </a:spcAft>
              <a:buClr>
                <a:srgbClr val="000000"/>
              </a:buClr>
              <a:buSzPts val="1850"/>
              <a:buFont typeface="Arial"/>
              <a:buNone/>
            </a:pPr>
            <a:r>
              <a:rPr lang="en-US" sz="1850" b="0" i="0" u="none" strike="noStrike" cap="none">
                <a:solidFill>
                  <a:srgbClr val="0070C0"/>
                </a:solidFill>
                <a:latin typeface="Arial Black"/>
                <a:ea typeface="Arial Black"/>
                <a:cs typeface="Arial Black"/>
                <a:sym typeface="Arial Black"/>
              </a:rPr>
              <a:t>CHARRU MALHOTRA, </a:t>
            </a:r>
            <a:r>
              <a:rPr lang="en-US" sz="1200" b="0" i="0" u="none" strike="noStrike" cap="none">
                <a:solidFill>
                  <a:srgbClr val="000000"/>
                </a:solidFill>
                <a:latin typeface="Arial Black"/>
                <a:ea typeface="Arial Black"/>
                <a:cs typeface="Arial Black"/>
                <a:sym typeface="Arial Black"/>
              </a:rPr>
              <a:t>Ph.D. (IIT-D) </a:t>
            </a:r>
            <a:endParaRPr sz="1200" b="0" i="0" u="none" strike="noStrike" cap="none">
              <a:solidFill>
                <a:srgbClr val="000000"/>
              </a:solidFill>
              <a:latin typeface="Arial Black"/>
              <a:ea typeface="Arial Black"/>
              <a:cs typeface="Arial Black"/>
              <a:sym typeface="Arial Black"/>
            </a:endParaRPr>
          </a:p>
        </p:txBody>
      </p:sp>
      <p:sp>
        <p:nvSpPr>
          <p:cNvPr id="102" name="Google Shape;102;p16"/>
          <p:cNvSpPr/>
          <p:nvPr/>
        </p:nvSpPr>
        <p:spPr>
          <a:xfrm>
            <a:off x="1498243" y="4937766"/>
            <a:ext cx="6099600" cy="977700"/>
          </a:xfrm>
          <a:prstGeom prst="rect">
            <a:avLst/>
          </a:prstGeom>
          <a:noFill/>
          <a:ln>
            <a:noFill/>
          </a:ln>
        </p:spPr>
        <p:txBody>
          <a:bodyPr spcFirstLastPara="1" wrap="square" lIns="123875" tIns="61925" rIns="123875" bIns="61925" anchor="t" anchorCtr="0">
            <a:noAutofit/>
          </a:bodyPr>
          <a:lstStyle/>
          <a:p>
            <a:pPr marL="0" marR="0" lvl="0" indent="0" algn="ctr" rtl="0">
              <a:spcBef>
                <a:spcPts val="0"/>
              </a:spcBef>
              <a:spcAft>
                <a:spcPts val="0"/>
              </a:spcAft>
              <a:buClr>
                <a:srgbClr val="000000"/>
              </a:buClr>
              <a:buSzPts val="1385"/>
              <a:buFont typeface="Arial"/>
              <a:buNone/>
            </a:pPr>
            <a:r>
              <a:rPr lang="en-US" sz="1385" b="1" i="0" u="none" strike="noStrike" cap="none">
                <a:solidFill>
                  <a:srgbClr val="000000"/>
                </a:solidFill>
                <a:latin typeface="Calibri"/>
                <a:ea typeface="Calibri"/>
                <a:cs typeface="Calibri"/>
                <a:sym typeface="Calibri"/>
              </a:rPr>
              <a:t>COORDINATOR ( Centre of e-Governance)</a:t>
            </a:r>
            <a:br>
              <a:rPr lang="en-US" sz="1385" b="1" i="0" u="none" strike="noStrike" cap="none">
                <a:solidFill>
                  <a:srgbClr val="000000"/>
                </a:solidFill>
                <a:latin typeface="Calibri"/>
                <a:ea typeface="Calibri"/>
                <a:cs typeface="Calibri"/>
                <a:sym typeface="Calibri"/>
              </a:rPr>
            </a:br>
            <a:r>
              <a:rPr lang="en-US" sz="1385" b="1" i="0" u="none" strike="noStrike" cap="none">
                <a:solidFill>
                  <a:srgbClr val="000000"/>
                </a:solidFill>
                <a:latin typeface="Calibri"/>
                <a:ea typeface="Calibri"/>
                <a:cs typeface="Calibri"/>
                <a:sym typeface="Calibri"/>
              </a:rPr>
              <a:t>Associate  Professor (e-Governance and ICT)</a:t>
            </a:r>
            <a:br>
              <a:rPr lang="en-US" sz="1385" b="1" i="0" u="none" strike="noStrike" cap="none">
                <a:solidFill>
                  <a:srgbClr val="000000"/>
                </a:solidFill>
                <a:latin typeface="Calibri"/>
                <a:ea typeface="Calibri"/>
                <a:cs typeface="Calibri"/>
                <a:sym typeface="Calibri"/>
              </a:rPr>
            </a:br>
            <a:r>
              <a:rPr lang="en-US" sz="1385" b="1" i="0" u="none" strike="noStrike" cap="none">
                <a:solidFill>
                  <a:srgbClr val="000000"/>
                </a:solidFill>
                <a:latin typeface="Calibri"/>
                <a:ea typeface="Calibri"/>
                <a:cs typeface="Calibri"/>
                <a:sym typeface="Calibri"/>
              </a:rPr>
              <a:t>Indian Institute of Public Administration</a:t>
            </a:r>
            <a:br>
              <a:rPr lang="en-US" sz="1385" b="1" i="0" u="none" strike="noStrike" cap="none">
                <a:solidFill>
                  <a:srgbClr val="000000"/>
                </a:solidFill>
                <a:latin typeface="Calibri"/>
                <a:ea typeface="Calibri"/>
                <a:cs typeface="Calibri"/>
                <a:sym typeface="Calibri"/>
              </a:rPr>
            </a:br>
            <a:r>
              <a:rPr lang="en-US" sz="1385" b="1" i="0" u="sng" strike="noStrike" cap="none">
                <a:solidFill>
                  <a:srgbClr val="0563C1"/>
                </a:solidFill>
                <a:latin typeface="Calibri"/>
                <a:ea typeface="Calibri"/>
                <a:cs typeface="Calibri"/>
                <a:sym typeface="Calibri"/>
                <a:hlinkClick r:id="rId3"/>
              </a:rPr>
              <a:t>charrumalhotra [at]gmail.com</a:t>
            </a:r>
            <a:endParaRPr sz="1385" b="1" i="0" u="none" strike="noStrike" cap="none">
              <a:solidFill>
                <a:srgbClr val="000000"/>
              </a:solidFill>
              <a:latin typeface="Calibri"/>
              <a:ea typeface="Calibri"/>
              <a:cs typeface="Calibri"/>
              <a:sym typeface="Calibri"/>
            </a:endParaRPr>
          </a:p>
        </p:txBody>
      </p:sp>
      <p:sp>
        <p:nvSpPr>
          <p:cNvPr id="103" name="Google Shape;103;p16"/>
          <p:cNvSpPr/>
          <p:nvPr/>
        </p:nvSpPr>
        <p:spPr>
          <a:xfrm>
            <a:off x="2362538" y="1521998"/>
            <a:ext cx="43710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rgbClr val="0070C0"/>
                </a:solidFill>
                <a:latin typeface="Arial Black"/>
                <a:ea typeface="Arial Black"/>
                <a:cs typeface="Arial Black"/>
                <a:sym typeface="Arial Black"/>
              </a:rPr>
              <a:t>Stream Name </a:t>
            </a:r>
            <a:endParaRPr sz="2000" b="1" i="0" u="none" strike="noStrike" cap="none">
              <a:solidFill>
                <a:srgbClr val="0070C0"/>
              </a:solidFill>
              <a:latin typeface="Arial Black"/>
              <a:ea typeface="Arial Black"/>
              <a:cs typeface="Arial Black"/>
              <a:sym typeface="Arial Black"/>
            </a:endParaRPr>
          </a:p>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Policy and Regulatory Framework for GovTech </a:t>
            </a:r>
            <a:r>
              <a:rPr lang="en-US" sz="1400" b="1" i="1"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Black"/>
              <a:ea typeface="Arial Black"/>
              <a:cs typeface="Arial Black"/>
              <a:sym typeface="Arial Black"/>
            </a:endParaRPr>
          </a:p>
        </p:txBody>
      </p:sp>
      <p:sp>
        <p:nvSpPr>
          <p:cNvPr id="104" name="Google Shape;104;p16"/>
          <p:cNvSpPr/>
          <p:nvPr/>
        </p:nvSpPr>
        <p:spPr>
          <a:xfrm>
            <a:off x="3401748" y="2394549"/>
            <a:ext cx="2082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C00000"/>
                </a:solidFill>
                <a:latin typeface="Calibri"/>
                <a:ea typeface="Calibri"/>
                <a:cs typeface="Calibri"/>
                <a:sym typeface="Calibri"/>
              </a:rPr>
              <a:t>Session Number: 0</a:t>
            </a:r>
            <a:r>
              <a:rPr lang="en-US" sz="1800" b="1">
                <a:solidFill>
                  <a:srgbClr val="C00000"/>
                </a:solidFill>
                <a:latin typeface="Calibri"/>
                <a:ea typeface="Calibri"/>
                <a:cs typeface="Calibri"/>
                <a:sym typeface="Calibri"/>
              </a:rPr>
              <a:t>3</a:t>
            </a:r>
            <a:endParaRPr sz="1800" b="1">
              <a:solidFill>
                <a:srgbClr val="C00000"/>
              </a:solidFill>
              <a:latin typeface="Calibri"/>
              <a:ea typeface="Calibri"/>
              <a:cs typeface="Calibri"/>
              <a:sym typeface="Calibri"/>
            </a:endParaRPr>
          </a:p>
        </p:txBody>
      </p:sp>
      <p:sp>
        <p:nvSpPr>
          <p:cNvPr id="105" name="Google Shape;105;p16"/>
          <p:cNvSpPr/>
          <p:nvPr/>
        </p:nvSpPr>
        <p:spPr>
          <a:xfrm>
            <a:off x="773860" y="3012487"/>
            <a:ext cx="7596300" cy="954000"/>
          </a:xfrm>
          <a:prstGeom prst="rect">
            <a:avLst/>
          </a:prstGeom>
          <a:noFill/>
          <a:ln>
            <a:noFill/>
          </a:ln>
        </p:spPr>
        <p:txBody>
          <a:bodyPr spcFirstLastPara="1" wrap="square" lIns="91425" tIns="45700" rIns="91425" bIns="45700" anchor="t" anchorCtr="0">
            <a:noAutofit/>
          </a:bodyPr>
          <a:lstStyle/>
          <a:p>
            <a:pPr marL="1521496" marR="0" lvl="0" indent="-1521496" algn="ctr" rtl="0">
              <a:spcBef>
                <a:spcPts val="0"/>
              </a:spcBef>
              <a:spcAft>
                <a:spcPts val="0"/>
              </a:spcAft>
              <a:buNone/>
            </a:pPr>
            <a:r>
              <a:rPr lang="en-US" sz="2000" b="1" dirty="0">
                <a:solidFill>
                  <a:srgbClr val="0070C0"/>
                </a:solidFill>
                <a:latin typeface="Arial Black"/>
                <a:ea typeface="Arial Black"/>
                <a:cs typeface="Arial Black"/>
                <a:sym typeface="Arial Black"/>
              </a:rPr>
              <a:t>Session Topic</a:t>
            </a:r>
            <a:r>
              <a:rPr lang="en-US" sz="2000" b="1" dirty="0">
                <a:solidFill>
                  <a:srgbClr val="000000"/>
                </a:solidFill>
                <a:latin typeface="Arial Black"/>
                <a:ea typeface="Arial Black"/>
                <a:cs typeface="Arial Black"/>
                <a:sym typeface="Arial Black"/>
              </a:rPr>
              <a:t>: </a:t>
            </a:r>
            <a:endParaRPr dirty="0"/>
          </a:p>
          <a:p>
            <a:pPr marL="1521496" marR="0" lvl="0" indent="-1521496" algn="ctr" rtl="0">
              <a:spcBef>
                <a:spcPts val="0"/>
              </a:spcBef>
              <a:spcAft>
                <a:spcPts val="0"/>
              </a:spcAft>
              <a:buClr>
                <a:srgbClr val="000000"/>
              </a:buClr>
              <a:buFont typeface="Arial"/>
              <a:buNone/>
            </a:pPr>
            <a:r>
              <a:rPr lang="en-US" sz="3600" b="1" dirty="0">
                <a:latin typeface="Calibri"/>
                <a:ea typeface="Calibri"/>
                <a:cs typeface="Calibri"/>
                <a:sym typeface="Calibri"/>
              </a:rPr>
              <a:t>Draft </a:t>
            </a:r>
            <a:r>
              <a:rPr lang="en-US" sz="3600" b="1" dirty="0" smtClean="0">
                <a:latin typeface="Calibri"/>
                <a:ea typeface="Calibri"/>
                <a:cs typeface="Calibri"/>
                <a:sym typeface="Calibri"/>
              </a:rPr>
              <a:t>Revised </a:t>
            </a:r>
            <a:r>
              <a:rPr lang="en-US" sz="3600" b="1" dirty="0" err="1" smtClean="0">
                <a:latin typeface="Calibri"/>
                <a:ea typeface="Calibri"/>
                <a:cs typeface="Calibri"/>
                <a:sym typeface="Calibri"/>
              </a:rPr>
              <a:t>IoT</a:t>
            </a:r>
            <a:r>
              <a:rPr lang="en-US" sz="3600" b="1" dirty="0" smtClean="0">
                <a:latin typeface="Calibri"/>
                <a:ea typeface="Calibri"/>
                <a:cs typeface="Calibri"/>
                <a:sym typeface="Calibri"/>
              </a:rPr>
              <a:t> Policy, 2015</a:t>
            </a:r>
            <a:endParaRPr sz="3600" b="1"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51" name="Google Shape;251;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10</a:t>
            </a:fld>
            <a:endParaRPr>
              <a:solidFill>
                <a:srgbClr val="888888"/>
              </a:solidFill>
            </a:endParaRPr>
          </a:p>
        </p:txBody>
      </p:sp>
      <p:sp>
        <p:nvSpPr>
          <p:cNvPr id="252" name="Google Shape;252;p24"/>
          <p:cNvSpPr txBox="1"/>
          <p:nvPr/>
        </p:nvSpPr>
        <p:spPr>
          <a:xfrm>
            <a:off x="1229889" y="1040414"/>
            <a:ext cx="7110070" cy="59919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000" b="1" i="0" u="none" strike="noStrike" cap="none" dirty="0">
                <a:solidFill>
                  <a:srgbClr val="000000"/>
                </a:solidFill>
                <a:latin typeface="Arial Black"/>
                <a:ea typeface="Arial Black"/>
                <a:cs typeface="Arial Black"/>
                <a:sym typeface="Arial Black"/>
              </a:rPr>
              <a:t>Smart Cities Mission </a:t>
            </a:r>
            <a:r>
              <a:rPr lang="en-US" sz="3000" b="1" i="0" u="none" strike="noStrike" cap="none" dirty="0" smtClean="0">
                <a:solidFill>
                  <a:srgbClr val="000000"/>
                </a:solidFill>
                <a:latin typeface="Arial Black"/>
                <a:ea typeface="Arial Black"/>
                <a:cs typeface="Arial Black"/>
                <a:sym typeface="Arial Black"/>
              </a:rPr>
              <a:t>(</a:t>
            </a:r>
            <a:r>
              <a:rPr lang="en-US" sz="3000" b="1" i="0" u="none" strike="noStrike" cap="none" dirty="0">
                <a:solidFill>
                  <a:srgbClr val="000000"/>
                </a:solidFill>
                <a:latin typeface="Arial Black"/>
                <a:ea typeface="Arial Black"/>
                <a:cs typeface="Arial Black"/>
                <a:sym typeface="Arial Black"/>
              </a:rPr>
              <a:t>SCM) 2015 </a:t>
            </a:r>
            <a:endParaRPr sz="3000" b="1" i="0" u="none" strike="noStrike" cap="none" dirty="0">
              <a:solidFill>
                <a:srgbClr val="000000"/>
              </a:solidFill>
              <a:latin typeface="Arial Black"/>
              <a:ea typeface="Arial Black"/>
              <a:cs typeface="Arial Black"/>
              <a:sym typeface="Arial Black"/>
            </a:endParaRPr>
          </a:p>
        </p:txBody>
      </p:sp>
      <p:sp>
        <p:nvSpPr>
          <p:cNvPr id="253" name="Google Shape;253;p24"/>
          <p:cNvSpPr txBox="1"/>
          <p:nvPr/>
        </p:nvSpPr>
        <p:spPr>
          <a:xfrm>
            <a:off x="349831" y="1808436"/>
            <a:ext cx="8415797" cy="1896461"/>
          </a:xfrm>
          <a:prstGeom prst="rect">
            <a:avLst/>
          </a:prstGeom>
          <a:noFill/>
          <a:ln>
            <a:noFill/>
          </a:ln>
        </p:spPr>
        <p:txBody>
          <a:bodyPr spcFirstLastPara="1" wrap="square" lIns="91425" tIns="45700" rIns="91425" bIns="45700" anchor="t" anchorCtr="0">
            <a:noAutofit/>
          </a:bodyPr>
          <a:lstStyle/>
          <a:p>
            <a:pPr marL="228600" lvl="0" indent="-203200" algn="just">
              <a:lnSpc>
                <a:spcPct val="90000"/>
              </a:lnSpc>
              <a:buSzPts val="2400"/>
              <a:buFont typeface="Arial"/>
              <a:buChar char="•"/>
            </a:pPr>
            <a:r>
              <a:rPr lang="en-US" sz="2400" b="0" i="0" u="none" strike="noStrike" cap="none" dirty="0">
                <a:solidFill>
                  <a:srgbClr val="000000"/>
                </a:solidFill>
                <a:latin typeface="Calibri"/>
                <a:ea typeface="Calibri"/>
                <a:cs typeface="Calibri"/>
                <a:sym typeface="Calibri"/>
              </a:rPr>
              <a:t>Develop 100 smart cities by </a:t>
            </a:r>
            <a:r>
              <a:rPr lang="en-US" sz="2400" b="0" i="0" u="none" strike="noStrike" cap="none" dirty="0" smtClean="0">
                <a:solidFill>
                  <a:srgbClr val="000000"/>
                </a:solidFill>
                <a:latin typeface="Calibri"/>
                <a:ea typeface="Calibri"/>
                <a:cs typeface="Calibri"/>
                <a:sym typeface="Calibri"/>
              </a:rPr>
              <a:t>2021-22 with outlay of INR </a:t>
            </a:r>
            <a:r>
              <a:rPr lang="en-US" sz="2400" dirty="0">
                <a:latin typeface="Calibri"/>
                <a:ea typeface="Calibri"/>
                <a:cs typeface="Calibri"/>
                <a:sym typeface="Calibri"/>
              </a:rPr>
              <a:t>7060 croresUS$28 </a:t>
            </a:r>
            <a:r>
              <a:rPr lang="en-US" sz="2400" dirty="0" smtClean="0">
                <a:latin typeface="Calibri"/>
                <a:ea typeface="Calibri"/>
                <a:cs typeface="Calibri"/>
                <a:sym typeface="Calibri"/>
              </a:rPr>
              <a:t>billion; </a:t>
            </a:r>
            <a:r>
              <a:rPr lang="en-US" sz="2400" b="0" i="0" u="none" strike="noStrike" cap="none" dirty="0" smtClean="0">
                <a:solidFill>
                  <a:srgbClr val="000000"/>
                </a:solidFill>
                <a:latin typeface="Calibri"/>
                <a:ea typeface="Calibri"/>
                <a:cs typeface="Calibri"/>
                <a:sym typeface="Calibri"/>
              </a:rPr>
              <a:t>99 </a:t>
            </a:r>
            <a:r>
              <a:rPr lang="en-US" sz="2400" b="0" i="0" u="none" strike="noStrike" cap="none" dirty="0">
                <a:solidFill>
                  <a:srgbClr val="000000"/>
                </a:solidFill>
                <a:latin typeface="Calibri"/>
                <a:ea typeface="Calibri"/>
                <a:cs typeface="Calibri"/>
                <a:sym typeface="Calibri"/>
              </a:rPr>
              <a:t>smart cities </a:t>
            </a:r>
            <a:r>
              <a:rPr lang="en-US" sz="2400" b="0" i="0" u="none" strike="noStrike" cap="none" dirty="0" smtClean="0">
                <a:solidFill>
                  <a:srgbClr val="000000"/>
                </a:solidFill>
                <a:latin typeface="Calibri"/>
                <a:ea typeface="Calibri"/>
                <a:cs typeface="Calibri"/>
                <a:sym typeface="Calibri"/>
              </a:rPr>
              <a:t>already selected</a:t>
            </a:r>
            <a:endParaRPr sz="2400" b="0" i="0" u="none" strike="noStrike" cap="none" dirty="0">
              <a:solidFill>
                <a:srgbClr val="000000"/>
              </a:solidFill>
              <a:latin typeface="Calibri"/>
              <a:ea typeface="Calibri"/>
              <a:cs typeface="Calibri"/>
              <a:sym typeface="Calibri"/>
            </a:endParaRPr>
          </a:p>
          <a:p>
            <a:pPr marL="228600" marR="0" lvl="0" indent="-203200" algn="just" rtl="0">
              <a:lnSpc>
                <a:spcPct val="90000"/>
              </a:lnSpc>
              <a:spcBef>
                <a:spcPts val="10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More than 2,500 projects currently underway worth over US$305 million</a:t>
            </a:r>
            <a:endParaRPr sz="2400" b="0" i="0" u="none" strike="noStrike" cap="none" dirty="0">
              <a:solidFill>
                <a:srgbClr val="000000"/>
              </a:solidFill>
              <a:latin typeface="Calibri"/>
              <a:ea typeface="Calibri"/>
              <a:cs typeface="Calibri"/>
              <a:sym typeface="Calibri"/>
            </a:endParaRPr>
          </a:p>
        </p:txBody>
      </p:sp>
      <p:pic>
        <p:nvPicPr>
          <p:cNvPr id="254" name="Google Shape;254;p24"/>
          <p:cNvPicPr preferRelativeResize="0"/>
          <p:nvPr/>
        </p:nvPicPr>
        <p:blipFill rotWithShape="1">
          <a:blip r:embed="rId3">
            <a:alphaModFix/>
          </a:blip>
          <a:srcRect t="19993" b="14281"/>
          <a:stretch/>
        </p:blipFill>
        <p:spPr>
          <a:xfrm>
            <a:off x="0" y="3345588"/>
            <a:ext cx="9144000" cy="301076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41" name="Google Shape;241;p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11</a:t>
            </a:fld>
            <a:endParaRPr>
              <a:solidFill>
                <a:srgbClr val="888888"/>
              </a:solidFill>
            </a:endParaRPr>
          </a:p>
        </p:txBody>
      </p:sp>
      <p:sp>
        <p:nvSpPr>
          <p:cNvPr id="242" name="Google Shape;242;p23"/>
          <p:cNvSpPr txBox="1"/>
          <p:nvPr/>
        </p:nvSpPr>
        <p:spPr>
          <a:xfrm>
            <a:off x="0" y="882760"/>
            <a:ext cx="9143999" cy="81991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2400" b="1" i="0" u="none" strike="noStrike" cap="none" dirty="0" err="1">
                <a:solidFill>
                  <a:srgbClr val="000000"/>
                </a:solidFill>
                <a:latin typeface="Arial Black"/>
                <a:ea typeface="Arial Black"/>
                <a:cs typeface="Arial Black"/>
                <a:sym typeface="Arial Black"/>
              </a:rPr>
              <a:t>IoT</a:t>
            </a:r>
            <a:r>
              <a:rPr lang="en-US" sz="2400" b="1" i="0" u="none" strike="noStrike" cap="none" dirty="0">
                <a:solidFill>
                  <a:srgbClr val="000000"/>
                </a:solidFill>
                <a:latin typeface="Arial Black"/>
                <a:ea typeface="Arial Black"/>
                <a:cs typeface="Arial Black"/>
                <a:sym typeface="Arial Black"/>
              </a:rPr>
              <a:t> Centre of Excellence (</a:t>
            </a:r>
            <a:r>
              <a:rPr lang="en-US" sz="2400" b="1" i="0" u="none" strike="noStrike" cap="none" dirty="0" err="1">
                <a:solidFill>
                  <a:srgbClr val="000000"/>
                </a:solidFill>
                <a:latin typeface="Arial Black"/>
                <a:ea typeface="Arial Black"/>
                <a:cs typeface="Arial Black"/>
                <a:sym typeface="Arial Black"/>
              </a:rPr>
              <a:t>CoE</a:t>
            </a:r>
            <a:r>
              <a:rPr lang="en-US" sz="2400" b="1" i="0" u="none" strike="noStrike" cap="none" dirty="0">
                <a:solidFill>
                  <a:srgbClr val="000000"/>
                </a:solidFill>
                <a:latin typeface="Arial Black"/>
                <a:ea typeface="Arial Black"/>
                <a:cs typeface="Arial Black"/>
                <a:sym typeface="Arial Black"/>
              </a:rPr>
              <a:t>) </a:t>
            </a:r>
            <a:r>
              <a:rPr lang="en-US" sz="2400" b="1" i="0" u="none" strike="noStrike" cap="none" dirty="0" smtClean="0">
                <a:solidFill>
                  <a:srgbClr val="000000"/>
                </a:solidFill>
                <a:latin typeface="Arial Black"/>
                <a:ea typeface="Arial Black"/>
                <a:cs typeface="Arial Black"/>
                <a:sym typeface="Arial Black"/>
              </a:rPr>
              <a:t>by NASSCOM</a:t>
            </a:r>
            <a:r>
              <a:rPr lang="en-US" sz="2400" b="1" i="0" u="none" strike="noStrike" cap="none" dirty="0">
                <a:solidFill>
                  <a:srgbClr val="000000"/>
                </a:solidFill>
                <a:latin typeface="Arial Black"/>
                <a:ea typeface="Arial Black"/>
                <a:cs typeface="Arial Black"/>
                <a:sym typeface="Arial Black"/>
              </a:rPr>
              <a:t>, </a:t>
            </a:r>
            <a:r>
              <a:rPr lang="en-US" sz="2400" b="1" dirty="0" err="1">
                <a:solidFill>
                  <a:srgbClr val="000000"/>
                </a:solidFill>
                <a:latin typeface="Arial Black"/>
                <a:ea typeface="Arial Black"/>
                <a:cs typeface="Arial Black"/>
                <a:sym typeface="Arial Black"/>
              </a:rPr>
              <a:t>M</a:t>
            </a:r>
            <a:r>
              <a:rPr lang="en-US" sz="2400" b="1" i="0" u="none" strike="noStrike" cap="none" dirty="0" err="1" smtClean="0">
                <a:solidFill>
                  <a:srgbClr val="000000"/>
                </a:solidFill>
                <a:latin typeface="Arial Black"/>
                <a:ea typeface="Arial Black"/>
                <a:cs typeface="Arial Black"/>
                <a:sym typeface="Arial Black"/>
              </a:rPr>
              <a:t>eitY</a:t>
            </a:r>
            <a:r>
              <a:rPr lang="en-US" sz="2400" b="1" i="0" u="none" strike="noStrike" cap="none" dirty="0" smtClean="0">
                <a:solidFill>
                  <a:srgbClr val="000000"/>
                </a:solidFill>
                <a:latin typeface="Arial Black"/>
                <a:ea typeface="Arial Black"/>
                <a:cs typeface="Arial Black"/>
                <a:sym typeface="Arial Black"/>
              </a:rPr>
              <a:t> </a:t>
            </a:r>
            <a:r>
              <a:rPr lang="en-US" sz="2400" b="1" i="0" u="none" strike="noStrike" cap="none" dirty="0">
                <a:solidFill>
                  <a:srgbClr val="000000"/>
                </a:solidFill>
                <a:latin typeface="Arial Black"/>
                <a:ea typeface="Arial Black"/>
                <a:cs typeface="Arial Black"/>
                <a:sym typeface="Arial Black"/>
              </a:rPr>
              <a:t>and </a:t>
            </a:r>
            <a:r>
              <a:rPr lang="en-US" sz="2400" b="1" i="0" u="none" strike="noStrike" cap="none" dirty="0" smtClean="0">
                <a:solidFill>
                  <a:srgbClr val="000000"/>
                </a:solidFill>
                <a:latin typeface="Arial Black"/>
                <a:ea typeface="Arial Black"/>
                <a:cs typeface="Arial Black"/>
                <a:sym typeface="Arial Black"/>
              </a:rPr>
              <a:t>ERNET, </a:t>
            </a:r>
            <a:r>
              <a:rPr lang="en-US" sz="2400" b="1" i="0" u="none" strike="noStrike" cap="none" dirty="0">
                <a:solidFill>
                  <a:srgbClr val="000000"/>
                </a:solidFill>
                <a:latin typeface="Arial Black"/>
                <a:ea typeface="Arial Black"/>
                <a:cs typeface="Arial Black"/>
                <a:sym typeface="Arial Black"/>
              </a:rPr>
              <a:t>2015</a:t>
            </a:r>
            <a:endParaRPr sz="2400" b="1" i="0" u="none" strike="noStrike" cap="none" dirty="0">
              <a:solidFill>
                <a:srgbClr val="000000"/>
              </a:solidFill>
              <a:latin typeface="Arial Black"/>
              <a:ea typeface="Arial Black"/>
              <a:cs typeface="Arial Black"/>
              <a:sym typeface="Arial Black"/>
            </a:endParaRPr>
          </a:p>
        </p:txBody>
      </p:sp>
      <p:sp>
        <p:nvSpPr>
          <p:cNvPr id="243" name="Google Shape;243;p23"/>
          <p:cNvSpPr txBox="1"/>
          <p:nvPr/>
        </p:nvSpPr>
        <p:spPr>
          <a:xfrm>
            <a:off x="171260" y="1821639"/>
            <a:ext cx="5414727" cy="3331200"/>
          </a:xfrm>
          <a:prstGeom prst="rect">
            <a:avLst/>
          </a:prstGeom>
          <a:solidFill>
            <a:schemeClr val="bg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228600" marR="0" lvl="0" indent="-177800" algn="l" rtl="0">
              <a:lnSpc>
                <a:spcPct val="115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Calibri"/>
                <a:ea typeface="Calibri"/>
                <a:cs typeface="Calibri"/>
                <a:sym typeface="Calibri"/>
              </a:rPr>
              <a:t>IoT</a:t>
            </a:r>
            <a:r>
              <a:rPr lang="en-US" sz="2000" b="0" i="0" u="none" strike="noStrike" cap="none" dirty="0">
                <a:solidFill>
                  <a:srgbClr val="000000"/>
                </a:solidFill>
                <a:latin typeface="Calibri"/>
                <a:ea typeface="Calibri"/>
                <a:cs typeface="Calibri"/>
                <a:sym typeface="Calibri"/>
              </a:rPr>
              <a:t> Centre of Excellence </a:t>
            </a:r>
            <a:r>
              <a:rPr lang="en-US" sz="2000" b="0" i="0" u="none" strike="noStrike" cap="none" dirty="0" smtClean="0">
                <a:solidFill>
                  <a:srgbClr val="000000"/>
                </a:solidFill>
                <a:latin typeface="Calibri"/>
                <a:ea typeface="Calibri"/>
                <a:cs typeface="Calibri"/>
                <a:sym typeface="Calibri"/>
              </a:rPr>
              <a:t>- part </a:t>
            </a:r>
            <a:r>
              <a:rPr lang="en-US" sz="2000" b="0" i="0" u="none" strike="noStrike" cap="none" dirty="0">
                <a:solidFill>
                  <a:srgbClr val="000000"/>
                </a:solidFill>
                <a:latin typeface="Calibri"/>
                <a:ea typeface="Calibri"/>
                <a:cs typeface="Calibri"/>
                <a:sym typeface="Calibri"/>
              </a:rPr>
              <a:t>of Digital India initiative </a:t>
            </a:r>
            <a:endParaRPr sz="2000" b="0" i="0" u="none" strike="noStrike" cap="none" dirty="0">
              <a:solidFill>
                <a:srgbClr val="000000"/>
              </a:solidFill>
              <a:latin typeface="Calibri"/>
              <a:ea typeface="Calibri"/>
              <a:cs typeface="Calibri"/>
              <a:sym typeface="Calibri"/>
            </a:endParaRPr>
          </a:p>
          <a:p>
            <a:pPr marL="228600" marR="0" lvl="0" indent="-177800" algn="l" rtl="0">
              <a:lnSpc>
                <a:spcPct val="115000"/>
              </a:lnSpc>
              <a:spcBef>
                <a:spcPts val="10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Accelerate </a:t>
            </a:r>
            <a:r>
              <a:rPr lang="en-US" sz="2000" b="0" i="0" u="none" strike="noStrike" cap="none" dirty="0" err="1">
                <a:solidFill>
                  <a:srgbClr val="000000"/>
                </a:solidFill>
                <a:latin typeface="Calibri"/>
                <a:ea typeface="Calibri"/>
                <a:cs typeface="Calibri"/>
                <a:sym typeface="Calibri"/>
              </a:rPr>
              <a:t>IoT</a:t>
            </a:r>
            <a:r>
              <a:rPr lang="en-US" sz="2000" b="0" i="0" u="none" strike="noStrike" cap="none" dirty="0">
                <a:solidFill>
                  <a:srgbClr val="000000"/>
                </a:solidFill>
                <a:latin typeface="Calibri"/>
                <a:ea typeface="Calibri"/>
                <a:cs typeface="Calibri"/>
                <a:sym typeface="Calibri"/>
              </a:rPr>
              <a:t> ecosystem by capitalizing on the </a:t>
            </a:r>
            <a:r>
              <a:rPr lang="en-US" sz="2000" b="0" i="0" u="none" strike="noStrike" cap="none" dirty="0" smtClean="0">
                <a:solidFill>
                  <a:srgbClr val="000000"/>
                </a:solidFill>
                <a:latin typeface="Calibri"/>
                <a:ea typeface="Calibri"/>
                <a:cs typeface="Calibri"/>
                <a:sym typeface="Calibri"/>
              </a:rPr>
              <a:t>ICT </a:t>
            </a:r>
            <a:r>
              <a:rPr lang="en-US" sz="2000" b="0" i="0" u="none" strike="noStrike" cap="none" dirty="0">
                <a:solidFill>
                  <a:srgbClr val="000000"/>
                </a:solidFill>
                <a:latin typeface="Calibri"/>
                <a:ea typeface="Calibri"/>
                <a:cs typeface="Calibri"/>
                <a:sym typeface="Calibri"/>
              </a:rPr>
              <a:t>strengths of the country</a:t>
            </a:r>
            <a:endParaRPr sz="2000" b="0" i="0" u="none" strike="noStrike" cap="none" dirty="0">
              <a:solidFill>
                <a:srgbClr val="000000"/>
              </a:solidFill>
              <a:latin typeface="Calibri"/>
              <a:ea typeface="Calibri"/>
              <a:cs typeface="Calibri"/>
              <a:sym typeface="Calibri"/>
            </a:endParaRPr>
          </a:p>
          <a:p>
            <a:pPr marL="228600" marR="0" lvl="0" indent="-177800" algn="l" rtl="0">
              <a:lnSpc>
                <a:spcPct val="115000"/>
              </a:lnSpc>
              <a:spcBef>
                <a:spcPts val="10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Help start-ups utilize the latest technologies to develop innovative </a:t>
            </a:r>
            <a:r>
              <a:rPr lang="en-US" sz="2000" b="0" i="0" u="none" strike="noStrike" cap="none" dirty="0" err="1">
                <a:solidFill>
                  <a:srgbClr val="000000"/>
                </a:solidFill>
                <a:latin typeface="Calibri"/>
                <a:ea typeface="Calibri"/>
                <a:cs typeface="Calibri"/>
                <a:sym typeface="Calibri"/>
              </a:rPr>
              <a:t>IoT</a:t>
            </a:r>
            <a:r>
              <a:rPr lang="en-US" sz="2000" b="0" i="0" u="none" strike="noStrike" cap="none" dirty="0">
                <a:solidFill>
                  <a:srgbClr val="000000"/>
                </a:solidFill>
                <a:latin typeface="Calibri"/>
                <a:ea typeface="Calibri"/>
                <a:cs typeface="Calibri"/>
                <a:sym typeface="Calibri"/>
              </a:rPr>
              <a:t> applications</a:t>
            </a:r>
            <a:endParaRPr sz="2000" b="0" i="0" u="none" strike="noStrike" cap="none" dirty="0">
              <a:solidFill>
                <a:srgbClr val="000000"/>
              </a:solidFill>
              <a:latin typeface="Calibri"/>
              <a:ea typeface="Calibri"/>
              <a:cs typeface="Calibri"/>
              <a:sym typeface="Calibri"/>
            </a:endParaRPr>
          </a:p>
        </p:txBody>
      </p:sp>
      <p:sp>
        <p:nvSpPr>
          <p:cNvPr id="244" name="Google Shape;244;p23"/>
          <p:cNvSpPr txBox="1"/>
          <p:nvPr/>
        </p:nvSpPr>
        <p:spPr>
          <a:xfrm>
            <a:off x="5585987" y="4967688"/>
            <a:ext cx="3558013" cy="113434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200" b="0" i="0" u="none" strike="noStrike" cap="none" dirty="0">
                <a:solidFill>
                  <a:srgbClr val="000000"/>
                </a:solidFill>
                <a:latin typeface="Calibri"/>
                <a:ea typeface="Calibri"/>
                <a:cs typeface="Calibri"/>
                <a:sym typeface="Calibri"/>
              </a:rPr>
              <a:t>NASSCOM: The National Association of Software and Service Companies</a:t>
            </a:r>
            <a:endParaRPr sz="1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200" b="0" i="0" u="none" strike="noStrike" cap="none" dirty="0" err="1" smtClean="0">
                <a:solidFill>
                  <a:srgbClr val="000000"/>
                </a:solidFill>
                <a:latin typeface="Calibri"/>
                <a:ea typeface="Calibri"/>
                <a:cs typeface="Calibri"/>
                <a:sym typeface="Calibri"/>
              </a:rPr>
              <a:t>DeitY</a:t>
            </a:r>
            <a:r>
              <a:rPr lang="en-US" sz="1200" b="0" i="0" u="none" strike="noStrike" cap="none" dirty="0">
                <a:solidFill>
                  <a:srgbClr val="000000"/>
                </a:solidFill>
                <a:latin typeface="Calibri"/>
                <a:ea typeface="Calibri"/>
                <a:cs typeface="Calibri"/>
                <a:sym typeface="Calibri"/>
              </a:rPr>
              <a:t>: Dept. of Electronics and Information Technology now </a:t>
            </a:r>
            <a:r>
              <a:rPr lang="en-US" sz="1200" b="0" i="0" u="none" strike="noStrike" cap="none" dirty="0" err="1" smtClean="0">
                <a:solidFill>
                  <a:srgbClr val="000000"/>
                </a:solidFill>
                <a:latin typeface="Calibri"/>
                <a:ea typeface="Calibri"/>
                <a:cs typeface="Calibri"/>
                <a:sym typeface="Calibri"/>
              </a:rPr>
              <a:t>MeitY</a:t>
            </a:r>
            <a:endParaRPr sz="1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200" b="0" i="0" u="none" strike="noStrike" cap="none" dirty="0">
                <a:solidFill>
                  <a:srgbClr val="000000"/>
                </a:solidFill>
                <a:latin typeface="Calibri"/>
                <a:ea typeface="Calibri"/>
                <a:cs typeface="Calibri"/>
                <a:sym typeface="Calibri"/>
              </a:rPr>
              <a:t>ERNET: Education and Research Network</a:t>
            </a:r>
            <a:endParaRPr sz="1200" b="0" i="0" u="none" strike="noStrike" cap="none" dirty="0">
              <a:solidFill>
                <a:srgbClr val="000000"/>
              </a:solidFill>
              <a:latin typeface="Calibri"/>
              <a:ea typeface="Calibri"/>
              <a:cs typeface="Calibri"/>
              <a:sym typeface="Calibri"/>
            </a:endParaRPr>
          </a:p>
        </p:txBody>
      </p:sp>
      <p:pic>
        <p:nvPicPr>
          <p:cNvPr id="245" name="Google Shape;245;p23"/>
          <p:cNvPicPr preferRelativeResize="0"/>
          <p:nvPr/>
        </p:nvPicPr>
        <p:blipFill rotWithShape="1">
          <a:blip r:embed="rId3">
            <a:alphaModFix/>
          </a:blip>
          <a:srcRect/>
          <a:stretch/>
        </p:blipFill>
        <p:spPr>
          <a:xfrm>
            <a:off x="5585987" y="1702676"/>
            <a:ext cx="3383270" cy="3265013"/>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25" name="Google Shape;22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12</a:t>
            </a:fld>
            <a:endParaRPr>
              <a:solidFill>
                <a:srgbClr val="888888"/>
              </a:solidFill>
            </a:endParaRPr>
          </a:p>
        </p:txBody>
      </p:sp>
      <p:sp>
        <p:nvSpPr>
          <p:cNvPr id="226" name="Google Shape;226;p21"/>
          <p:cNvSpPr txBox="1"/>
          <p:nvPr/>
        </p:nvSpPr>
        <p:spPr>
          <a:xfrm>
            <a:off x="199494" y="2333425"/>
            <a:ext cx="9008198" cy="3757996"/>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1000"/>
              </a:spcBef>
              <a:spcAft>
                <a:spcPts val="0"/>
              </a:spcAft>
              <a:buClr>
                <a:srgbClr val="000000"/>
              </a:buClr>
              <a:buSzPts val="2200"/>
              <a:buFont typeface="Arial"/>
              <a:buNone/>
            </a:pPr>
            <a:r>
              <a:rPr lang="en-US" sz="1800" b="1" dirty="0">
                <a:sym typeface="Calibri"/>
              </a:rPr>
              <a:t>5 billion connected devices by 2022</a:t>
            </a:r>
            <a:endParaRPr sz="1800" b="1" dirty="0">
              <a:sym typeface="Calibri"/>
            </a:endParaRPr>
          </a:p>
          <a:p>
            <a:pPr marL="228600" marR="0" lvl="0" indent="-177800" algn="just" rtl="0">
              <a:lnSpc>
                <a:spcPct val="115000"/>
              </a:lnSpc>
              <a:spcBef>
                <a:spcPts val="100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Creating a roadmap for emerging tech. such as 5G, AI, robotics, Internet of Things (</a:t>
            </a:r>
            <a:r>
              <a:rPr lang="en-US" sz="2000" b="0" i="0" u="none" strike="noStrike" cap="none" dirty="0" err="1">
                <a:solidFill>
                  <a:srgbClr val="000000"/>
                </a:solidFill>
                <a:latin typeface="Calibri"/>
                <a:ea typeface="Calibri"/>
                <a:cs typeface="Calibri"/>
                <a:sym typeface="Calibri"/>
              </a:rPr>
              <a:t>IoT</a:t>
            </a:r>
            <a:r>
              <a:rPr lang="en-US" sz="2000" b="0" i="0" u="none" strike="noStrike" cap="none" dirty="0">
                <a:solidFill>
                  <a:srgbClr val="000000"/>
                </a:solidFill>
                <a:latin typeface="Calibri"/>
                <a:ea typeface="Calibri"/>
                <a:cs typeface="Calibri"/>
                <a:sym typeface="Calibri"/>
              </a:rPr>
              <a:t>)/M2M (Machine-to-Machine communication) and cloud</a:t>
            </a:r>
            <a:endParaRPr sz="2000" b="0" i="0" u="none" strike="noStrike" cap="none" dirty="0">
              <a:solidFill>
                <a:srgbClr val="000000"/>
              </a:solidFill>
              <a:latin typeface="Calibri"/>
              <a:ea typeface="Calibri"/>
              <a:cs typeface="Calibri"/>
              <a:sym typeface="Calibri"/>
            </a:endParaRPr>
          </a:p>
          <a:p>
            <a:pPr marL="228600" marR="0" lvl="0" indent="-177800" algn="just" rtl="0">
              <a:lnSpc>
                <a:spcPct val="115000"/>
              </a:lnSpc>
              <a:spcBef>
                <a:spcPts val="100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Simplifying the licensing </a:t>
            </a:r>
            <a:r>
              <a:rPr lang="en-US" sz="2000" b="0" i="0" u="none" strike="noStrike" cap="none" dirty="0" smtClean="0">
                <a:solidFill>
                  <a:srgbClr val="000000"/>
                </a:solidFill>
                <a:latin typeface="Calibri"/>
                <a:ea typeface="Calibri"/>
                <a:cs typeface="Calibri"/>
                <a:sym typeface="Calibri"/>
              </a:rPr>
              <a:t>&amp; regulatory </a:t>
            </a:r>
            <a:r>
              <a:rPr lang="en-US" sz="2000" b="0" i="0" u="none" strike="noStrike" cap="none" dirty="0">
                <a:solidFill>
                  <a:srgbClr val="000000"/>
                </a:solidFill>
                <a:latin typeface="Calibri"/>
                <a:ea typeface="Calibri"/>
                <a:cs typeface="Calibri"/>
                <a:sym typeface="Calibri"/>
              </a:rPr>
              <a:t>frameworks whilst ensuring appropriate </a:t>
            </a:r>
            <a:r>
              <a:rPr lang="en-US" sz="2000" b="1" i="0" u="none" strike="noStrike" cap="none" dirty="0">
                <a:solidFill>
                  <a:srgbClr val="000000"/>
                </a:solidFill>
                <a:latin typeface="Calibri"/>
                <a:ea typeface="Calibri"/>
                <a:cs typeface="Calibri"/>
                <a:sym typeface="Calibri"/>
              </a:rPr>
              <a:t>security frameworks </a:t>
            </a:r>
            <a:r>
              <a:rPr lang="en-US" sz="2000" b="0" i="0" u="none" strike="noStrike" cap="none" dirty="0">
                <a:solidFill>
                  <a:srgbClr val="000000"/>
                </a:solidFill>
                <a:latin typeface="Calibri"/>
                <a:ea typeface="Calibri"/>
                <a:cs typeface="Calibri"/>
                <a:sym typeface="Calibri"/>
              </a:rPr>
              <a:t>for </a:t>
            </a:r>
            <a:r>
              <a:rPr lang="en-US" sz="2000" b="0" i="0" u="none" strike="noStrike" cap="none" dirty="0" err="1">
                <a:solidFill>
                  <a:srgbClr val="000000"/>
                </a:solidFill>
                <a:latin typeface="Calibri"/>
                <a:ea typeface="Calibri"/>
                <a:cs typeface="Calibri"/>
                <a:sym typeface="Calibri"/>
              </a:rPr>
              <a:t>IoT</a:t>
            </a:r>
            <a:r>
              <a:rPr lang="en-US" sz="2000" b="0" i="0" u="none" strike="noStrike" cap="none" dirty="0">
                <a:solidFill>
                  <a:srgbClr val="000000"/>
                </a:solidFill>
                <a:latin typeface="Calibri"/>
                <a:ea typeface="Calibri"/>
                <a:cs typeface="Calibri"/>
                <a:sym typeface="Calibri"/>
              </a:rPr>
              <a:t>/M2M/future services</a:t>
            </a:r>
            <a:endParaRPr sz="2000" b="0" i="0" u="none" strike="noStrike" cap="none" dirty="0">
              <a:solidFill>
                <a:srgbClr val="000000"/>
              </a:solidFill>
              <a:latin typeface="Calibri"/>
              <a:ea typeface="Calibri"/>
              <a:cs typeface="Calibri"/>
              <a:sym typeface="Calibri"/>
            </a:endParaRPr>
          </a:p>
          <a:p>
            <a:pPr marL="228600" marR="0" lvl="0" indent="-177800" algn="just" rtl="0">
              <a:lnSpc>
                <a:spcPct val="115000"/>
              </a:lnSpc>
              <a:spcBef>
                <a:spcPts val="1000"/>
              </a:spcBef>
              <a:spcAft>
                <a:spcPts val="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Allocating </a:t>
            </a:r>
            <a:r>
              <a:rPr lang="en-US" sz="2000" b="1" i="0" u="none" strike="noStrike" cap="none" dirty="0">
                <a:solidFill>
                  <a:srgbClr val="000000"/>
                </a:solidFill>
                <a:latin typeface="Calibri"/>
                <a:ea typeface="Calibri"/>
                <a:cs typeface="Calibri"/>
                <a:sym typeface="Calibri"/>
              </a:rPr>
              <a:t>13-digit numbers </a:t>
            </a:r>
            <a:r>
              <a:rPr lang="en-US" sz="2000" b="0" i="0" u="none" strike="noStrike" cap="none" dirty="0">
                <a:solidFill>
                  <a:srgbClr val="000000"/>
                </a:solidFill>
                <a:latin typeface="Calibri"/>
                <a:ea typeface="Calibri"/>
                <a:cs typeface="Calibri"/>
                <a:sym typeface="Calibri"/>
              </a:rPr>
              <a:t>for all M2M mobile connections</a:t>
            </a:r>
            <a:endParaRPr sz="2000" b="0" i="0" u="none" strike="noStrike" cap="none" dirty="0">
              <a:solidFill>
                <a:srgbClr val="000000"/>
              </a:solidFill>
              <a:latin typeface="Calibri"/>
              <a:ea typeface="Calibri"/>
              <a:cs typeface="Calibri"/>
              <a:sym typeface="Calibri"/>
            </a:endParaRPr>
          </a:p>
          <a:p>
            <a:pPr marL="228600" marR="0" lvl="0" indent="-177800" algn="just" rtl="0">
              <a:lnSpc>
                <a:spcPct val="115000"/>
              </a:lnSpc>
              <a:spcBef>
                <a:spcPts val="1000"/>
              </a:spcBef>
              <a:spcAft>
                <a:spcPts val="1000"/>
              </a:spcAft>
              <a:buClr>
                <a:srgbClr val="000000"/>
              </a:buClr>
              <a:buSzPts val="2000"/>
              <a:buFont typeface="Calibri"/>
              <a:buChar char="•"/>
            </a:pPr>
            <a:r>
              <a:rPr lang="en-US" sz="2000" b="0" i="0" u="none" strike="noStrike" cap="none" dirty="0">
                <a:solidFill>
                  <a:srgbClr val="000000"/>
                </a:solidFill>
                <a:latin typeface="Calibri"/>
                <a:ea typeface="Calibri"/>
                <a:cs typeface="Calibri"/>
                <a:sym typeface="Calibri"/>
              </a:rPr>
              <a:t>Earmarking </a:t>
            </a:r>
            <a:r>
              <a:rPr lang="en-US" sz="2000" b="1" i="0" u="none" strike="noStrike" cap="none" dirty="0">
                <a:solidFill>
                  <a:srgbClr val="000000"/>
                </a:solidFill>
                <a:latin typeface="Calibri"/>
                <a:ea typeface="Calibri"/>
                <a:cs typeface="Calibri"/>
                <a:sym typeface="Calibri"/>
              </a:rPr>
              <a:t>adequate licensed and unlicensed spectrum </a:t>
            </a:r>
            <a:r>
              <a:rPr lang="en-US" sz="2000" b="0" i="0" u="none" strike="noStrike" cap="none" dirty="0">
                <a:solidFill>
                  <a:srgbClr val="000000"/>
                </a:solidFill>
                <a:latin typeface="Calibri"/>
                <a:ea typeface="Calibri"/>
                <a:cs typeface="Calibri"/>
                <a:sym typeface="Calibri"/>
              </a:rPr>
              <a:t>for </a:t>
            </a:r>
            <a:r>
              <a:rPr lang="en-US" sz="2000" b="0" i="0" u="none" strike="noStrike" cap="none" dirty="0" err="1">
                <a:solidFill>
                  <a:srgbClr val="000000"/>
                </a:solidFill>
                <a:latin typeface="Calibri"/>
                <a:ea typeface="Calibri"/>
                <a:cs typeface="Calibri"/>
                <a:sym typeface="Calibri"/>
              </a:rPr>
              <a:t>IoT</a:t>
            </a:r>
            <a:r>
              <a:rPr lang="en-US" sz="2000" b="0" i="0" u="none" strike="noStrike" cap="none" dirty="0">
                <a:solidFill>
                  <a:srgbClr val="000000"/>
                </a:solidFill>
                <a:latin typeface="Calibri"/>
                <a:ea typeface="Calibri"/>
                <a:cs typeface="Calibri"/>
                <a:sym typeface="Calibri"/>
              </a:rPr>
              <a:t>/M2M services</a:t>
            </a:r>
            <a:endParaRPr sz="2000" b="0" i="0" u="none" strike="noStrike" cap="none" dirty="0">
              <a:solidFill>
                <a:srgbClr val="000000"/>
              </a:solidFill>
              <a:latin typeface="Calibri"/>
              <a:ea typeface="Calibri"/>
              <a:cs typeface="Calibri"/>
              <a:sym typeface="Calibri"/>
            </a:endParaRPr>
          </a:p>
        </p:txBody>
      </p:sp>
      <p:sp>
        <p:nvSpPr>
          <p:cNvPr id="227" name="Google Shape;227;p21"/>
          <p:cNvSpPr txBox="1"/>
          <p:nvPr/>
        </p:nvSpPr>
        <p:spPr>
          <a:xfrm>
            <a:off x="562731" y="1043831"/>
            <a:ext cx="8281725" cy="76920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2000" b="1" i="0" u="none" strike="noStrike" cap="none" dirty="0">
                <a:solidFill>
                  <a:srgbClr val="000000"/>
                </a:solidFill>
                <a:latin typeface="Arial Black"/>
                <a:ea typeface="Arial Black"/>
                <a:cs typeface="Arial Black"/>
                <a:sym typeface="Arial Black"/>
              </a:rPr>
              <a:t>National Digital Communications Policy (NDCP) </a:t>
            </a:r>
            <a:endParaRPr lang="en-US" sz="2000" b="1" i="0" u="none" strike="noStrike" cap="none" dirty="0" smtClean="0">
              <a:solidFill>
                <a:srgbClr val="0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400"/>
              <a:buFont typeface="Arial"/>
              <a:buNone/>
            </a:pPr>
            <a:r>
              <a:rPr lang="en-US" sz="2000" b="1" i="0" u="none" strike="noStrike" cap="none" dirty="0" err="1" smtClean="0">
                <a:solidFill>
                  <a:srgbClr val="000000"/>
                </a:solidFill>
                <a:latin typeface="Arial Black"/>
                <a:ea typeface="Arial Black"/>
                <a:cs typeface="Arial Black"/>
                <a:sym typeface="Arial Black"/>
              </a:rPr>
              <a:t>IoT</a:t>
            </a:r>
            <a:r>
              <a:rPr lang="en-US" sz="2000" b="1" i="0" u="none" strike="noStrike" cap="none" dirty="0" smtClean="0">
                <a:solidFill>
                  <a:srgbClr val="000000"/>
                </a:solidFill>
                <a:latin typeface="Arial Black"/>
                <a:ea typeface="Arial Black"/>
                <a:cs typeface="Arial Black"/>
                <a:sym typeface="Arial Black"/>
              </a:rPr>
              <a:t> Goals </a:t>
            </a:r>
            <a:r>
              <a:rPr lang="en-US" sz="2000" b="1" i="0" u="none" strike="noStrike" cap="none" dirty="0">
                <a:solidFill>
                  <a:srgbClr val="000000"/>
                </a:solidFill>
                <a:latin typeface="Arial Black"/>
                <a:ea typeface="Arial Black"/>
                <a:cs typeface="Arial Black"/>
                <a:sym typeface="Arial Black"/>
              </a:rPr>
              <a:t>2018</a:t>
            </a:r>
            <a:endParaRPr sz="2000" b="1" i="0" u="none" strike="noStrike" cap="none" dirty="0">
              <a:solidFill>
                <a:srgbClr val="000000"/>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4221163"/>
          </a:xfrm>
        </p:spPr>
        <p:txBody>
          <a:bodyPr>
            <a:normAutofit/>
          </a:bodyPr>
          <a:lstStyle/>
          <a:p>
            <a:pPr algn="just"/>
            <a:r>
              <a:rPr lang="en-IN" sz="2400" dirty="0" smtClean="0">
                <a:latin typeface="Calibri" pitchFamily="34" charset="0"/>
                <a:cs typeface="Calibri" pitchFamily="34" charset="0"/>
              </a:rPr>
              <a:t>To develop connected, secure and smart </a:t>
            </a:r>
            <a:r>
              <a:rPr lang="en-IN" sz="2400" dirty="0" err="1" smtClean="0">
                <a:latin typeface="Calibri" pitchFamily="34" charset="0"/>
                <a:cs typeface="Calibri" pitchFamily="34" charset="0"/>
              </a:rPr>
              <a:t>IoT</a:t>
            </a:r>
            <a:r>
              <a:rPr lang="en-IN" sz="2400" dirty="0" smtClean="0">
                <a:latin typeface="Calibri" pitchFamily="34" charset="0"/>
                <a:cs typeface="Calibri" pitchFamily="34" charset="0"/>
              </a:rPr>
              <a:t> based system for our country’s Economy, Society, Environment and global needs.</a:t>
            </a:r>
            <a:endParaRPr lang="en-IN" sz="2400" dirty="0">
              <a:latin typeface="Calibri" pitchFamily="34" charset="0"/>
              <a:cs typeface="Calibri" pitchFamily="34" charset="0"/>
            </a:endParaRPr>
          </a:p>
        </p:txBody>
      </p:sp>
      <p:sp>
        <p:nvSpPr>
          <p:cNvPr id="6" name="TextBox 5"/>
          <p:cNvSpPr txBox="1"/>
          <p:nvPr/>
        </p:nvSpPr>
        <p:spPr>
          <a:xfrm>
            <a:off x="2971800" y="1066800"/>
            <a:ext cx="4191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smtClean="0">
                <a:latin typeface="Arial Black" pitchFamily="34" charset="0"/>
              </a:rPr>
              <a:t>Vision of </a:t>
            </a:r>
            <a:r>
              <a:rPr lang="en-US" sz="2800" b="1" dirty="0" err="1" smtClean="0">
                <a:latin typeface="Arial Black" pitchFamily="34" charset="0"/>
              </a:rPr>
              <a:t>IoT</a:t>
            </a:r>
            <a:r>
              <a:rPr lang="en-US" sz="2800" b="1" dirty="0" smtClean="0">
                <a:latin typeface="Arial Black" pitchFamily="34" charset="0"/>
              </a:rPr>
              <a:t> policy</a:t>
            </a:r>
            <a:endParaRPr lang="en-US" sz="2800" b="1" dirty="0">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0"/>
            <a:ext cx="8735888" cy="4997152"/>
          </a:xfrm>
        </p:spPr>
        <p:txBody>
          <a:bodyPr>
            <a:noAutofit/>
          </a:bodyPr>
          <a:lstStyle/>
          <a:p>
            <a:pPr algn="just"/>
            <a:r>
              <a:rPr lang="en-IN" sz="2400" dirty="0" smtClean="0">
                <a:latin typeface="Calibri" pitchFamily="34" charset="0"/>
                <a:cs typeface="Calibri" pitchFamily="34" charset="0"/>
              </a:rPr>
              <a:t>To create an </a:t>
            </a:r>
            <a:r>
              <a:rPr lang="en-IN" sz="2400" dirty="0" err="1" smtClean="0">
                <a:latin typeface="Calibri" pitchFamily="34" charset="0"/>
                <a:cs typeface="Calibri" pitchFamily="34" charset="0"/>
              </a:rPr>
              <a:t>IoT</a:t>
            </a:r>
            <a:r>
              <a:rPr lang="en-IN" sz="2400" dirty="0" smtClean="0">
                <a:latin typeface="Calibri" pitchFamily="34" charset="0"/>
                <a:cs typeface="Calibri" pitchFamily="34" charset="0"/>
              </a:rPr>
              <a:t> industry in India of USD 15 billion by 2020.</a:t>
            </a:r>
          </a:p>
          <a:p>
            <a:pPr algn="just"/>
            <a:endParaRPr lang="en-IN" sz="2400" dirty="0" smtClean="0">
              <a:latin typeface="Calibri" pitchFamily="34" charset="0"/>
              <a:cs typeface="Calibri" pitchFamily="34" charset="0"/>
            </a:endParaRPr>
          </a:p>
          <a:p>
            <a:pPr algn="just"/>
            <a:r>
              <a:rPr lang="en-IN" sz="2400" dirty="0" smtClean="0">
                <a:latin typeface="Calibri" pitchFamily="34" charset="0"/>
                <a:cs typeface="Calibri" pitchFamily="34" charset="0"/>
              </a:rPr>
              <a:t>To undertake capacity development for </a:t>
            </a:r>
            <a:r>
              <a:rPr lang="en-IN" sz="2400" dirty="0" err="1" smtClean="0">
                <a:latin typeface="Calibri" pitchFamily="34" charset="0"/>
                <a:cs typeface="Calibri" pitchFamily="34" charset="0"/>
              </a:rPr>
              <a:t>IoT</a:t>
            </a:r>
            <a:r>
              <a:rPr lang="en-IN" sz="2400" dirty="0" smtClean="0">
                <a:latin typeface="Calibri" pitchFamily="34" charset="0"/>
                <a:cs typeface="Calibri" pitchFamily="34" charset="0"/>
              </a:rPr>
              <a:t> specific </a:t>
            </a:r>
            <a:r>
              <a:rPr lang="en-IN" sz="2400" dirty="0" err="1" smtClean="0">
                <a:latin typeface="Calibri" pitchFamily="34" charset="0"/>
                <a:cs typeface="Calibri" pitchFamily="34" charset="0"/>
              </a:rPr>
              <a:t>skillsets</a:t>
            </a:r>
            <a:r>
              <a:rPr lang="en-IN" sz="2400" dirty="0" smtClean="0">
                <a:latin typeface="Calibri" pitchFamily="34" charset="0"/>
                <a:cs typeface="Calibri" pitchFamily="34" charset="0"/>
              </a:rPr>
              <a:t> for domestic and international markets.</a:t>
            </a:r>
          </a:p>
          <a:p>
            <a:pPr algn="just"/>
            <a:endParaRPr lang="en-IN" sz="2400" dirty="0" smtClean="0">
              <a:latin typeface="Calibri" pitchFamily="34" charset="0"/>
              <a:cs typeface="Calibri" pitchFamily="34" charset="0"/>
            </a:endParaRPr>
          </a:p>
          <a:p>
            <a:pPr algn="just"/>
            <a:r>
              <a:rPr lang="en-IN" sz="2400" dirty="0" smtClean="0">
                <a:latin typeface="Calibri" pitchFamily="34" charset="0"/>
                <a:cs typeface="Calibri" pitchFamily="34" charset="0"/>
              </a:rPr>
              <a:t>To undertake Research &amp; development for all the assisting technologies.</a:t>
            </a:r>
          </a:p>
          <a:p>
            <a:pPr algn="just"/>
            <a:endParaRPr lang="en-IN" sz="2400" dirty="0" smtClean="0">
              <a:latin typeface="Calibri" pitchFamily="34" charset="0"/>
              <a:cs typeface="Calibri" pitchFamily="34" charset="0"/>
            </a:endParaRPr>
          </a:p>
          <a:p>
            <a:pPr algn="just"/>
            <a:r>
              <a:rPr lang="en-IN" sz="2400" dirty="0" smtClean="0">
                <a:latin typeface="Calibri" pitchFamily="34" charset="0"/>
                <a:cs typeface="Calibri" pitchFamily="34" charset="0"/>
              </a:rPr>
              <a:t>To develop </a:t>
            </a:r>
            <a:r>
              <a:rPr lang="en-IN" sz="2400" dirty="0" err="1" smtClean="0">
                <a:latin typeface="Calibri" pitchFamily="34" charset="0"/>
                <a:cs typeface="Calibri" pitchFamily="34" charset="0"/>
              </a:rPr>
              <a:t>IoT</a:t>
            </a:r>
            <a:r>
              <a:rPr lang="en-IN" sz="2400" dirty="0" smtClean="0">
                <a:latin typeface="Calibri" pitchFamily="34" charset="0"/>
                <a:cs typeface="Calibri" pitchFamily="34" charset="0"/>
              </a:rPr>
              <a:t> products specific to Indian needs in various domains </a:t>
            </a:r>
            <a:r>
              <a:rPr lang="en-IN" sz="2400" dirty="0">
                <a:latin typeface="Calibri" pitchFamily="34" charset="0"/>
                <a:cs typeface="Calibri" pitchFamily="34" charset="0"/>
              </a:rPr>
              <a:t>(</a:t>
            </a:r>
            <a:r>
              <a:rPr lang="en-IN" sz="2400" dirty="0" smtClean="0">
                <a:latin typeface="Calibri" pitchFamily="34" charset="0"/>
                <a:cs typeface="Calibri" pitchFamily="34" charset="0"/>
              </a:rPr>
              <a:t>agriculture, health, water quality, natural disasters, transportation, security, automobile etc)</a:t>
            </a:r>
            <a:endParaRPr lang="en-IN" sz="2400" dirty="0">
              <a:latin typeface="Calibri" pitchFamily="34" charset="0"/>
              <a:cs typeface="Calibri" pitchFamily="34" charset="0"/>
            </a:endParaRPr>
          </a:p>
        </p:txBody>
      </p:sp>
      <p:pic>
        <p:nvPicPr>
          <p:cNvPr id="1026" name="Picture 2" descr="C:\Users\user\Desktop\GTP\GTP 3\images.jpg"/>
          <p:cNvPicPr>
            <a:picLocks noChangeAspect="1" noChangeArrowheads="1"/>
          </p:cNvPicPr>
          <p:nvPr/>
        </p:nvPicPr>
        <p:blipFill>
          <a:blip r:embed="rId2" cstate="print"/>
          <a:srcRect/>
          <a:stretch>
            <a:fillRect/>
          </a:stretch>
        </p:blipFill>
        <p:spPr bwMode="auto">
          <a:xfrm>
            <a:off x="6286500" y="0"/>
            <a:ext cx="2857500" cy="1196752"/>
          </a:xfrm>
          <a:prstGeom prst="rect">
            <a:avLst/>
          </a:prstGeom>
          <a:noFill/>
        </p:spPr>
      </p:pic>
      <p:sp>
        <p:nvSpPr>
          <p:cNvPr id="6" name="Rectangle 5"/>
          <p:cNvSpPr/>
          <p:nvPr/>
        </p:nvSpPr>
        <p:spPr>
          <a:xfrm>
            <a:off x="3200400" y="990600"/>
            <a:ext cx="2276905"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800" b="1" dirty="0" smtClean="0">
                <a:latin typeface="Arial Black" pitchFamily="34" charset="0"/>
              </a:rPr>
              <a:t>Objectives</a:t>
            </a:r>
            <a:endParaRPr lang="en-US" sz="2800" b="1" dirty="0">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95536" y="332656"/>
          <a:ext cx="8229600" cy="5606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4495800"/>
            <a:ext cx="2016224" cy="400110"/>
          </a:xfrm>
          <a:prstGeom prst="rect">
            <a:avLst/>
          </a:prstGeom>
          <a:noFill/>
        </p:spPr>
        <p:txBody>
          <a:bodyPr wrap="square" rtlCol="0">
            <a:spAutoFit/>
          </a:bodyPr>
          <a:lstStyle/>
          <a:p>
            <a:pPr>
              <a:buClrTx/>
              <a:buFontTx/>
              <a:buNone/>
            </a:pPr>
            <a:r>
              <a:rPr lang="en-US" sz="2000" b="1" kern="1200" dirty="0" smtClean="0">
                <a:latin typeface="Arial" pitchFamily="34" charset="0"/>
                <a:ea typeface="+mn-ea"/>
                <a:cs typeface="Arial" pitchFamily="34" charset="0"/>
              </a:rPr>
              <a:t>Strategies</a:t>
            </a:r>
            <a:endParaRPr lang="en-IN" sz="2000" b="1" kern="1200" dirty="0">
              <a:latin typeface="Arial" pitchFamily="34" charset="0"/>
              <a:ea typeface="+mn-ea"/>
              <a:cs typeface="Arial" pitchFamily="34" charset="0"/>
            </a:endParaRPr>
          </a:p>
        </p:txBody>
      </p:sp>
      <p:sp>
        <p:nvSpPr>
          <p:cNvPr id="6" name="TextBox 5"/>
          <p:cNvSpPr txBox="1"/>
          <p:nvPr/>
        </p:nvSpPr>
        <p:spPr>
          <a:xfrm>
            <a:off x="395536" y="6027003"/>
            <a:ext cx="8543512" cy="646331"/>
          </a:xfrm>
          <a:prstGeom prst="rect">
            <a:avLst/>
          </a:prstGeom>
          <a:noFill/>
        </p:spPr>
        <p:txBody>
          <a:bodyPr wrap="square" rtlCol="0">
            <a:spAutoFit/>
          </a:bodyPr>
          <a:lstStyle/>
          <a:p>
            <a:pPr algn="just">
              <a:buClrTx/>
              <a:buFontTx/>
              <a:buNone/>
            </a:pPr>
            <a:r>
              <a:rPr lang="en-IN" sz="1800" b="1" kern="1200" dirty="0" smtClean="0">
                <a:solidFill>
                  <a:srgbClr val="C00000"/>
                </a:solidFill>
                <a:latin typeface="Arial" pitchFamily="34" charset="0"/>
                <a:ea typeface="+mn-ea"/>
                <a:cs typeface="Arial" pitchFamily="34" charset="0"/>
              </a:rPr>
              <a:t>The Policy framework of the </a:t>
            </a:r>
            <a:r>
              <a:rPr lang="en-IN" sz="1800" b="1" kern="1200" dirty="0" err="1" smtClean="0">
                <a:solidFill>
                  <a:srgbClr val="C00000"/>
                </a:solidFill>
                <a:latin typeface="Arial" pitchFamily="34" charset="0"/>
                <a:ea typeface="+mn-ea"/>
                <a:cs typeface="Arial" pitchFamily="34" charset="0"/>
              </a:rPr>
              <a:t>IoT</a:t>
            </a:r>
            <a:r>
              <a:rPr lang="en-IN" sz="1800" b="1" kern="1200" dirty="0" smtClean="0">
                <a:solidFill>
                  <a:srgbClr val="C00000"/>
                </a:solidFill>
                <a:latin typeface="Arial" pitchFamily="34" charset="0"/>
                <a:ea typeface="+mn-ea"/>
                <a:cs typeface="Arial" pitchFamily="34" charset="0"/>
              </a:rPr>
              <a:t> Policy  is implemented via a multi-pillar approach which is divided in to two categories </a:t>
            </a:r>
            <a:r>
              <a:rPr lang="en-IN" sz="1800" b="1" i="1" kern="1200" dirty="0" err="1" smtClean="0">
                <a:solidFill>
                  <a:srgbClr val="C00000"/>
                </a:solidFill>
                <a:latin typeface="Arial" pitchFamily="34" charset="0"/>
                <a:ea typeface="+mn-ea"/>
                <a:cs typeface="Arial" pitchFamily="34" charset="0"/>
              </a:rPr>
              <a:t>viz</a:t>
            </a:r>
            <a:r>
              <a:rPr lang="en-IN" sz="1800" b="1" kern="1200" dirty="0" smtClean="0">
                <a:solidFill>
                  <a:srgbClr val="C00000"/>
                </a:solidFill>
                <a:latin typeface="Arial" pitchFamily="34" charset="0"/>
                <a:ea typeface="+mn-ea"/>
                <a:cs typeface="Arial" pitchFamily="34" charset="0"/>
              </a:rPr>
              <a:t> Vertical and Horizontal</a:t>
            </a:r>
            <a:endParaRPr lang="en-IN" sz="1800" b="1" kern="1200" dirty="0">
              <a:solidFill>
                <a:srgbClr val="C00000"/>
              </a:solidFill>
              <a:latin typeface="Arial" pitchFamily="34" charset="0"/>
              <a:ea typeface="+mn-ea"/>
              <a:cs typeface="Arial" pitchFamily="34" charset="0"/>
            </a:endParaRPr>
          </a:p>
        </p:txBody>
      </p:sp>
      <p:sp>
        <p:nvSpPr>
          <p:cNvPr id="7" name="Rectangle 6"/>
          <p:cNvSpPr/>
          <p:nvPr/>
        </p:nvSpPr>
        <p:spPr>
          <a:xfrm>
            <a:off x="609600" y="1066800"/>
            <a:ext cx="1673856"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buClrTx/>
              <a:buFontTx/>
              <a:buNone/>
            </a:pPr>
            <a:r>
              <a:rPr lang="en-US" sz="2400" b="1" kern="1200" dirty="0" smtClean="0">
                <a:solidFill>
                  <a:srgbClr val="000000"/>
                </a:solidFill>
              </a:rPr>
              <a:t>Strategies</a:t>
            </a:r>
            <a:endParaRPr lang="en-US" sz="2400" b="1" kern="12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0"/>
          <p:cNvSpPr txBox="1">
            <a:spLocks noGrp="1"/>
          </p:cNvSpPr>
          <p:nvPr>
            <p:ph type="ftr" idx="11"/>
          </p:nvPr>
        </p:nvSpPr>
        <p:spPr>
          <a:xfrm>
            <a:off x="3028950" y="64325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17" name="Google Shape;21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16</a:t>
            </a:fld>
            <a:endParaRPr>
              <a:solidFill>
                <a:srgbClr val="888888"/>
              </a:solidFill>
            </a:endParaRPr>
          </a:p>
        </p:txBody>
      </p:sp>
      <p:pic>
        <p:nvPicPr>
          <p:cNvPr id="218" name="Google Shape;218;p20"/>
          <p:cNvPicPr preferRelativeResize="0"/>
          <p:nvPr/>
        </p:nvPicPr>
        <p:blipFill rotWithShape="1">
          <a:blip r:embed="rId3">
            <a:alphaModFix/>
          </a:blip>
          <a:srcRect l="26906" t="21436" r="28098" b="33118"/>
          <a:stretch/>
        </p:blipFill>
        <p:spPr>
          <a:xfrm>
            <a:off x="6753" y="1529255"/>
            <a:ext cx="9144001" cy="5049505"/>
          </a:xfrm>
          <a:prstGeom prst="rect">
            <a:avLst/>
          </a:prstGeom>
          <a:noFill/>
          <a:ln>
            <a:noFill/>
          </a:ln>
        </p:spPr>
      </p:pic>
      <p:sp>
        <p:nvSpPr>
          <p:cNvPr id="219" name="Google Shape;219;p20"/>
          <p:cNvSpPr txBox="1"/>
          <p:nvPr/>
        </p:nvSpPr>
        <p:spPr>
          <a:xfrm>
            <a:off x="1385180" y="949238"/>
            <a:ext cx="7130170" cy="54848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000" b="1" i="0" u="none" strike="noStrike" cap="none" dirty="0">
                <a:solidFill>
                  <a:srgbClr val="000000"/>
                </a:solidFill>
                <a:latin typeface="Arial Black"/>
                <a:ea typeface="Arial Black"/>
                <a:cs typeface="Arial Black"/>
                <a:sym typeface="Arial Black"/>
              </a:rPr>
              <a:t>5 Pillars of </a:t>
            </a:r>
            <a:r>
              <a:rPr lang="en-US" sz="3000" b="1" i="0" u="none" strike="noStrike" cap="none" dirty="0" smtClean="0">
                <a:solidFill>
                  <a:srgbClr val="000000"/>
                </a:solidFill>
                <a:latin typeface="Arial Black"/>
                <a:ea typeface="Arial Black"/>
                <a:cs typeface="Arial Black"/>
                <a:sym typeface="Arial Black"/>
              </a:rPr>
              <a:t>Draft </a:t>
            </a:r>
            <a:r>
              <a:rPr lang="en-US" sz="3000" b="1" i="0" u="none" strike="noStrike" cap="none" dirty="0" err="1" smtClean="0">
                <a:solidFill>
                  <a:srgbClr val="000000"/>
                </a:solidFill>
                <a:latin typeface="Arial Black"/>
                <a:ea typeface="Arial Black"/>
                <a:cs typeface="Arial Black"/>
                <a:sym typeface="Arial Black"/>
              </a:rPr>
              <a:t>IoT</a:t>
            </a:r>
            <a:r>
              <a:rPr lang="en-US" sz="3000" b="1" i="0" u="none" strike="noStrike" cap="none" dirty="0" smtClean="0">
                <a:solidFill>
                  <a:srgbClr val="000000"/>
                </a:solidFill>
                <a:latin typeface="Arial Black"/>
                <a:ea typeface="Arial Black"/>
                <a:cs typeface="Arial Black"/>
                <a:sym typeface="Arial Black"/>
              </a:rPr>
              <a:t> Policy</a:t>
            </a:r>
            <a:endParaRPr sz="3000" b="1" i="0" u="none" strike="noStrike" cap="none" dirty="0">
              <a:solidFill>
                <a:srgbClr val="000000"/>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9A4B6B-D5E6-4D71-8E74-032CBB9BA0F6}" type="slidenum">
              <a:rPr lang="en-IN" smtClean="0"/>
              <a:pPr/>
              <a:t>17</a:t>
            </a:fld>
            <a:endParaRPr lang="en-IN"/>
          </a:p>
        </p:txBody>
      </p:sp>
      <p:sp>
        <p:nvSpPr>
          <p:cNvPr id="6" name="Rectangle 5"/>
          <p:cNvSpPr/>
          <p:nvPr/>
        </p:nvSpPr>
        <p:spPr>
          <a:xfrm>
            <a:off x="236483" y="1198179"/>
            <a:ext cx="8560676" cy="4862870"/>
          </a:xfrm>
          <a:prstGeom prst="rect">
            <a:avLst/>
          </a:prstGeom>
        </p:spPr>
        <p:txBody>
          <a:bodyPr wrap="square">
            <a:spAutoFit/>
          </a:bodyPr>
          <a:lstStyle/>
          <a:p>
            <a:pPr algn="just"/>
            <a:r>
              <a:rPr lang="en-US" sz="1600" b="1" dirty="0" smtClean="0"/>
              <a:t>DEMONSTRATION </a:t>
            </a:r>
            <a:r>
              <a:rPr lang="en-US" sz="1600" b="1" dirty="0" smtClean="0"/>
              <a:t>OF DOMAIN SPECIFIC APPLICATIONS </a:t>
            </a:r>
          </a:p>
          <a:p>
            <a:pPr algn="just">
              <a:buFont typeface="Arial" pitchFamily="34" charset="0"/>
              <a:buChar char="•"/>
            </a:pPr>
            <a:r>
              <a:rPr lang="en-US" dirty="0" smtClean="0"/>
              <a:t>To </a:t>
            </a:r>
            <a:r>
              <a:rPr lang="en-US" dirty="0" smtClean="0"/>
              <a:t>develop domain specific strategies for </a:t>
            </a:r>
            <a:r>
              <a:rPr lang="en-US" dirty="0" err="1" smtClean="0"/>
              <a:t>IoT</a:t>
            </a:r>
            <a:r>
              <a:rPr lang="en-US" dirty="0" smtClean="0"/>
              <a:t> including green building, smart grid, smart manufacturing, industrial monitoring, agriculture, smart </a:t>
            </a:r>
            <a:r>
              <a:rPr lang="en-US" dirty="0" smtClean="0"/>
              <a:t>cities</a:t>
            </a:r>
            <a:r>
              <a:rPr lang="en-US" dirty="0" smtClean="0"/>
              <a:t> </a:t>
            </a:r>
            <a:r>
              <a:rPr lang="en-US" dirty="0" smtClean="0"/>
              <a:t>etc. </a:t>
            </a:r>
            <a:endParaRPr lang="en-US" dirty="0" smtClean="0"/>
          </a:p>
          <a:p>
            <a:pPr algn="just">
              <a:buFont typeface="Arial" pitchFamily="34" charset="0"/>
              <a:buChar char="•"/>
            </a:pPr>
            <a:r>
              <a:rPr lang="en-US" dirty="0" smtClean="0"/>
              <a:t>To </a:t>
            </a:r>
            <a:r>
              <a:rPr lang="en-US" dirty="0" smtClean="0"/>
              <a:t>Identify domain specific applications/ </a:t>
            </a:r>
            <a:r>
              <a:rPr lang="en-US" dirty="0" smtClean="0"/>
              <a:t>prototypes</a:t>
            </a:r>
          </a:p>
          <a:p>
            <a:pPr algn="just"/>
            <a:endParaRPr lang="en-US" dirty="0" smtClean="0"/>
          </a:p>
          <a:p>
            <a:pPr algn="just"/>
            <a:r>
              <a:rPr lang="en-US" dirty="0" smtClean="0"/>
              <a:t>a)</a:t>
            </a:r>
            <a:r>
              <a:rPr lang="en-US" b="1" dirty="0" smtClean="0"/>
              <a:t> </a:t>
            </a:r>
            <a:r>
              <a:rPr lang="en-US" b="1" dirty="0" smtClean="0"/>
              <a:t>SMART CITY </a:t>
            </a:r>
          </a:p>
          <a:p>
            <a:pPr algn="just"/>
            <a:r>
              <a:rPr lang="en-US" dirty="0" err="1" smtClean="0"/>
              <a:t>i</a:t>
            </a:r>
            <a:r>
              <a:rPr lang="en-US" dirty="0" smtClean="0"/>
              <a:t>. To set-up a Smart-city model which would include deployment and display of </a:t>
            </a:r>
            <a:r>
              <a:rPr lang="en-US" dirty="0" err="1" smtClean="0"/>
              <a:t>IoT</a:t>
            </a:r>
            <a:r>
              <a:rPr lang="en-US" dirty="0" smtClean="0"/>
              <a:t> concepts to be used </a:t>
            </a:r>
            <a:r>
              <a:rPr lang="en-US" dirty="0" smtClean="0"/>
              <a:t>in development of Smart City.. </a:t>
            </a:r>
            <a:endParaRPr lang="en-US" dirty="0" smtClean="0"/>
          </a:p>
          <a:p>
            <a:pPr algn="just"/>
            <a:r>
              <a:rPr lang="en-US" dirty="0" smtClean="0"/>
              <a:t>ii. To develop tools to enable accessibility for persons with disabilities. </a:t>
            </a:r>
          </a:p>
          <a:p>
            <a:pPr marL="342900" indent="-342900" algn="just"/>
            <a:endParaRPr lang="en-US" dirty="0" smtClean="0"/>
          </a:p>
          <a:p>
            <a:pPr marL="342900" indent="-342900" algn="just"/>
            <a:r>
              <a:rPr lang="en-US" b="1" dirty="0" smtClean="0"/>
              <a:t>b) SMART </a:t>
            </a:r>
            <a:r>
              <a:rPr lang="en-US" b="1" dirty="0" smtClean="0"/>
              <a:t>WATER </a:t>
            </a:r>
          </a:p>
          <a:p>
            <a:pPr algn="just"/>
            <a:r>
              <a:rPr lang="en-US" dirty="0" err="1" smtClean="0"/>
              <a:t>i</a:t>
            </a:r>
            <a:r>
              <a:rPr lang="en-US" dirty="0" smtClean="0"/>
              <a:t>. To setup Potable water monitoring tools to monitor the quality of tap water in all government owned education institutes and public places. </a:t>
            </a:r>
          </a:p>
          <a:p>
            <a:pPr algn="just"/>
            <a:r>
              <a:rPr lang="en-US" dirty="0" smtClean="0"/>
              <a:t>ii. To setup project for real-time detection of leakages and wastes of factories in rivers and other natural water bodies. </a:t>
            </a:r>
          </a:p>
          <a:p>
            <a:pPr algn="just"/>
            <a:r>
              <a:rPr lang="en-US" dirty="0" smtClean="0"/>
              <a:t>iii. To setup project for monitoring of water level variations in rivers, dams and reservoirs, for proactive disaster management. </a:t>
            </a:r>
          </a:p>
          <a:p>
            <a:pPr algn="just"/>
            <a:endParaRPr lang="en-US" dirty="0" smtClean="0"/>
          </a:p>
          <a:p>
            <a:pPr algn="just"/>
            <a:r>
              <a:rPr lang="en-US" b="1" dirty="0" smtClean="0"/>
              <a:t>c) SMART </a:t>
            </a:r>
            <a:r>
              <a:rPr lang="en-US" b="1" dirty="0" smtClean="0"/>
              <a:t>ENVIRONMENT </a:t>
            </a:r>
          </a:p>
          <a:p>
            <a:pPr algn="just"/>
            <a:r>
              <a:rPr lang="en-US" dirty="0" err="1" smtClean="0"/>
              <a:t>i</a:t>
            </a:r>
            <a:r>
              <a:rPr lang="en-US" dirty="0" smtClean="0"/>
              <a:t>. To setup project for alarm and control of CO2 emissions of factories, pollution emitted by cars and toxic gases generated. </a:t>
            </a:r>
          </a:p>
          <a:p>
            <a:pPr algn="just"/>
            <a:r>
              <a:rPr lang="en-US" dirty="0" smtClean="0"/>
              <a:t>ii. To setup projects to create alarms based on distributed control in specific </a:t>
            </a:r>
            <a:r>
              <a:rPr lang="en-US" dirty="0" smtClean="0"/>
              <a:t>places</a:t>
            </a:r>
            <a:endParaRPr lang="en-US" dirty="0" smtClean="0"/>
          </a:p>
        </p:txBody>
      </p:sp>
      <p:sp>
        <p:nvSpPr>
          <p:cNvPr id="7" name="Rectangle 6"/>
          <p:cNvSpPr/>
          <p:nvPr/>
        </p:nvSpPr>
        <p:spPr>
          <a:xfrm>
            <a:off x="3904593" y="625366"/>
            <a:ext cx="1673856"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buClrTx/>
              <a:buFontTx/>
              <a:buNone/>
            </a:pPr>
            <a:r>
              <a:rPr lang="en-US" sz="2400" b="1" kern="1200" dirty="0" smtClean="0">
                <a:solidFill>
                  <a:srgbClr val="000000"/>
                </a:solidFill>
              </a:rPr>
              <a:t>Strategies</a:t>
            </a:r>
            <a:endParaRPr lang="en-US" sz="2400" b="1" kern="12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9A4B6B-D5E6-4D71-8E74-032CBB9BA0F6}" type="slidenum">
              <a:rPr lang="en-IN" smtClean="0"/>
              <a:pPr/>
              <a:t>18</a:t>
            </a:fld>
            <a:endParaRPr lang="en-IN"/>
          </a:p>
        </p:txBody>
      </p:sp>
      <p:sp>
        <p:nvSpPr>
          <p:cNvPr id="3" name="Rectangle 2"/>
          <p:cNvSpPr/>
          <p:nvPr/>
        </p:nvSpPr>
        <p:spPr>
          <a:xfrm>
            <a:off x="219941" y="1403019"/>
            <a:ext cx="8481847" cy="4832092"/>
          </a:xfrm>
          <a:prstGeom prst="rect">
            <a:avLst/>
          </a:prstGeom>
        </p:spPr>
        <p:txBody>
          <a:bodyPr wrap="square">
            <a:spAutoFit/>
          </a:bodyPr>
          <a:lstStyle/>
          <a:p>
            <a:pPr algn="just"/>
            <a:r>
              <a:rPr lang="en-US" b="1" dirty="0" smtClean="0"/>
              <a:t>d) SMART </a:t>
            </a:r>
            <a:r>
              <a:rPr lang="en-US" b="1" dirty="0" smtClean="0"/>
              <a:t>HEALTH (Remote) </a:t>
            </a:r>
          </a:p>
          <a:p>
            <a:pPr algn="just"/>
            <a:r>
              <a:rPr lang="en-US" dirty="0" err="1" smtClean="0"/>
              <a:t>i</a:t>
            </a:r>
            <a:r>
              <a:rPr lang="en-US" dirty="0" smtClean="0"/>
              <a:t>. To setup projects for monitoring various vital parameters of patients like subtle changes in pulse, respiration, heart </a:t>
            </a:r>
            <a:r>
              <a:rPr lang="en-US" dirty="0" smtClean="0"/>
              <a:t>condition</a:t>
            </a:r>
            <a:r>
              <a:rPr lang="en-US" dirty="0" smtClean="0"/>
              <a:t> </a:t>
            </a:r>
            <a:r>
              <a:rPr lang="en-US" dirty="0" smtClean="0"/>
              <a:t>etc.</a:t>
            </a:r>
            <a:endParaRPr lang="en-US" dirty="0" smtClean="0"/>
          </a:p>
          <a:p>
            <a:pPr algn="just"/>
            <a:r>
              <a:rPr lang="en-US" dirty="0" smtClean="0"/>
              <a:t>ii. To setup projects to detect &amp; provide support to old age persons in case of fall. </a:t>
            </a:r>
            <a:endParaRPr lang="en-US" b="1" dirty="0" smtClean="0"/>
          </a:p>
          <a:p>
            <a:pPr algn="just"/>
            <a:endParaRPr lang="en-US" dirty="0" smtClean="0"/>
          </a:p>
          <a:p>
            <a:pPr algn="just"/>
            <a:r>
              <a:rPr lang="en-US" b="1" dirty="0" smtClean="0"/>
              <a:t>e) SMART </a:t>
            </a:r>
            <a:r>
              <a:rPr lang="en-US" b="1" dirty="0" smtClean="0"/>
              <a:t>WASTE MANAGEMENT </a:t>
            </a:r>
          </a:p>
          <a:p>
            <a:pPr algn="just"/>
            <a:r>
              <a:rPr lang="en-US" dirty="0" smtClean="0"/>
              <a:t>To assist the ‘SWACH BHARAT’ initiative, projects may be setup to create products which are solar-powered trash receptacle and trash compactor that alerts sanitation crews of municipal authorities, when it is full. </a:t>
            </a:r>
          </a:p>
          <a:p>
            <a:pPr algn="just"/>
            <a:r>
              <a:rPr lang="en-US" b="1" dirty="0" smtClean="0"/>
              <a:t>f) MART </a:t>
            </a:r>
            <a:r>
              <a:rPr lang="en-US" b="1" dirty="0" smtClean="0"/>
              <a:t>AGRICULTURE </a:t>
            </a:r>
          </a:p>
          <a:p>
            <a:pPr algn="just"/>
            <a:r>
              <a:rPr lang="en-US" dirty="0" err="1" smtClean="0"/>
              <a:t>i</a:t>
            </a:r>
            <a:r>
              <a:rPr lang="en-US" dirty="0" smtClean="0"/>
              <a:t>. To setup project for precision farming which uses data analysis to customize operations. </a:t>
            </a:r>
          </a:p>
          <a:p>
            <a:pPr algn="just"/>
            <a:r>
              <a:rPr lang="en-US" dirty="0" smtClean="0"/>
              <a:t>ii. To setup a project to allow farmers to monitor online, the temperature of grain bins and receive an alert if the temperature rises outside of an acceptable range to help them preserve grains in storage areas. </a:t>
            </a:r>
          </a:p>
          <a:p>
            <a:pPr algn="just"/>
            <a:r>
              <a:rPr lang="en-US" dirty="0" smtClean="0"/>
              <a:t>iii. To create unmanned tools for spray of pest control and other insecticides. </a:t>
            </a:r>
            <a:endParaRPr lang="en-US" dirty="0" smtClean="0"/>
          </a:p>
          <a:p>
            <a:pPr algn="just"/>
            <a:endParaRPr lang="en-US" dirty="0" smtClean="0"/>
          </a:p>
          <a:p>
            <a:pPr algn="just"/>
            <a:r>
              <a:rPr lang="en-US" b="1" dirty="0" smtClean="0"/>
              <a:t>g) SMART </a:t>
            </a:r>
            <a:r>
              <a:rPr lang="en-US" b="1" dirty="0" smtClean="0"/>
              <a:t>SAFETY </a:t>
            </a:r>
          </a:p>
          <a:p>
            <a:pPr algn="just"/>
            <a:r>
              <a:rPr lang="en-US" dirty="0" err="1" smtClean="0"/>
              <a:t>i</a:t>
            </a:r>
            <a:r>
              <a:rPr lang="en-US" dirty="0" smtClean="0"/>
              <a:t>. To setup project to build wearable devices for women, child, old people and physically disabled persons` safety. </a:t>
            </a:r>
          </a:p>
          <a:p>
            <a:pPr algn="just"/>
            <a:r>
              <a:rPr lang="en-US" dirty="0" smtClean="0"/>
              <a:t>ii. To setup projects for supporting dementia and other mentally unhealthy patients from getting lost. </a:t>
            </a:r>
          </a:p>
          <a:p>
            <a:pPr algn="just"/>
            <a:r>
              <a:rPr lang="en-US" dirty="0" smtClean="0"/>
              <a:t>iii. To create low cost tools for intercepting abnormal activities at any location. This can be extended as a solution to provide safety at secluded, remote and border locations. </a:t>
            </a:r>
            <a:endParaRPr lang="en-US" dirty="0" smtClean="0"/>
          </a:p>
          <a:p>
            <a:pPr algn="just"/>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9A4B6B-D5E6-4D71-8E74-032CBB9BA0F6}" type="slidenum">
              <a:rPr lang="en-IN" smtClean="0"/>
              <a:pPr/>
              <a:t>19</a:t>
            </a:fld>
            <a:endParaRPr lang="en-IN"/>
          </a:p>
        </p:txBody>
      </p:sp>
      <p:sp>
        <p:nvSpPr>
          <p:cNvPr id="5" name="Rectangle 4"/>
          <p:cNvSpPr/>
          <p:nvPr/>
        </p:nvSpPr>
        <p:spPr>
          <a:xfrm>
            <a:off x="719527" y="1480439"/>
            <a:ext cx="7689953" cy="3323987"/>
          </a:xfrm>
          <a:prstGeom prst="rect">
            <a:avLst/>
          </a:prstGeom>
        </p:spPr>
        <p:txBody>
          <a:bodyPr wrap="square">
            <a:spAutoFit/>
          </a:bodyPr>
          <a:lstStyle/>
          <a:p>
            <a:pPr algn="just"/>
            <a:r>
              <a:rPr lang="en-US" b="1" dirty="0" smtClean="0"/>
              <a:t>h) SMART SUPPLY CHAIN &amp; LOGISTICS </a:t>
            </a:r>
            <a:endParaRPr lang="en-US" dirty="0" smtClean="0"/>
          </a:p>
          <a:p>
            <a:pPr algn="just"/>
            <a:r>
              <a:rPr lang="en-US" dirty="0" err="1" smtClean="0"/>
              <a:t>i</a:t>
            </a:r>
            <a:r>
              <a:rPr lang="en-US" dirty="0" smtClean="0"/>
              <a:t>. To setup a project for enabling universal ambulance service at any place using any kind of device. </a:t>
            </a:r>
          </a:p>
          <a:p>
            <a:pPr algn="just"/>
            <a:r>
              <a:rPr lang="en-US" dirty="0" smtClean="0"/>
              <a:t>ii. To enable logistics chain managed by government for essential food items to ensuring need-based re-filling and reduction in wastage of food items. </a:t>
            </a:r>
          </a:p>
          <a:p>
            <a:pPr algn="just"/>
            <a:r>
              <a:rPr lang="en-US" dirty="0" smtClean="0"/>
              <a:t>iii. To create tools which could enable faster fulfillment of ecommerce purchases. </a:t>
            </a:r>
          </a:p>
          <a:p>
            <a:pPr algn="just"/>
            <a:endParaRPr lang="en-US" dirty="0" smtClean="0"/>
          </a:p>
          <a:p>
            <a:pPr algn="just"/>
            <a:r>
              <a:rPr lang="en-US" b="1" dirty="0" err="1" smtClean="0"/>
              <a:t>i</a:t>
            </a:r>
            <a:r>
              <a:rPr lang="en-US" b="1" dirty="0" smtClean="0"/>
              <a:t>) SMART MANUFACTURING / INDUSTRIAL IOT </a:t>
            </a:r>
          </a:p>
          <a:p>
            <a:pPr algn="just"/>
            <a:r>
              <a:rPr lang="en-US" dirty="0" err="1" smtClean="0"/>
              <a:t>i</a:t>
            </a:r>
            <a:r>
              <a:rPr lang="en-US" dirty="0" smtClean="0"/>
              <a:t>. To setup projects using </a:t>
            </a:r>
            <a:r>
              <a:rPr lang="en-US" dirty="0" err="1" smtClean="0"/>
              <a:t>IoT</a:t>
            </a:r>
            <a:r>
              <a:rPr lang="en-US" dirty="0" smtClean="0"/>
              <a:t> for planning preventive and in-time maintenance for equipment’s in various manufacturing verticals. The sensors for early defect detection will help in reducing equipment malfunction and hence downtime. </a:t>
            </a:r>
          </a:p>
          <a:p>
            <a:pPr algn="just"/>
            <a:r>
              <a:rPr lang="en-US" dirty="0" smtClean="0"/>
              <a:t>ii. To setup projects for process improvement in manufacturing leading to optimal utilization of resources(fuel, power, as the case may be). </a:t>
            </a:r>
          </a:p>
          <a:p>
            <a:pPr algn="just"/>
            <a:r>
              <a:rPr lang="en-US" dirty="0" smtClean="0"/>
              <a:t>iii. To setup projects for monitoring operations and creating warning/alerts for deviation/damages. For example fire, gas leakage sensors together with alerts. </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ftr" idx="11"/>
          </p:nvPr>
        </p:nvSpPr>
        <p:spPr>
          <a:xfrm>
            <a:off x="2787146" y="6508750"/>
            <a:ext cx="31407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p>
        </p:txBody>
      </p:sp>
      <p:sp>
        <p:nvSpPr>
          <p:cNvPr id="111" name="Google Shape;111;p17"/>
          <p:cNvSpPr/>
          <p:nvPr/>
        </p:nvSpPr>
        <p:spPr>
          <a:xfrm>
            <a:off x="3281804" y="662150"/>
            <a:ext cx="2244000" cy="55179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000" b="1" i="0" u="none" strike="noStrike" cap="none" dirty="0">
                <a:solidFill>
                  <a:schemeClr val="dk1"/>
                </a:solidFill>
                <a:latin typeface="Arial Black"/>
                <a:ea typeface="Arial Black"/>
                <a:cs typeface="Arial Black"/>
                <a:sym typeface="Arial Black"/>
              </a:rPr>
              <a:t>Agenda</a:t>
            </a:r>
            <a:endParaRPr sz="3000" b="0" i="0" u="none" strike="noStrike" cap="none" dirty="0">
              <a:solidFill>
                <a:schemeClr val="dk1"/>
              </a:solidFill>
              <a:latin typeface="Calibri"/>
              <a:ea typeface="Calibri"/>
              <a:cs typeface="Calibri"/>
              <a:sym typeface="Calibri"/>
            </a:endParaRPr>
          </a:p>
        </p:txBody>
      </p:sp>
      <p:sp>
        <p:nvSpPr>
          <p:cNvPr id="116" name="Google Shape;116;p17"/>
          <p:cNvSpPr txBox="1"/>
          <p:nvPr/>
        </p:nvSpPr>
        <p:spPr>
          <a:xfrm>
            <a:off x="6457950" y="6356352"/>
            <a:ext cx="2057400" cy="365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000000"/>
                </a:buClr>
                <a:buSzPts val="1800"/>
                <a:buFont typeface="Arial"/>
                <a:buNone/>
              </a:pPr>
              <a:t>2</a:t>
            </a:fld>
            <a:endParaRPr sz="1800" b="0" i="0" u="none" strike="noStrike" cap="none">
              <a:solidFill>
                <a:srgbClr val="888888"/>
              </a:solidFill>
              <a:latin typeface="Calibri"/>
              <a:ea typeface="Calibri"/>
              <a:cs typeface="Calibri"/>
              <a:sym typeface="Calibri"/>
            </a:endParaRPr>
          </a:p>
        </p:txBody>
      </p:sp>
      <p:grpSp>
        <p:nvGrpSpPr>
          <p:cNvPr id="28" name="Group 27"/>
          <p:cNvGrpSpPr/>
          <p:nvPr/>
        </p:nvGrpSpPr>
        <p:grpSpPr>
          <a:xfrm>
            <a:off x="74718" y="1347224"/>
            <a:ext cx="5256073" cy="5009128"/>
            <a:chOff x="174306" y="1311867"/>
            <a:chExt cx="5256073" cy="5100392"/>
          </a:xfrm>
        </p:grpSpPr>
        <p:sp>
          <p:nvSpPr>
            <p:cNvPr id="112" name="Google Shape;112;p17"/>
            <p:cNvSpPr/>
            <p:nvPr/>
          </p:nvSpPr>
          <p:spPr>
            <a:xfrm flipH="1">
              <a:off x="876448" y="4707867"/>
              <a:ext cx="4521000" cy="4695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a:buSzPts val="1900"/>
              </a:pPr>
              <a:r>
                <a:rPr lang="en-US" sz="1900" dirty="0" smtClean="0">
                  <a:solidFill>
                    <a:schemeClr val="dk1"/>
                  </a:solidFill>
                  <a:latin typeface="Calibri"/>
                  <a:ea typeface="Calibri"/>
                  <a:cs typeface="Calibri"/>
                  <a:sym typeface="Calibri"/>
                </a:rPr>
                <a:t>NTP, SCM, NDCP, TRAI &amp; Smart Grid</a:t>
              </a:r>
              <a:endParaRPr lang="en-US" sz="1900" dirty="0" smtClean="0">
                <a:latin typeface="Calibri"/>
                <a:ea typeface="Calibri"/>
                <a:cs typeface="Calibri"/>
                <a:sym typeface="Calibri"/>
              </a:endParaRPr>
            </a:p>
          </p:txBody>
        </p:sp>
        <p:sp>
          <p:nvSpPr>
            <p:cNvPr id="113" name="Google Shape;113;p17"/>
            <p:cNvSpPr/>
            <p:nvPr/>
          </p:nvSpPr>
          <p:spPr>
            <a:xfrm>
              <a:off x="174306" y="4700580"/>
              <a:ext cx="621600" cy="4674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500" b="1" i="0" u="none" strike="noStrike" cap="none" dirty="0">
                  <a:solidFill>
                    <a:schemeClr val="dk1"/>
                  </a:solidFill>
                  <a:latin typeface="Roboto"/>
                  <a:ea typeface="Roboto"/>
                  <a:cs typeface="Roboto"/>
                  <a:sym typeface="Roboto"/>
                </a:rPr>
                <a:t>06</a:t>
              </a:r>
              <a:endParaRPr sz="2500" b="1" i="0" u="none" strike="noStrike" cap="none" dirty="0">
                <a:solidFill>
                  <a:schemeClr val="dk1"/>
                </a:solidFill>
                <a:latin typeface="Roboto"/>
                <a:ea typeface="Roboto"/>
                <a:cs typeface="Roboto"/>
                <a:sym typeface="Roboto"/>
              </a:endParaRPr>
            </a:p>
          </p:txBody>
        </p:sp>
        <p:sp>
          <p:nvSpPr>
            <p:cNvPr id="114" name="Google Shape;114;p17"/>
            <p:cNvSpPr/>
            <p:nvPr/>
          </p:nvSpPr>
          <p:spPr>
            <a:xfrm flipH="1">
              <a:off x="876448" y="5304514"/>
              <a:ext cx="4521000" cy="4695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a:buSzPts val="1900"/>
              </a:pPr>
              <a:endParaRPr lang="en-US" sz="1900" dirty="0" smtClean="0">
                <a:latin typeface="Calibri"/>
                <a:ea typeface="Calibri"/>
                <a:cs typeface="Calibri"/>
                <a:sym typeface="Calibri"/>
              </a:endParaRPr>
            </a:p>
          </p:txBody>
        </p:sp>
        <p:sp>
          <p:nvSpPr>
            <p:cNvPr id="115" name="Google Shape;115;p17"/>
            <p:cNvSpPr/>
            <p:nvPr/>
          </p:nvSpPr>
          <p:spPr>
            <a:xfrm>
              <a:off x="174306" y="5297227"/>
              <a:ext cx="621600" cy="4674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500" b="1" i="0" u="none" strike="noStrike" cap="none" dirty="0">
                  <a:solidFill>
                    <a:schemeClr val="dk1"/>
                  </a:solidFill>
                  <a:latin typeface="Roboto"/>
                  <a:ea typeface="Roboto"/>
                  <a:cs typeface="Roboto"/>
                  <a:sym typeface="Roboto"/>
                </a:rPr>
                <a:t>07</a:t>
              </a:r>
              <a:endParaRPr sz="2500" b="1" i="0" u="none" strike="noStrike" cap="none" dirty="0">
                <a:solidFill>
                  <a:schemeClr val="dk1"/>
                </a:solidFill>
                <a:latin typeface="Roboto"/>
                <a:ea typeface="Roboto"/>
                <a:cs typeface="Roboto"/>
                <a:sym typeface="Roboto"/>
              </a:endParaRPr>
            </a:p>
          </p:txBody>
        </p:sp>
        <p:grpSp>
          <p:nvGrpSpPr>
            <p:cNvPr id="117" name="Google Shape;117;p17"/>
            <p:cNvGrpSpPr/>
            <p:nvPr/>
          </p:nvGrpSpPr>
          <p:grpSpPr>
            <a:xfrm>
              <a:off x="176032" y="1311867"/>
              <a:ext cx="5254347" cy="3218290"/>
              <a:chOff x="152710" y="1059710"/>
              <a:chExt cx="5715596" cy="3714555"/>
            </a:xfrm>
          </p:grpSpPr>
          <p:grpSp>
            <p:nvGrpSpPr>
              <p:cNvPr id="118" name="Google Shape;118;p17"/>
              <p:cNvGrpSpPr/>
              <p:nvPr/>
            </p:nvGrpSpPr>
            <p:grpSpPr>
              <a:xfrm>
                <a:off x="159457" y="4065053"/>
                <a:ext cx="5628385" cy="709212"/>
                <a:chOff x="1544756" y="1691451"/>
                <a:chExt cx="3659786" cy="416400"/>
              </a:xfrm>
            </p:grpSpPr>
            <p:sp>
              <p:nvSpPr>
                <p:cNvPr id="119" name="Google Shape;119;p17"/>
                <p:cNvSpPr/>
                <p:nvPr/>
              </p:nvSpPr>
              <p:spPr>
                <a:xfrm flipH="1">
                  <a:off x="2020942" y="1691451"/>
                  <a:ext cx="3183600" cy="4164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a:buSzPts val="1900"/>
                  </a:pPr>
                  <a:r>
                    <a:rPr lang="en-US" sz="1900" dirty="0" smtClean="0">
                      <a:solidFill>
                        <a:schemeClr val="dk1"/>
                      </a:solidFill>
                      <a:latin typeface="Calibri"/>
                      <a:ea typeface="Calibri"/>
                      <a:cs typeface="Calibri"/>
                      <a:sym typeface="Calibri"/>
                    </a:rPr>
                    <a:t>Pillars of </a:t>
                  </a:r>
                  <a:r>
                    <a:rPr lang="en-US" sz="1900" dirty="0" err="1" smtClean="0">
                      <a:solidFill>
                        <a:schemeClr val="dk1"/>
                      </a:solidFill>
                      <a:latin typeface="Calibri"/>
                      <a:ea typeface="Calibri"/>
                      <a:cs typeface="Calibri"/>
                      <a:sym typeface="Calibri"/>
                    </a:rPr>
                    <a:t>IoT</a:t>
                  </a:r>
                  <a:r>
                    <a:rPr lang="en-US" sz="1900" dirty="0" smtClean="0">
                      <a:solidFill>
                        <a:schemeClr val="dk1"/>
                      </a:solidFill>
                      <a:latin typeface="Calibri"/>
                      <a:ea typeface="Calibri"/>
                      <a:cs typeface="Calibri"/>
                      <a:sym typeface="Calibri"/>
                    </a:rPr>
                    <a:t> Policy , 2015 </a:t>
                  </a:r>
                </a:p>
              </p:txBody>
            </p:sp>
            <p:sp>
              <p:nvSpPr>
                <p:cNvPr id="120" name="Google Shape;120;p17"/>
                <p:cNvSpPr/>
                <p:nvPr/>
              </p:nvSpPr>
              <p:spPr>
                <a:xfrm>
                  <a:off x="1544756" y="1691451"/>
                  <a:ext cx="427800" cy="4164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500" b="1" i="0" u="none" strike="noStrike" cap="none">
                      <a:solidFill>
                        <a:schemeClr val="dk1"/>
                      </a:solidFill>
                      <a:latin typeface="Calibri"/>
                      <a:ea typeface="Calibri"/>
                      <a:cs typeface="Calibri"/>
                      <a:sym typeface="Calibri"/>
                    </a:rPr>
                    <a:t>05</a:t>
                  </a:r>
                  <a:endParaRPr sz="2500" b="1" i="0" u="none" strike="noStrike" cap="none">
                    <a:solidFill>
                      <a:schemeClr val="dk1"/>
                    </a:solidFill>
                    <a:latin typeface="Calibri"/>
                    <a:ea typeface="Calibri"/>
                    <a:cs typeface="Calibri"/>
                    <a:sym typeface="Calibri"/>
                  </a:endParaRPr>
                </a:p>
              </p:txBody>
            </p:sp>
          </p:grpSp>
          <p:grpSp>
            <p:nvGrpSpPr>
              <p:cNvPr id="121" name="Google Shape;121;p17"/>
              <p:cNvGrpSpPr/>
              <p:nvPr/>
            </p:nvGrpSpPr>
            <p:grpSpPr>
              <a:xfrm>
                <a:off x="152710" y="2497120"/>
                <a:ext cx="5714646" cy="1356776"/>
                <a:chOff x="1561669" y="1180479"/>
                <a:chExt cx="3715876" cy="891619"/>
              </a:xfrm>
            </p:grpSpPr>
            <p:sp>
              <p:nvSpPr>
                <p:cNvPr id="122" name="Google Shape;122;p17"/>
                <p:cNvSpPr/>
                <p:nvPr/>
              </p:nvSpPr>
              <p:spPr>
                <a:xfrm flipH="1">
                  <a:off x="2079545" y="1180479"/>
                  <a:ext cx="3198000" cy="3894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lvl="0">
                    <a:buSzPts val="1900"/>
                  </a:pPr>
                  <a:r>
                    <a:rPr lang="en-US" sz="1900" dirty="0" smtClean="0">
                      <a:solidFill>
                        <a:schemeClr val="dk1"/>
                      </a:solidFill>
                      <a:latin typeface="Calibri"/>
                      <a:ea typeface="Calibri"/>
                      <a:cs typeface="Calibri"/>
                      <a:sym typeface="Calibri"/>
                    </a:rPr>
                    <a:t>Draft Revised </a:t>
                  </a:r>
                  <a:r>
                    <a:rPr lang="en-US" sz="1900" dirty="0" err="1" smtClean="0">
                      <a:solidFill>
                        <a:schemeClr val="dk1"/>
                      </a:solidFill>
                      <a:latin typeface="Calibri"/>
                      <a:ea typeface="Calibri"/>
                      <a:cs typeface="Calibri"/>
                      <a:sym typeface="Calibri"/>
                    </a:rPr>
                    <a:t>IoT</a:t>
                  </a:r>
                  <a:r>
                    <a:rPr lang="en-US" sz="1900" dirty="0" smtClean="0">
                      <a:solidFill>
                        <a:schemeClr val="dk1"/>
                      </a:solidFill>
                      <a:latin typeface="Calibri"/>
                      <a:ea typeface="Calibri"/>
                      <a:cs typeface="Calibri"/>
                      <a:sym typeface="Calibri"/>
                    </a:rPr>
                    <a:t> Policy, 2015, </a:t>
                  </a:r>
                  <a:r>
                    <a:rPr lang="en-US" sz="1900" dirty="0" err="1" smtClean="0">
                      <a:solidFill>
                        <a:schemeClr val="dk1"/>
                      </a:solidFill>
                      <a:latin typeface="Calibri"/>
                      <a:ea typeface="Calibri"/>
                      <a:cs typeface="Calibri"/>
                      <a:sym typeface="Calibri"/>
                    </a:rPr>
                    <a:t>GoI</a:t>
                  </a:r>
                  <a:r>
                    <a:rPr lang="en-US" sz="1900" dirty="0" smtClean="0">
                      <a:solidFill>
                        <a:schemeClr val="dk1"/>
                      </a:solidFill>
                      <a:latin typeface="Calibri"/>
                      <a:ea typeface="Calibri"/>
                      <a:cs typeface="Calibri"/>
                      <a:sym typeface="Calibri"/>
                    </a:rPr>
                    <a:t> </a:t>
                  </a:r>
                  <a:endParaRPr lang="en-US" sz="1900" dirty="0">
                    <a:solidFill>
                      <a:schemeClr val="dk1"/>
                    </a:solidFill>
                    <a:latin typeface="Calibri"/>
                    <a:ea typeface="Calibri"/>
                    <a:cs typeface="Calibri"/>
                    <a:sym typeface="Calibri"/>
                  </a:endParaRPr>
                </a:p>
              </p:txBody>
            </p:sp>
            <p:sp>
              <p:nvSpPr>
                <p:cNvPr id="123" name="Google Shape;123;p17"/>
                <p:cNvSpPr/>
                <p:nvPr/>
              </p:nvSpPr>
              <p:spPr>
                <a:xfrm>
                  <a:off x="1561669" y="1670998"/>
                  <a:ext cx="429600" cy="4011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500" b="1" i="0" u="none" strike="noStrike" cap="none" dirty="0">
                      <a:solidFill>
                        <a:schemeClr val="dk1"/>
                      </a:solidFill>
                      <a:latin typeface="Calibri"/>
                      <a:ea typeface="Calibri"/>
                      <a:cs typeface="Calibri"/>
                      <a:sym typeface="Calibri"/>
                    </a:rPr>
                    <a:t>04</a:t>
                  </a:r>
                  <a:endParaRPr sz="2500" b="1" i="0" u="none" strike="noStrike" cap="none" dirty="0">
                    <a:solidFill>
                      <a:schemeClr val="dk1"/>
                    </a:solidFill>
                    <a:latin typeface="Calibri"/>
                    <a:ea typeface="Calibri"/>
                    <a:cs typeface="Calibri"/>
                    <a:sym typeface="Calibri"/>
                  </a:endParaRPr>
                </a:p>
              </p:txBody>
            </p:sp>
          </p:grpSp>
          <p:grpSp>
            <p:nvGrpSpPr>
              <p:cNvPr id="124" name="Google Shape;124;p17"/>
              <p:cNvGrpSpPr/>
              <p:nvPr/>
            </p:nvGrpSpPr>
            <p:grpSpPr>
              <a:xfrm>
                <a:off x="181450" y="1751054"/>
                <a:ext cx="5686856" cy="2034557"/>
                <a:chOff x="1568698" y="2109396"/>
                <a:chExt cx="3734474" cy="1527446"/>
              </a:xfrm>
            </p:grpSpPr>
            <p:sp>
              <p:nvSpPr>
                <p:cNvPr id="125" name="Google Shape;125;p17"/>
                <p:cNvSpPr/>
                <p:nvPr/>
              </p:nvSpPr>
              <p:spPr>
                <a:xfrm flipH="1">
                  <a:off x="2082072" y="3264242"/>
                  <a:ext cx="3221100" cy="3726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smtClean="0">
                      <a:solidFill>
                        <a:schemeClr val="dk1"/>
                      </a:solidFill>
                      <a:latin typeface="Calibri"/>
                      <a:ea typeface="Calibri"/>
                      <a:cs typeface="Calibri"/>
                      <a:sym typeface="Calibri"/>
                    </a:rPr>
                    <a:t>Key Considerations for </a:t>
                  </a:r>
                  <a:r>
                    <a:rPr lang="en-US" sz="1900" b="0" i="0" u="none" strike="noStrike" cap="none" dirty="0" err="1" smtClean="0">
                      <a:solidFill>
                        <a:schemeClr val="dk1"/>
                      </a:solidFill>
                      <a:latin typeface="Calibri"/>
                      <a:ea typeface="Calibri"/>
                      <a:cs typeface="Calibri"/>
                      <a:sym typeface="Calibri"/>
                    </a:rPr>
                    <a:t>IoT</a:t>
                  </a:r>
                  <a:r>
                    <a:rPr lang="en-US" sz="1900" b="0" i="0" u="none" strike="noStrike" cap="none" dirty="0" smtClean="0">
                      <a:solidFill>
                        <a:schemeClr val="dk1"/>
                      </a:solidFill>
                      <a:latin typeface="Calibri"/>
                      <a:ea typeface="Calibri"/>
                      <a:cs typeface="Calibri"/>
                      <a:sym typeface="Calibri"/>
                    </a:rPr>
                    <a:t> devices</a:t>
                  </a:r>
                  <a:endParaRPr sz="1900" b="0" i="0" u="none" strike="noStrike" cap="none" dirty="0">
                    <a:solidFill>
                      <a:schemeClr val="dk1"/>
                    </a:solidFill>
                    <a:latin typeface="Calibri"/>
                    <a:ea typeface="Calibri"/>
                    <a:cs typeface="Calibri"/>
                    <a:sym typeface="Calibri"/>
                  </a:endParaRPr>
                </a:p>
              </p:txBody>
            </p:sp>
            <p:sp>
              <p:nvSpPr>
                <p:cNvPr id="126" name="Google Shape;126;p17"/>
                <p:cNvSpPr/>
                <p:nvPr/>
              </p:nvSpPr>
              <p:spPr>
                <a:xfrm>
                  <a:off x="1568698" y="2109396"/>
                  <a:ext cx="440400" cy="3540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500" b="1" i="0" u="none" strike="noStrike" cap="none" dirty="0">
                      <a:solidFill>
                        <a:schemeClr val="dk1"/>
                      </a:solidFill>
                      <a:latin typeface="Calibri"/>
                      <a:ea typeface="Calibri"/>
                      <a:cs typeface="Calibri"/>
                      <a:sym typeface="Calibri"/>
                    </a:rPr>
                    <a:t>02</a:t>
                  </a:r>
                  <a:endParaRPr sz="2500" b="1" i="0" u="none" strike="noStrike" cap="none" dirty="0">
                    <a:solidFill>
                      <a:schemeClr val="dk1"/>
                    </a:solidFill>
                    <a:latin typeface="Calibri"/>
                    <a:ea typeface="Calibri"/>
                    <a:cs typeface="Calibri"/>
                    <a:sym typeface="Calibri"/>
                  </a:endParaRPr>
                </a:p>
              </p:txBody>
            </p:sp>
          </p:grpSp>
          <p:grpSp>
            <p:nvGrpSpPr>
              <p:cNvPr id="127" name="Google Shape;127;p17"/>
              <p:cNvGrpSpPr/>
              <p:nvPr/>
            </p:nvGrpSpPr>
            <p:grpSpPr>
              <a:xfrm>
                <a:off x="181324" y="1059710"/>
                <a:ext cx="5686032" cy="483804"/>
                <a:chOff x="1580374" y="2288349"/>
                <a:chExt cx="3690791" cy="372300"/>
              </a:xfrm>
            </p:grpSpPr>
            <p:sp>
              <p:nvSpPr>
                <p:cNvPr id="128" name="Google Shape;128;p17"/>
                <p:cNvSpPr/>
                <p:nvPr/>
              </p:nvSpPr>
              <p:spPr>
                <a:xfrm flipH="1">
                  <a:off x="2071665" y="2288349"/>
                  <a:ext cx="3199500" cy="3723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smtClean="0">
                      <a:solidFill>
                        <a:schemeClr val="dk1"/>
                      </a:solidFill>
                      <a:latin typeface="Calibri"/>
                      <a:ea typeface="Calibri"/>
                      <a:cs typeface="Calibri"/>
                      <a:sym typeface="Calibri"/>
                    </a:rPr>
                    <a:t>Introduction – </a:t>
                  </a:r>
                  <a:r>
                    <a:rPr lang="en-US" sz="1900" b="0" i="0" u="none" strike="noStrike" cap="none" dirty="0" err="1" smtClean="0">
                      <a:solidFill>
                        <a:schemeClr val="dk1"/>
                      </a:solidFill>
                      <a:latin typeface="Calibri"/>
                      <a:ea typeface="Calibri"/>
                      <a:cs typeface="Calibri"/>
                      <a:sym typeface="Calibri"/>
                    </a:rPr>
                    <a:t>IoT</a:t>
                  </a:r>
                  <a:r>
                    <a:rPr lang="en-US" sz="1900" b="0" i="0" u="none" strike="noStrike" cap="none" dirty="0" smtClean="0">
                      <a:solidFill>
                        <a:schemeClr val="dk1"/>
                      </a:solidFill>
                      <a:latin typeface="Calibri"/>
                      <a:ea typeface="Calibri"/>
                      <a:cs typeface="Calibri"/>
                      <a:sym typeface="Calibri"/>
                    </a:rPr>
                    <a:t> Devices </a:t>
                  </a:r>
                  <a:endParaRPr sz="1900" b="0" i="0" u="none" strike="noStrike" cap="none" dirty="0">
                    <a:solidFill>
                      <a:srgbClr val="000000"/>
                    </a:solidFill>
                    <a:latin typeface="Calibri"/>
                    <a:ea typeface="Calibri"/>
                    <a:cs typeface="Calibri"/>
                    <a:sym typeface="Calibri"/>
                  </a:endParaRPr>
                </a:p>
              </p:txBody>
            </p:sp>
            <p:sp>
              <p:nvSpPr>
                <p:cNvPr id="129" name="Google Shape;129;p17"/>
                <p:cNvSpPr/>
                <p:nvPr/>
              </p:nvSpPr>
              <p:spPr>
                <a:xfrm>
                  <a:off x="1580374" y="2290009"/>
                  <a:ext cx="441300" cy="370500"/>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500" b="1" i="0" u="none" strike="noStrike" cap="none" dirty="0">
                      <a:solidFill>
                        <a:schemeClr val="dk1"/>
                      </a:solidFill>
                      <a:latin typeface="Calibri"/>
                      <a:ea typeface="Calibri"/>
                      <a:cs typeface="Calibri"/>
                      <a:sym typeface="Calibri"/>
                    </a:rPr>
                    <a:t>01</a:t>
                  </a:r>
                  <a:endParaRPr sz="2500" b="1" i="0" u="none" strike="noStrike" cap="none" dirty="0">
                    <a:solidFill>
                      <a:schemeClr val="dk1"/>
                    </a:solidFill>
                    <a:latin typeface="Calibri"/>
                    <a:ea typeface="Calibri"/>
                    <a:cs typeface="Calibri"/>
                    <a:sym typeface="Calibri"/>
                  </a:endParaRPr>
                </a:p>
              </p:txBody>
            </p:sp>
          </p:grpSp>
          <p:grpSp>
            <p:nvGrpSpPr>
              <p:cNvPr id="130" name="Google Shape;130;p17"/>
              <p:cNvGrpSpPr/>
              <p:nvPr/>
            </p:nvGrpSpPr>
            <p:grpSpPr>
              <a:xfrm>
                <a:off x="157100" y="1709643"/>
                <a:ext cx="5699055" cy="1309148"/>
                <a:chOff x="1568789" y="1562349"/>
                <a:chExt cx="3728528" cy="776022"/>
              </a:xfrm>
            </p:grpSpPr>
            <p:sp>
              <p:nvSpPr>
                <p:cNvPr id="131" name="Google Shape;131;p17"/>
                <p:cNvSpPr/>
                <p:nvPr/>
              </p:nvSpPr>
              <p:spPr>
                <a:xfrm flipH="1">
                  <a:off x="2079817" y="1562349"/>
                  <a:ext cx="3217500" cy="3213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smtClean="0">
                      <a:solidFill>
                        <a:schemeClr val="dk1"/>
                      </a:solidFill>
                      <a:latin typeface="Calibri"/>
                      <a:ea typeface="Calibri"/>
                      <a:cs typeface="Calibri"/>
                      <a:sym typeface="Calibri"/>
                    </a:rPr>
                    <a:t>India’s </a:t>
                  </a:r>
                  <a:r>
                    <a:rPr lang="en-US" sz="1900" b="0" i="0" u="none" strike="noStrike" cap="none" dirty="0" err="1" smtClean="0">
                      <a:solidFill>
                        <a:schemeClr val="dk1"/>
                      </a:solidFill>
                      <a:latin typeface="Calibri"/>
                      <a:ea typeface="Calibri"/>
                      <a:cs typeface="Calibri"/>
                      <a:sym typeface="Calibri"/>
                    </a:rPr>
                    <a:t>IoT</a:t>
                  </a:r>
                  <a:r>
                    <a:rPr lang="en-US" sz="1900" b="0" i="0" u="none" strike="noStrike" cap="none" dirty="0" smtClean="0">
                      <a:solidFill>
                        <a:schemeClr val="dk1"/>
                      </a:solidFill>
                      <a:latin typeface="Calibri"/>
                      <a:ea typeface="Calibri"/>
                      <a:cs typeface="Calibri"/>
                      <a:sym typeface="Calibri"/>
                    </a:rPr>
                    <a:t> Roadmap </a:t>
                  </a:r>
                  <a:endParaRPr sz="1900" b="0" i="0" u="none" strike="noStrike" cap="none" dirty="0">
                    <a:solidFill>
                      <a:schemeClr val="dk1"/>
                    </a:solidFill>
                    <a:latin typeface="Calibri"/>
                    <a:ea typeface="Calibri"/>
                    <a:cs typeface="Calibri"/>
                    <a:sym typeface="Calibri"/>
                  </a:endParaRPr>
                </a:p>
              </p:txBody>
            </p:sp>
            <p:sp>
              <p:nvSpPr>
                <p:cNvPr id="132" name="Google Shape;132;p17"/>
                <p:cNvSpPr/>
                <p:nvPr/>
              </p:nvSpPr>
              <p:spPr>
                <a:xfrm>
                  <a:off x="1568789" y="2018571"/>
                  <a:ext cx="442200" cy="3198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500" b="1" i="0" u="none" strike="noStrike" cap="none" dirty="0">
                      <a:solidFill>
                        <a:schemeClr val="dk1"/>
                      </a:solidFill>
                      <a:latin typeface="Calibri"/>
                      <a:ea typeface="Calibri"/>
                      <a:cs typeface="Calibri"/>
                      <a:sym typeface="Calibri"/>
                    </a:rPr>
                    <a:t>03</a:t>
                  </a:r>
                  <a:endParaRPr sz="2500" b="1" i="0" u="none" strike="noStrike" cap="none" dirty="0">
                    <a:solidFill>
                      <a:schemeClr val="dk1"/>
                    </a:solidFill>
                    <a:latin typeface="Calibri"/>
                    <a:ea typeface="Calibri"/>
                    <a:cs typeface="Calibri"/>
                    <a:sym typeface="Calibri"/>
                  </a:endParaRPr>
                </a:p>
              </p:txBody>
            </p:sp>
          </p:grpSp>
        </p:grpSp>
        <p:sp>
          <p:nvSpPr>
            <p:cNvPr id="135" name="Google Shape;135;p17"/>
            <p:cNvSpPr/>
            <p:nvPr/>
          </p:nvSpPr>
          <p:spPr>
            <a:xfrm flipH="1">
              <a:off x="890231" y="5952059"/>
              <a:ext cx="4505325" cy="4602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a:buSzPts val="1700"/>
              </a:pPr>
              <a:r>
                <a:rPr lang="en-US" sz="1900" dirty="0" smtClean="0">
                  <a:latin typeface="Calibri"/>
                  <a:ea typeface="Calibri"/>
                  <a:cs typeface="Calibri"/>
                  <a:sym typeface="Calibri"/>
                </a:rPr>
                <a:t>Policy Gaps</a:t>
              </a:r>
            </a:p>
          </p:txBody>
        </p:sp>
        <p:sp>
          <p:nvSpPr>
            <p:cNvPr id="136" name="Google Shape;136;p17"/>
            <p:cNvSpPr/>
            <p:nvPr/>
          </p:nvSpPr>
          <p:spPr>
            <a:xfrm>
              <a:off x="191069" y="5944918"/>
              <a:ext cx="584863" cy="45840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600"/>
                <a:buFont typeface="Roboto"/>
                <a:buNone/>
              </a:pPr>
              <a:r>
                <a:rPr lang="en-US" sz="2500" b="1" i="0" u="none" strike="noStrike" cap="none" dirty="0">
                  <a:solidFill>
                    <a:schemeClr val="dk1"/>
                  </a:solidFill>
                  <a:latin typeface="Roboto"/>
                  <a:ea typeface="Roboto"/>
                  <a:cs typeface="Roboto"/>
                  <a:sym typeface="Roboto"/>
                </a:rPr>
                <a:t>08</a:t>
              </a:r>
              <a:endParaRPr sz="2500" b="1" i="0" u="none" strike="noStrike" cap="none" dirty="0">
                <a:solidFill>
                  <a:schemeClr val="dk1"/>
                </a:solidFill>
                <a:latin typeface="Roboto"/>
                <a:ea typeface="Roboto"/>
                <a:cs typeface="Roboto"/>
                <a:sym typeface="Roboto"/>
              </a:endParaRPr>
            </a:p>
          </p:txBody>
        </p:sp>
      </p:grpSp>
      <p:pic>
        <p:nvPicPr>
          <p:cNvPr id="137" name="Google Shape;137;p17"/>
          <p:cNvPicPr preferRelativeResize="0"/>
          <p:nvPr/>
        </p:nvPicPr>
        <p:blipFill rotWithShape="1">
          <a:blip r:embed="rId3">
            <a:alphaModFix/>
          </a:blip>
          <a:srcRect/>
          <a:stretch/>
        </p:blipFill>
        <p:spPr>
          <a:xfrm flipH="1">
            <a:off x="5614586" y="1403131"/>
            <a:ext cx="3330107" cy="4938484"/>
          </a:xfrm>
          <a:prstGeom prst="rect">
            <a:avLst/>
          </a:prstGeom>
          <a:noFill/>
          <a:ln w="19050" cap="flat" cmpd="sng">
            <a:solidFill>
              <a:srgbClr val="0070C0"/>
            </a:solidFill>
            <a:prstDash val="solid"/>
            <a:round/>
            <a:headEnd type="none" w="sm" len="sm"/>
            <a:tailEnd type="none" w="sm" len="sm"/>
          </a:ln>
        </p:spPr>
      </p:pic>
      <p:sp>
        <p:nvSpPr>
          <p:cNvPr id="29" name="Rectangle 28"/>
          <p:cNvSpPr/>
          <p:nvPr/>
        </p:nvSpPr>
        <p:spPr>
          <a:xfrm>
            <a:off x="899891" y="5324630"/>
            <a:ext cx="1370343" cy="384721"/>
          </a:xfrm>
          <a:prstGeom prst="rect">
            <a:avLst/>
          </a:prstGeom>
        </p:spPr>
        <p:txBody>
          <a:bodyPr wrap="square">
            <a:spAutoFit/>
          </a:bodyPr>
          <a:lstStyle/>
          <a:p>
            <a:pPr>
              <a:buSzPts val="1700"/>
            </a:pPr>
            <a:r>
              <a:rPr lang="en-US" sz="1900" dirty="0" smtClean="0">
                <a:solidFill>
                  <a:schemeClr val="dk1"/>
                </a:solidFill>
                <a:latin typeface="Calibri"/>
                <a:ea typeface="Calibri"/>
                <a:cs typeface="Calibri"/>
                <a:sym typeface="Calibri"/>
              </a:rPr>
              <a:t>Challenges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9A4B6B-D5E6-4D71-8E74-032CBB9BA0F6}" type="slidenum">
              <a:rPr lang="en-IN" smtClean="0"/>
              <a:pPr/>
              <a:t>20</a:t>
            </a:fld>
            <a:endParaRPr lang="en-IN"/>
          </a:p>
        </p:txBody>
      </p:sp>
      <p:sp>
        <p:nvSpPr>
          <p:cNvPr id="3" name="Rectangle 2"/>
          <p:cNvSpPr/>
          <p:nvPr/>
        </p:nvSpPr>
        <p:spPr>
          <a:xfrm>
            <a:off x="409904" y="939891"/>
            <a:ext cx="8254412" cy="5078313"/>
          </a:xfrm>
          <a:prstGeom prst="rect">
            <a:avLst/>
          </a:prstGeom>
        </p:spPr>
        <p:txBody>
          <a:bodyPr wrap="square">
            <a:spAutoFit/>
          </a:bodyPr>
          <a:lstStyle/>
          <a:p>
            <a:pPr algn="just"/>
            <a:r>
              <a:rPr lang="en-US" sz="1800" b="1" dirty="0" smtClean="0">
                <a:latin typeface="Calibri" pitchFamily="34" charset="0"/>
                <a:cs typeface="Calibri" pitchFamily="34" charset="0"/>
              </a:rPr>
              <a:t>INCUBATION </a:t>
            </a:r>
            <a:r>
              <a:rPr lang="en-US" sz="1800" b="1" dirty="0" smtClean="0">
                <a:latin typeface="Calibri" pitchFamily="34" charset="0"/>
                <a:cs typeface="Calibri" pitchFamily="34" charset="0"/>
              </a:rPr>
              <a:t>&amp; CAPACITY BUILDING </a:t>
            </a:r>
          </a:p>
          <a:p>
            <a:pPr algn="just">
              <a:buFont typeface="Arial" pitchFamily="34" charset="0"/>
              <a:buChar char="•"/>
            </a:pPr>
            <a:r>
              <a:rPr lang="en-US" sz="1800" dirty="0" smtClean="0">
                <a:latin typeface="Calibri" pitchFamily="34" charset="0"/>
                <a:cs typeface="Calibri" pitchFamily="34" charset="0"/>
              </a:rPr>
              <a:t>To </a:t>
            </a:r>
            <a:r>
              <a:rPr lang="en-US" sz="1800" dirty="0" smtClean="0">
                <a:latin typeface="Calibri" pitchFamily="34" charset="0"/>
                <a:cs typeface="Calibri" pitchFamily="34" charset="0"/>
              </a:rPr>
              <a:t>promote Institutional capacity building with ERNET as the nodal agency and 15 academic/ institutional partners. Under this program government will fund to create Resource Centers &amp; Test-beds as a common experimental facility supporting heterogeneity in Internet of Things (</a:t>
            </a:r>
            <a:r>
              <a:rPr lang="en-US" sz="1800" dirty="0" err="1" smtClean="0">
                <a:latin typeface="Calibri" pitchFamily="34" charset="0"/>
                <a:cs typeface="Calibri" pitchFamily="34" charset="0"/>
              </a:rPr>
              <a:t>IoT</a:t>
            </a:r>
            <a:r>
              <a:rPr lang="en-US" sz="1800" dirty="0" smtClean="0">
                <a:latin typeface="Calibri" pitchFamily="34" charset="0"/>
                <a:cs typeface="Calibri" pitchFamily="34" charset="0"/>
              </a:rPr>
              <a:t>) domain to help the community to experiment </a:t>
            </a:r>
            <a:r>
              <a:rPr lang="en-US" sz="1800" dirty="0" err="1" smtClean="0">
                <a:latin typeface="Calibri" pitchFamily="34" charset="0"/>
                <a:cs typeface="Calibri" pitchFamily="34" charset="0"/>
              </a:rPr>
              <a:t>IoT</a:t>
            </a:r>
            <a:r>
              <a:rPr lang="en-US" sz="1800" dirty="0" smtClean="0">
                <a:latin typeface="Calibri" pitchFamily="34" charset="0"/>
                <a:cs typeface="Calibri" pitchFamily="34" charset="0"/>
              </a:rPr>
              <a:t> devices and applications by combining various </a:t>
            </a:r>
            <a:r>
              <a:rPr lang="en-US" sz="1800" dirty="0" err="1" smtClean="0">
                <a:latin typeface="Calibri" pitchFamily="34" charset="0"/>
                <a:cs typeface="Calibri" pitchFamily="34" charset="0"/>
              </a:rPr>
              <a:t>IoT</a:t>
            </a:r>
            <a:r>
              <a:rPr lang="en-US" sz="1800" dirty="0" smtClean="0">
                <a:latin typeface="Calibri" pitchFamily="34" charset="0"/>
                <a:cs typeface="Calibri" pitchFamily="34" charset="0"/>
              </a:rPr>
              <a:t> technologies. The institutional capacity building will have following objectives</a:t>
            </a:r>
            <a:r>
              <a:rPr lang="en-US" sz="1800" dirty="0" smtClean="0">
                <a:latin typeface="Calibri" pitchFamily="34" charset="0"/>
                <a:cs typeface="Calibri" pitchFamily="34" charset="0"/>
              </a:rPr>
              <a:t>:</a:t>
            </a:r>
          </a:p>
          <a:p>
            <a:pPr algn="just">
              <a:buFont typeface="Arial" pitchFamily="34" charset="0"/>
              <a:buChar char="•"/>
            </a:pPr>
            <a:endParaRPr lang="en-US" sz="1800" dirty="0" smtClean="0">
              <a:latin typeface="Calibri" pitchFamily="34" charset="0"/>
              <a:cs typeface="Calibri" pitchFamily="34" charset="0"/>
            </a:endParaRPr>
          </a:p>
          <a:p>
            <a:pPr marL="342900" indent="-342900" algn="just">
              <a:buFont typeface="+mj-lt"/>
              <a:buAutoNum type="arabicPeriod"/>
            </a:pPr>
            <a:r>
              <a:rPr lang="en-US" sz="1800" dirty="0" smtClean="0">
                <a:latin typeface="Calibri" pitchFamily="34" charset="0"/>
                <a:cs typeface="Calibri" pitchFamily="34" charset="0"/>
              </a:rPr>
              <a:t>Implementing </a:t>
            </a:r>
            <a:r>
              <a:rPr lang="en-US" sz="1800" dirty="0" err="1" smtClean="0">
                <a:latin typeface="Calibri" pitchFamily="34" charset="0"/>
                <a:cs typeface="Calibri" pitchFamily="34" charset="0"/>
              </a:rPr>
              <a:t>IoT</a:t>
            </a:r>
            <a:r>
              <a:rPr lang="en-US" sz="1800" dirty="0" smtClean="0">
                <a:latin typeface="Calibri" pitchFamily="34" charset="0"/>
                <a:cs typeface="Calibri" pitchFamily="34" charset="0"/>
              </a:rPr>
              <a:t> test-bed comprising heterogeneous legacy and possible new types of </a:t>
            </a:r>
            <a:r>
              <a:rPr lang="en-US" sz="1800" dirty="0" smtClean="0">
                <a:latin typeface="Calibri" pitchFamily="34" charset="0"/>
                <a:cs typeface="Calibri" pitchFamily="34" charset="0"/>
              </a:rPr>
              <a:t>devices.</a:t>
            </a:r>
          </a:p>
          <a:p>
            <a:pPr marL="342900" indent="-342900" algn="just">
              <a:buFont typeface="+mj-lt"/>
              <a:buAutoNum type="arabicPeriod"/>
            </a:pPr>
            <a:r>
              <a:rPr lang="en-US" sz="1800" dirty="0" smtClean="0">
                <a:latin typeface="Calibri" pitchFamily="34" charset="0"/>
                <a:cs typeface="Calibri" pitchFamily="34" charset="0"/>
              </a:rPr>
              <a:t>Support </a:t>
            </a:r>
            <a:r>
              <a:rPr lang="en-US" sz="1800" dirty="0" err="1" smtClean="0">
                <a:latin typeface="Calibri" pitchFamily="34" charset="0"/>
                <a:cs typeface="Calibri" pitchFamily="34" charset="0"/>
              </a:rPr>
              <a:t>IoT</a:t>
            </a:r>
            <a:r>
              <a:rPr lang="en-US" sz="1800" dirty="0" smtClean="0">
                <a:latin typeface="Calibri" pitchFamily="34" charset="0"/>
                <a:cs typeface="Calibri" pitchFamily="34" charset="0"/>
              </a:rPr>
              <a:t> experiments to benefit academic and research community in improving the knowledge of </a:t>
            </a:r>
            <a:r>
              <a:rPr lang="en-US" sz="1800" dirty="0" err="1" smtClean="0">
                <a:latin typeface="Calibri" pitchFamily="34" charset="0"/>
                <a:cs typeface="Calibri" pitchFamily="34" charset="0"/>
              </a:rPr>
              <a:t>IoT</a:t>
            </a:r>
            <a:r>
              <a:rPr lang="en-US" sz="1800" dirty="0" smtClean="0">
                <a:latin typeface="Calibri" pitchFamily="34" charset="0"/>
                <a:cs typeface="Calibri" pitchFamily="34" charset="0"/>
              </a:rPr>
              <a:t> hardware and software infrastructure. </a:t>
            </a:r>
            <a:endParaRPr lang="en-US" sz="1800" b="1" dirty="0" smtClean="0">
              <a:latin typeface="Calibri" pitchFamily="34" charset="0"/>
              <a:cs typeface="Calibri" pitchFamily="34" charset="0"/>
            </a:endParaRPr>
          </a:p>
          <a:p>
            <a:pPr marL="342900" indent="-342900" algn="just">
              <a:buFont typeface="+mj-lt"/>
              <a:buAutoNum type="arabicPeriod"/>
            </a:pPr>
            <a:r>
              <a:rPr lang="en-US" sz="1800" dirty="0" smtClean="0">
                <a:latin typeface="Calibri" pitchFamily="34" charset="0"/>
                <a:cs typeface="Calibri" pitchFamily="34" charset="0"/>
              </a:rPr>
              <a:t>Semantic </a:t>
            </a:r>
            <a:r>
              <a:rPr lang="en-US" sz="1800" dirty="0" smtClean="0">
                <a:latin typeface="Calibri" pitchFamily="34" charset="0"/>
                <a:cs typeface="Calibri" pitchFamily="34" charset="0"/>
              </a:rPr>
              <a:t>technologies and ontology development to the benefit </a:t>
            </a:r>
            <a:r>
              <a:rPr lang="en-US" sz="1800" dirty="0" err="1" smtClean="0">
                <a:latin typeface="Calibri" pitchFamily="34" charset="0"/>
                <a:cs typeface="Calibri" pitchFamily="34" charset="0"/>
              </a:rPr>
              <a:t>IoT</a:t>
            </a:r>
            <a:r>
              <a:rPr lang="en-US" sz="1800" dirty="0" smtClean="0">
                <a:latin typeface="Calibri" pitchFamily="34" charset="0"/>
                <a:cs typeface="Calibri" pitchFamily="34" charset="0"/>
              </a:rPr>
              <a:t> community. </a:t>
            </a:r>
            <a:endParaRPr lang="en-US" sz="1800" dirty="0" smtClean="0">
              <a:latin typeface="Calibri" pitchFamily="34" charset="0"/>
              <a:cs typeface="Calibri" pitchFamily="34" charset="0"/>
            </a:endParaRPr>
          </a:p>
          <a:p>
            <a:pPr marL="342900" indent="-342900" algn="just">
              <a:buFont typeface="+mj-lt"/>
              <a:buAutoNum type="arabicPeriod"/>
            </a:pPr>
            <a:r>
              <a:rPr lang="en-US" sz="1800" dirty="0" smtClean="0">
                <a:latin typeface="Calibri" pitchFamily="34" charset="0"/>
                <a:cs typeface="Calibri" pitchFamily="34" charset="0"/>
              </a:rPr>
              <a:t>Help </a:t>
            </a:r>
            <a:r>
              <a:rPr lang="en-US" sz="1800" dirty="0" smtClean="0">
                <a:latin typeface="Calibri" pitchFamily="34" charset="0"/>
                <a:cs typeface="Calibri" pitchFamily="34" charset="0"/>
              </a:rPr>
              <a:t>scientific community in enhancing their knowledge about </a:t>
            </a:r>
            <a:r>
              <a:rPr lang="en-US" sz="1800" dirty="0" err="1" smtClean="0">
                <a:latin typeface="Calibri" pitchFamily="34" charset="0"/>
                <a:cs typeface="Calibri" pitchFamily="34" charset="0"/>
              </a:rPr>
              <a:t>IoT</a:t>
            </a:r>
            <a:r>
              <a:rPr lang="en-US" sz="1800" dirty="0" smtClean="0">
                <a:latin typeface="Calibri" pitchFamily="34" charset="0"/>
                <a:cs typeface="Calibri" pitchFamily="34" charset="0"/>
              </a:rPr>
              <a:t> and its relevance to their application domain. </a:t>
            </a:r>
            <a:endParaRPr lang="en-US" sz="1800" dirty="0" smtClean="0">
              <a:latin typeface="Calibri" pitchFamily="34" charset="0"/>
              <a:cs typeface="Calibri" pitchFamily="34" charset="0"/>
            </a:endParaRPr>
          </a:p>
          <a:p>
            <a:pPr marL="342900" indent="-342900" algn="just">
              <a:buFont typeface="+mj-lt"/>
              <a:buAutoNum type="arabicPeriod"/>
            </a:pPr>
            <a:r>
              <a:rPr lang="en-US" sz="1800" dirty="0" smtClean="0">
                <a:latin typeface="Calibri" pitchFamily="34" charset="0"/>
                <a:cs typeface="Calibri" pitchFamily="34" charset="0"/>
              </a:rPr>
              <a:t>Facilitate </a:t>
            </a:r>
            <a:r>
              <a:rPr lang="en-US" sz="1800" dirty="0" err="1" smtClean="0">
                <a:latin typeface="Calibri" pitchFamily="34" charset="0"/>
                <a:cs typeface="Calibri" pitchFamily="34" charset="0"/>
              </a:rPr>
              <a:t>IoT</a:t>
            </a:r>
            <a:r>
              <a:rPr lang="en-US" sz="1800" dirty="0" smtClean="0">
                <a:latin typeface="Calibri" pitchFamily="34" charset="0"/>
                <a:cs typeface="Calibri" pitchFamily="34" charset="0"/>
              </a:rPr>
              <a:t> innovation enhancing its impacts and define necessary standards for </a:t>
            </a:r>
            <a:r>
              <a:rPr lang="en-US" sz="1800" dirty="0" err="1" smtClean="0">
                <a:latin typeface="Calibri" pitchFamily="34" charset="0"/>
                <a:cs typeface="Calibri" pitchFamily="34" charset="0"/>
              </a:rPr>
              <a:t>IoT</a:t>
            </a:r>
            <a:r>
              <a:rPr lang="en-US" sz="1800" dirty="0" smtClean="0">
                <a:latin typeface="Calibri" pitchFamily="34" charset="0"/>
                <a:cs typeface="Calibri" pitchFamily="34" charset="0"/>
              </a:rPr>
              <a:t>. </a:t>
            </a:r>
          </a:p>
          <a:p>
            <a:pPr algn="just"/>
            <a:endParaRPr lang="en-US" sz="1800" dirty="0">
              <a:latin typeface="Calibri" pitchFamily="34" charset="0"/>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9A4B6B-D5E6-4D71-8E74-032CBB9BA0F6}" type="slidenum">
              <a:rPr lang="en-IN" smtClean="0"/>
              <a:pPr/>
              <a:t>21</a:t>
            </a:fld>
            <a:endParaRPr lang="en-IN"/>
          </a:p>
        </p:txBody>
      </p:sp>
      <p:sp>
        <p:nvSpPr>
          <p:cNvPr id="3" name="Rectangle 2"/>
          <p:cNvSpPr/>
          <p:nvPr/>
        </p:nvSpPr>
        <p:spPr>
          <a:xfrm>
            <a:off x="409904" y="1029831"/>
            <a:ext cx="8269402" cy="5509200"/>
          </a:xfrm>
          <a:prstGeom prst="rect">
            <a:avLst/>
          </a:prstGeom>
        </p:spPr>
        <p:txBody>
          <a:bodyPr wrap="square">
            <a:spAutoFit/>
          </a:bodyPr>
          <a:lstStyle/>
          <a:p>
            <a:pPr marL="342900" indent="-342900" algn="just">
              <a:buAutoNum type="arabicPeriod" startAt="6"/>
            </a:pPr>
            <a:r>
              <a:rPr lang="en-US" sz="1600" dirty="0" smtClean="0">
                <a:latin typeface="Calibri" pitchFamily="34" charset="0"/>
                <a:cs typeface="Calibri" pitchFamily="34" charset="0"/>
              </a:rPr>
              <a:t>Use </a:t>
            </a:r>
            <a:r>
              <a:rPr lang="en-US" sz="1600" dirty="0" err="1" smtClean="0">
                <a:latin typeface="Calibri" pitchFamily="34" charset="0"/>
                <a:cs typeface="Calibri" pitchFamily="34" charset="0"/>
              </a:rPr>
              <a:t>IoT</a:t>
            </a:r>
            <a:r>
              <a:rPr lang="en-US" sz="1600" dirty="0" smtClean="0">
                <a:latin typeface="Calibri" pitchFamily="34" charset="0"/>
                <a:cs typeface="Calibri" pitchFamily="34" charset="0"/>
              </a:rPr>
              <a:t> to the benefit of the citizens &amp; society. </a:t>
            </a:r>
            <a:endParaRPr lang="en-US" sz="1600" dirty="0" smtClean="0">
              <a:latin typeface="Calibri" pitchFamily="34" charset="0"/>
              <a:cs typeface="Calibri" pitchFamily="34" charset="0"/>
            </a:endParaRPr>
          </a:p>
          <a:p>
            <a:pPr marL="342900" indent="-342900" algn="just">
              <a:buAutoNum type="arabicPeriod" startAt="6"/>
            </a:pPr>
            <a:r>
              <a:rPr lang="en-US" sz="1600" dirty="0" smtClean="0">
                <a:latin typeface="Calibri" pitchFamily="34" charset="0"/>
                <a:cs typeface="Calibri" pitchFamily="34" charset="0"/>
              </a:rPr>
              <a:t>Awareness </a:t>
            </a:r>
            <a:r>
              <a:rPr lang="en-US" sz="1600" dirty="0" smtClean="0">
                <a:latin typeface="Calibri" pitchFamily="34" charset="0"/>
                <a:cs typeface="Calibri" pitchFamily="34" charset="0"/>
              </a:rPr>
              <a:t>programs related to </a:t>
            </a:r>
            <a:r>
              <a:rPr lang="en-US" sz="1600" dirty="0" err="1" smtClean="0">
                <a:latin typeface="Calibri" pitchFamily="34" charset="0"/>
                <a:cs typeface="Calibri" pitchFamily="34" charset="0"/>
              </a:rPr>
              <a:t>IoT</a:t>
            </a:r>
            <a:r>
              <a:rPr lang="en-US" sz="1600" dirty="0" smtClean="0">
                <a:latin typeface="Calibri" pitchFamily="34" charset="0"/>
                <a:cs typeface="Calibri" pitchFamily="34" charset="0"/>
              </a:rPr>
              <a:t> which will encourage individual students and others to jump into research and development of this technology .This will be done through workshops, demonstrations etc. </a:t>
            </a:r>
            <a:endParaRPr lang="en-US" sz="1600" dirty="0" smtClean="0">
              <a:latin typeface="Calibri" pitchFamily="34" charset="0"/>
              <a:cs typeface="Calibri" pitchFamily="34" charset="0"/>
            </a:endParaRPr>
          </a:p>
          <a:p>
            <a:pPr marL="342900" indent="-342900" algn="just">
              <a:buAutoNum type="arabicPeriod" startAt="6"/>
            </a:pPr>
            <a:r>
              <a:rPr lang="en-US" sz="1600" dirty="0" smtClean="0">
                <a:latin typeface="Calibri" pitchFamily="34" charset="0"/>
                <a:cs typeface="Calibri" pitchFamily="34" charset="0"/>
              </a:rPr>
              <a:t>To </a:t>
            </a:r>
            <a:r>
              <a:rPr lang="en-US" sz="1600" dirty="0" smtClean="0">
                <a:latin typeface="Calibri" pitchFamily="34" charset="0"/>
                <a:cs typeface="Calibri" pitchFamily="34" charset="0"/>
              </a:rPr>
              <a:t>set up Incubation </a:t>
            </a:r>
            <a:r>
              <a:rPr lang="en-US" sz="1600" dirty="0" err="1" smtClean="0">
                <a:latin typeface="Calibri" pitchFamily="34" charset="0"/>
                <a:cs typeface="Calibri" pitchFamily="34" charset="0"/>
              </a:rPr>
              <a:t>centres</a:t>
            </a:r>
            <a:r>
              <a:rPr lang="en-US" sz="1600" dirty="0" smtClean="0">
                <a:latin typeface="Calibri" pitchFamily="34" charset="0"/>
                <a:cs typeface="Calibri" pitchFamily="34" charset="0"/>
              </a:rPr>
              <a:t> (National Centre of Excellence) under PPP mode with industry associations for supporting </a:t>
            </a:r>
            <a:r>
              <a:rPr lang="en-US" sz="1600" dirty="0" err="1" smtClean="0">
                <a:latin typeface="Calibri" pitchFamily="34" charset="0"/>
                <a:cs typeface="Calibri" pitchFamily="34" charset="0"/>
              </a:rPr>
              <a:t>IoT</a:t>
            </a:r>
            <a:r>
              <a:rPr lang="en-US" sz="1600" dirty="0" smtClean="0">
                <a:latin typeface="Calibri" pitchFamily="34" charset="0"/>
                <a:cs typeface="Calibri" pitchFamily="34" charset="0"/>
              </a:rPr>
              <a:t> industry. </a:t>
            </a:r>
            <a:endParaRPr lang="en-US" sz="1600" dirty="0" smtClean="0">
              <a:latin typeface="Calibri" pitchFamily="34" charset="0"/>
              <a:cs typeface="Calibri" pitchFamily="34" charset="0"/>
            </a:endParaRPr>
          </a:p>
          <a:p>
            <a:pPr marL="342900" indent="-342900" algn="just">
              <a:buAutoNum type="arabicPeriod" startAt="6"/>
            </a:pPr>
            <a:r>
              <a:rPr lang="en-US" sz="1600" dirty="0" smtClean="0">
                <a:latin typeface="Calibri" pitchFamily="34" charset="0"/>
                <a:cs typeface="Calibri" pitchFamily="34" charset="0"/>
              </a:rPr>
              <a:t>The </a:t>
            </a:r>
            <a:r>
              <a:rPr lang="en-US" sz="1600" dirty="0" smtClean="0">
                <a:latin typeface="Calibri" pitchFamily="34" charset="0"/>
                <a:cs typeface="Calibri" pitchFamily="34" charset="0"/>
              </a:rPr>
              <a:t>Centre of Excellence (</a:t>
            </a:r>
            <a:r>
              <a:rPr lang="en-US" sz="1600" dirty="0" err="1" smtClean="0">
                <a:latin typeface="Calibri" pitchFamily="34" charset="0"/>
                <a:cs typeface="Calibri" pitchFamily="34" charset="0"/>
              </a:rPr>
              <a:t>CoE</a:t>
            </a:r>
            <a:r>
              <a:rPr lang="en-US" sz="1600" dirty="0" smtClean="0">
                <a:latin typeface="Calibri" pitchFamily="34" charset="0"/>
                <a:cs typeface="Calibri" pitchFamily="34" charset="0"/>
              </a:rPr>
              <a:t>) for Internet of Things (</a:t>
            </a:r>
            <a:r>
              <a:rPr lang="en-US" sz="1600" dirty="0" err="1" smtClean="0">
                <a:latin typeface="Calibri" pitchFamily="34" charset="0"/>
                <a:cs typeface="Calibri" pitchFamily="34" charset="0"/>
              </a:rPr>
              <a:t>CoE-IoT</a:t>
            </a:r>
            <a:r>
              <a:rPr lang="en-US" sz="1600" dirty="0" smtClean="0">
                <a:latin typeface="Calibri" pitchFamily="34" charset="0"/>
                <a:cs typeface="Calibri" pitchFamily="34" charset="0"/>
              </a:rPr>
              <a:t>) will host </a:t>
            </a:r>
            <a:r>
              <a:rPr lang="en-US" sz="1600" dirty="0" err="1" smtClean="0">
                <a:latin typeface="Calibri" pitchFamily="34" charset="0"/>
                <a:cs typeface="Calibri" pitchFamily="34" charset="0"/>
              </a:rPr>
              <a:t>IoT</a:t>
            </a:r>
            <a:r>
              <a:rPr lang="en-US" sz="1600" dirty="0" smtClean="0">
                <a:latin typeface="Calibri" pitchFamily="34" charset="0"/>
                <a:cs typeface="Calibri" pitchFamily="34" charset="0"/>
              </a:rPr>
              <a:t> incubation infrastructure to support start-ups, SMEs, students and other innovators based on membership and support from design to prototype in productizing their ideas. </a:t>
            </a:r>
            <a:endParaRPr lang="en-US" sz="1600" dirty="0" smtClean="0">
              <a:latin typeface="Calibri" pitchFamily="34" charset="0"/>
              <a:cs typeface="Calibri" pitchFamily="34" charset="0"/>
            </a:endParaRPr>
          </a:p>
          <a:p>
            <a:pPr marL="342900" indent="-342900" algn="just">
              <a:buAutoNum type="arabicPeriod" startAt="6"/>
            </a:pPr>
            <a:r>
              <a:rPr lang="en-US" sz="1600" dirty="0" smtClean="0">
                <a:latin typeface="Calibri" pitchFamily="34" charset="0"/>
                <a:cs typeface="Calibri" pitchFamily="34" charset="0"/>
              </a:rPr>
              <a:t>The </a:t>
            </a:r>
            <a:r>
              <a:rPr lang="en-US" sz="1600" dirty="0" err="1" smtClean="0">
                <a:latin typeface="Calibri" pitchFamily="34" charset="0"/>
                <a:cs typeface="Calibri" pitchFamily="34" charset="0"/>
              </a:rPr>
              <a:t>CoE-IoT</a:t>
            </a:r>
            <a:r>
              <a:rPr lang="en-US" sz="1600" dirty="0" smtClean="0">
                <a:latin typeface="Calibri" pitchFamily="34" charset="0"/>
                <a:cs typeface="Calibri" pitchFamily="34" charset="0"/>
              </a:rPr>
              <a:t> will be set up in major cities for Internet of Things innovation housing hardware design tools </a:t>
            </a:r>
            <a:r>
              <a:rPr lang="en-US" sz="1600" dirty="0" err="1" smtClean="0">
                <a:latin typeface="Calibri" pitchFamily="34" charset="0"/>
                <a:cs typeface="Calibri" pitchFamily="34" charset="0"/>
              </a:rPr>
              <a:t>inclusing</a:t>
            </a:r>
            <a:r>
              <a:rPr lang="en-US" sz="1600" dirty="0" smtClean="0">
                <a:latin typeface="Calibri" pitchFamily="34" charset="0"/>
                <a:cs typeface="Calibri" pitchFamily="34" charset="0"/>
              </a:rPr>
              <a:t> 3D manufacturing facilities, PCB manufacturing and PCB assembly, rapid prototyping, wireless development kits, application sensors, software tools, training on specific technologies, industry interface etc. that otherwise would be difficult to afford for the start-ups, democratizing the innovation process. </a:t>
            </a:r>
            <a:endParaRPr lang="en-US" sz="1600" dirty="0" smtClean="0">
              <a:latin typeface="Calibri" pitchFamily="34" charset="0"/>
              <a:cs typeface="Calibri" pitchFamily="34" charset="0"/>
            </a:endParaRPr>
          </a:p>
          <a:p>
            <a:pPr marL="342900" indent="-342900" algn="just">
              <a:buAutoNum type="arabicPeriod" startAt="6"/>
            </a:pPr>
            <a:r>
              <a:rPr lang="en-US" sz="1600" dirty="0" smtClean="0">
                <a:latin typeface="Calibri" pitchFamily="34" charset="0"/>
                <a:cs typeface="Calibri" pitchFamily="34" charset="0"/>
              </a:rPr>
              <a:t>The </a:t>
            </a:r>
            <a:r>
              <a:rPr lang="en-US" sz="1600" dirty="0" smtClean="0">
                <a:latin typeface="Calibri" pitchFamily="34" charset="0"/>
                <a:cs typeface="Calibri" pitchFamily="34" charset="0"/>
              </a:rPr>
              <a:t>application for incubation will be evaluated by a steering committee with members representing government, industry and academic members. </a:t>
            </a:r>
            <a:endParaRPr lang="en-US" sz="1600" dirty="0" smtClean="0">
              <a:latin typeface="Calibri" pitchFamily="34" charset="0"/>
              <a:cs typeface="Calibri" pitchFamily="34" charset="0"/>
            </a:endParaRPr>
          </a:p>
          <a:p>
            <a:pPr marL="342900" indent="-342900" algn="just">
              <a:buAutoNum type="arabicPeriod" startAt="6"/>
            </a:pPr>
            <a:r>
              <a:rPr lang="en-US" sz="1600" dirty="0" smtClean="0">
                <a:latin typeface="Calibri" pitchFamily="34" charset="0"/>
                <a:cs typeface="Calibri" pitchFamily="34" charset="0"/>
              </a:rPr>
              <a:t>Creating </a:t>
            </a:r>
            <a:r>
              <a:rPr lang="en-US" sz="1600" dirty="0" smtClean="0">
                <a:latin typeface="Calibri" pitchFamily="34" charset="0"/>
                <a:cs typeface="Calibri" pitchFamily="34" charset="0"/>
              </a:rPr>
              <a:t>eco-system for transfer of knowledge amongst start-ups and from industry, technology to start-ups and academia. The framework will help the start-ups from idea to prototype to product and necessary industry interface. </a:t>
            </a:r>
            <a:endParaRPr lang="en-US" sz="1600" b="1" dirty="0" smtClean="0">
              <a:latin typeface="Calibri" pitchFamily="34" charset="0"/>
              <a:cs typeface="Calibri" pitchFamily="34" charset="0"/>
            </a:endParaRPr>
          </a:p>
          <a:p>
            <a:pPr marL="342900" indent="-342900" algn="just">
              <a:buAutoNum type="arabicPeriod" startAt="6"/>
            </a:pPr>
            <a:r>
              <a:rPr lang="en-US" sz="1600" dirty="0" smtClean="0">
                <a:latin typeface="Calibri" pitchFamily="34" charset="0"/>
                <a:cs typeface="Calibri" pitchFamily="34" charset="0"/>
              </a:rPr>
              <a:t>Total </a:t>
            </a:r>
            <a:r>
              <a:rPr lang="en-US" sz="1600" dirty="0" smtClean="0">
                <a:latin typeface="Calibri" pitchFamily="34" charset="0"/>
                <a:cs typeface="Calibri" pitchFamily="34" charset="0"/>
              </a:rPr>
              <a:t>5 </a:t>
            </a:r>
            <a:r>
              <a:rPr lang="en-US" sz="1600" dirty="0" err="1" smtClean="0">
                <a:latin typeface="Calibri" pitchFamily="34" charset="0"/>
                <a:cs typeface="Calibri" pitchFamily="34" charset="0"/>
              </a:rPr>
              <a:t>centres</a:t>
            </a:r>
            <a:r>
              <a:rPr lang="en-US" sz="1600" dirty="0" smtClean="0">
                <a:latin typeface="Calibri" pitchFamily="34" charset="0"/>
                <a:cs typeface="Calibri" pitchFamily="34" charset="0"/>
              </a:rPr>
              <a:t> of 40 </a:t>
            </a:r>
            <a:r>
              <a:rPr lang="en-US" sz="1600" dirty="0" err="1" smtClean="0">
                <a:latin typeface="Calibri" pitchFamily="34" charset="0"/>
                <a:cs typeface="Calibri" pitchFamily="34" charset="0"/>
              </a:rPr>
              <a:t>seater</a:t>
            </a:r>
            <a:r>
              <a:rPr lang="en-US" sz="1600" dirty="0" smtClean="0">
                <a:latin typeface="Calibri" pitchFamily="34" charset="0"/>
                <a:cs typeface="Calibri" pitchFamily="34" charset="0"/>
              </a:rPr>
              <a:t> capacity should be aimed which should include labs, office infrastructure and other necessities Government would provide 50% of funds. The rest of the funding would be sourced through industry by appointed association. </a:t>
            </a:r>
            <a:endParaRPr lang="en-US" sz="1600" dirty="0">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9A4B6B-D5E6-4D71-8E74-032CBB9BA0F6}" type="slidenum">
              <a:rPr lang="en-IN" smtClean="0"/>
              <a:pPr/>
              <a:t>22</a:t>
            </a:fld>
            <a:endParaRPr lang="en-IN"/>
          </a:p>
        </p:txBody>
      </p:sp>
      <p:sp>
        <p:nvSpPr>
          <p:cNvPr id="5" name="TextBox 4"/>
          <p:cNvSpPr txBox="1"/>
          <p:nvPr/>
        </p:nvSpPr>
        <p:spPr>
          <a:xfrm>
            <a:off x="2848132" y="884420"/>
            <a:ext cx="277318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latin typeface="Arial Black" pitchFamily="34" charset="0"/>
              </a:rPr>
              <a:t>Video link</a:t>
            </a:r>
            <a:endParaRPr lang="en-US" sz="2800" dirty="0">
              <a:latin typeface="Arial Black" pitchFamily="34" charset="0"/>
            </a:endParaRPr>
          </a:p>
        </p:txBody>
      </p:sp>
      <p:sp>
        <p:nvSpPr>
          <p:cNvPr id="1025" name="Rectangle 1"/>
          <p:cNvSpPr>
            <a:spLocks noChangeArrowheads="1"/>
          </p:cNvSpPr>
          <p:nvPr/>
        </p:nvSpPr>
        <p:spPr bwMode="auto">
          <a:xfrm>
            <a:off x="254833" y="2367942"/>
            <a:ext cx="8679305"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1155CC"/>
                </a:solidFill>
                <a:effectLst/>
                <a:latin typeface="Arial" pitchFamily="34" charset="0"/>
                <a:cs typeface="Arial" pitchFamily="34" charset="0"/>
                <a:hlinkClick r:id="rId2"/>
              </a:rPr>
              <a:t>https://www.ni.com/en-in/innovations/videos/17/the-importance-of-testbeds-for-the-industrial-internet-of-things.html</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87" name="Google Shape;287;p2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23</a:t>
            </a:fld>
            <a:endParaRPr>
              <a:solidFill>
                <a:srgbClr val="888888"/>
              </a:solidFill>
            </a:endParaRPr>
          </a:p>
        </p:txBody>
      </p:sp>
      <p:sp>
        <p:nvSpPr>
          <p:cNvPr id="288" name="Google Shape;288;p28"/>
          <p:cNvSpPr txBox="1"/>
          <p:nvPr/>
        </p:nvSpPr>
        <p:spPr>
          <a:xfrm>
            <a:off x="0" y="961696"/>
            <a:ext cx="9144000" cy="79211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2400" b="1" i="0" u="none" strike="noStrike" cap="none" dirty="0">
                <a:solidFill>
                  <a:srgbClr val="000000"/>
                </a:solidFill>
                <a:latin typeface="Arial Black"/>
                <a:ea typeface="Arial Black"/>
                <a:cs typeface="Arial Black"/>
                <a:sym typeface="Arial Black"/>
              </a:rPr>
              <a:t>Challenges: </a:t>
            </a:r>
            <a:r>
              <a:rPr lang="en-US" sz="2400" b="1" i="0" u="none" strike="noStrike" cap="none" dirty="0" smtClean="0">
                <a:solidFill>
                  <a:srgbClr val="000000"/>
                </a:solidFill>
                <a:latin typeface="Arial Black"/>
                <a:ea typeface="Arial Black"/>
                <a:cs typeface="Arial Black"/>
                <a:sym typeface="Arial Black"/>
              </a:rPr>
              <a:t>e-Waste </a:t>
            </a:r>
            <a:r>
              <a:rPr lang="en-US" sz="2400" b="1" i="0" u="none" strike="noStrike" cap="none" dirty="0" err="1" smtClean="0">
                <a:solidFill>
                  <a:srgbClr val="000000"/>
                </a:solidFill>
                <a:latin typeface="Arial Black"/>
                <a:ea typeface="Arial Black"/>
                <a:cs typeface="Arial Black"/>
                <a:sym typeface="Arial Black"/>
              </a:rPr>
              <a:t>Mgmt</a:t>
            </a:r>
            <a:endParaRPr lang="en-US" sz="2400" b="1" i="0" u="none" strike="noStrike" cap="none" dirty="0" smtClean="0">
              <a:solidFill>
                <a:srgbClr val="000000"/>
              </a:solidFill>
              <a:latin typeface="Arial Black"/>
              <a:ea typeface="Arial Black"/>
              <a:cs typeface="Arial Black"/>
              <a:sym typeface="Arial Black"/>
            </a:endParaRPr>
          </a:p>
          <a:p>
            <a:pPr marL="0" marR="0" lvl="0" indent="0" algn="ctr" rtl="0">
              <a:lnSpc>
                <a:spcPct val="90000"/>
              </a:lnSpc>
              <a:spcBef>
                <a:spcPts val="0"/>
              </a:spcBef>
              <a:spcAft>
                <a:spcPts val="0"/>
              </a:spcAft>
              <a:buClr>
                <a:srgbClr val="000000"/>
              </a:buClr>
              <a:buSzPts val="3000"/>
              <a:buFont typeface="Arial"/>
              <a:buNone/>
            </a:pPr>
            <a:r>
              <a:rPr lang="en-US" sz="2000" b="1" dirty="0" smtClean="0">
                <a:solidFill>
                  <a:srgbClr val="000000"/>
                </a:solidFill>
                <a:latin typeface="Arial Black"/>
                <a:ea typeface="Arial Black"/>
                <a:cs typeface="Arial Black"/>
                <a:sym typeface="Arial Black"/>
              </a:rPr>
              <a:t>Best Practice: </a:t>
            </a:r>
            <a:r>
              <a:rPr lang="en-US" sz="2000" b="1" i="0" u="none" strike="noStrike" cap="none" dirty="0" smtClean="0">
                <a:solidFill>
                  <a:srgbClr val="000000"/>
                </a:solidFill>
                <a:latin typeface="Arial Black"/>
                <a:ea typeface="Arial Black"/>
                <a:cs typeface="Arial Black"/>
                <a:sym typeface="Arial Black"/>
              </a:rPr>
              <a:t>Household e-waste </a:t>
            </a:r>
            <a:r>
              <a:rPr lang="en-US" sz="2000" b="1" i="0" u="none" strike="noStrike" cap="none" dirty="0">
                <a:solidFill>
                  <a:srgbClr val="000000"/>
                </a:solidFill>
                <a:latin typeface="Arial Black"/>
                <a:ea typeface="Arial Black"/>
                <a:cs typeface="Arial Black"/>
                <a:sym typeface="Arial Black"/>
              </a:rPr>
              <a:t>management in Malaysia</a:t>
            </a:r>
            <a:endParaRPr sz="2000" b="1" i="0" u="none" strike="noStrike" cap="none" dirty="0">
              <a:solidFill>
                <a:srgbClr val="000000"/>
              </a:solidFill>
              <a:latin typeface="Arial Black"/>
              <a:ea typeface="Arial Black"/>
              <a:cs typeface="Arial Black"/>
              <a:sym typeface="Arial Black"/>
            </a:endParaRPr>
          </a:p>
        </p:txBody>
      </p:sp>
      <p:sp>
        <p:nvSpPr>
          <p:cNvPr id="289" name="Google Shape;289;p28"/>
          <p:cNvSpPr txBox="1"/>
          <p:nvPr/>
        </p:nvSpPr>
        <p:spPr>
          <a:xfrm>
            <a:off x="172016" y="2472687"/>
            <a:ext cx="8503701" cy="3508376"/>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80000"/>
              </a:lnSpc>
              <a:spcBef>
                <a:spcPts val="1000"/>
              </a:spcBef>
              <a:spcAft>
                <a:spcPts val="0"/>
              </a:spcAft>
              <a:buClr>
                <a:srgbClr val="000000"/>
              </a:buClr>
              <a:buSzPts val="2400"/>
              <a:buFont typeface="Arial"/>
              <a:buNone/>
            </a:pPr>
            <a:r>
              <a:rPr lang="en-US" sz="2000" b="0" i="0" u="none" strike="noStrike" cap="none" dirty="0" smtClean="0">
                <a:solidFill>
                  <a:srgbClr val="000000"/>
                </a:solidFill>
                <a:latin typeface="Calibri"/>
                <a:ea typeface="Calibri"/>
                <a:cs typeface="Calibri"/>
                <a:sym typeface="Calibri"/>
              </a:rPr>
              <a:t>A </a:t>
            </a:r>
            <a:r>
              <a:rPr lang="en-US" sz="2000" b="0" i="0" u="none" strike="noStrike" cap="none" dirty="0">
                <a:solidFill>
                  <a:srgbClr val="000000"/>
                </a:solidFill>
                <a:latin typeface="Calibri"/>
                <a:ea typeface="Calibri"/>
                <a:cs typeface="Calibri"/>
                <a:sym typeface="Calibri"/>
              </a:rPr>
              <a:t>smart household e-waste collection box </a:t>
            </a:r>
            <a:r>
              <a:rPr lang="en-US" sz="2000" b="0" i="0" u="none" strike="noStrike" cap="none" dirty="0" smtClean="0">
                <a:solidFill>
                  <a:srgbClr val="000000"/>
                </a:solidFill>
                <a:latin typeface="Calibri"/>
                <a:ea typeface="Calibri"/>
                <a:cs typeface="Calibri"/>
                <a:sym typeface="Calibri"/>
              </a:rPr>
              <a:t>designed</a:t>
            </a:r>
            <a:r>
              <a:rPr lang="en-US" sz="2000" b="0" i="0" u="none" strike="noStrike" cap="none" dirty="0">
                <a:solidFill>
                  <a:srgbClr val="000000"/>
                </a:solidFill>
                <a:latin typeface="Calibri"/>
                <a:ea typeface="Calibri"/>
                <a:cs typeface="Calibri"/>
                <a:sym typeface="Calibri"/>
              </a:rPr>
              <a:t>, fitted with </a:t>
            </a:r>
            <a:r>
              <a:rPr lang="en-US" sz="2000" b="1" i="0" u="none" strike="noStrike" cap="none" dirty="0">
                <a:solidFill>
                  <a:srgbClr val="000000"/>
                </a:solidFill>
                <a:latin typeface="Calibri"/>
                <a:ea typeface="Calibri"/>
                <a:cs typeface="Calibri"/>
                <a:sym typeface="Calibri"/>
              </a:rPr>
              <a:t>e-waste level measurement sensors </a:t>
            </a:r>
            <a:r>
              <a:rPr lang="en-US" sz="2000" b="0" i="0" u="none" strike="noStrike" cap="none" dirty="0">
                <a:solidFill>
                  <a:srgbClr val="000000"/>
                </a:solidFill>
                <a:latin typeface="Calibri"/>
                <a:ea typeface="Calibri"/>
                <a:cs typeface="Calibri"/>
                <a:sym typeface="Calibri"/>
              </a:rPr>
              <a:t>to record the disposal data.</a:t>
            </a:r>
            <a:endParaRPr sz="2000" b="0" i="0" u="none" strike="noStrike" cap="none" dirty="0">
              <a:solidFill>
                <a:srgbClr val="000000"/>
              </a:solidFill>
              <a:latin typeface="Calibri"/>
              <a:ea typeface="Calibri"/>
              <a:cs typeface="Calibri"/>
              <a:sym typeface="Calibri"/>
            </a:endParaRPr>
          </a:p>
          <a:p>
            <a:pPr marL="0" marR="0" lvl="0" indent="0" algn="just" rtl="0">
              <a:lnSpc>
                <a:spcPct val="80000"/>
              </a:lnSpc>
              <a:spcBef>
                <a:spcPts val="1000"/>
              </a:spcBef>
              <a:spcAft>
                <a:spcPts val="0"/>
              </a:spcAft>
              <a:buClr>
                <a:srgbClr val="000000"/>
              </a:buClr>
              <a:buSzPts val="2400"/>
              <a:buFont typeface="Arial"/>
              <a:buNone/>
            </a:pPr>
            <a:r>
              <a:rPr lang="en-US" sz="2000" b="1" i="0" u="none" strike="noStrike" cap="none" dirty="0">
                <a:solidFill>
                  <a:srgbClr val="000000"/>
                </a:solidFill>
                <a:latin typeface="Calibri"/>
                <a:ea typeface="Calibri"/>
                <a:cs typeface="Calibri"/>
                <a:sym typeface="Calibri"/>
              </a:rPr>
              <a:t>A backend server was developed which automatically notifies and schedules e-waste collectors</a:t>
            </a:r>
            <a:r>
              <a:rPr lang="en-US" sz="2000" b="0" i="0" u="none" strike="noStrike" cap="none" dirty="0">
                <a:solidFill>
                  <a:srgbClr val="000000"/>
                </a:solidFill>
                <a:latin typeface="Calibri"/>
                <a:ea typeface="Calibri"/>
                <a:cs typeface="Calibri"/>
                <a:sym typeface="Calibri"/>
              </a:rPr>
              <a:t> to dispatch and collect the e-waste when the volume of the collection box reaches a certain threshold (e.g. box is 80% filled). </a:t>
            </a:r>
            <a:endParaRPr sz="2000" b="0" i="0" u="none" strike="noStrike" cap="none" dirty="0">
              <a:solidFill>
                <a:srgbClr val="000000"/>
              </a:solidFill>
              <a:latin typeface="Calibri"/>
              <a:ea typeface="Calibri"/>
              <a:cs typeface="Calibri"/>
              <a:sym typeface="Calibri"/>
            </a:endParaRPr>
          </a:p>
          <a:p>
            <a:pPr marL="0" marR="0" lvl="0" indent="0" algn="just" rtl="0">
              <a:lnSpc>
                <a:spcPct val="80000"/>
              </a:lnSpc>
              <a:spcBef>
                <a:spcPts val="1000"/>
              </a:spcBef>
              <a:spcAft>
                <a:spcPts val="0"/>
              </a:spcAft>
              <a:buClr>
                <a:srgbClr val="000000"/>
              </a:buClr>
              <a:buSzPts val="2400"/>
              <a:buFont typeface="Arial"/>
              <a:buNone/>
            </a:pPr>
            <a:r>
              <a:rPr lang="en-US" sz="2000" b="1" i="0" u="none" strike="noStrike" cap="none" dirty="0">
                <a:solidFill>
                  <a:srgbClr val="000000"/>
                </a:solidFill>
                <a:latin typeface="Calibri"/>
                <a:ea typeface="Calibri"/>
                <a:cs typeface="Calibri"/>
                <a:sym typeface="Calibri"/>
              </a:rPr>
              <a:t>A mobile applicati</a:t>
            </a:r>
            <a:r>
              <a:rPr lang="en-US" sz="2000" b="0" i="0" u="none" strike="noStrike" cap="none" dirty="0">
                <a:solidFill>
                  <a:srgbClr val="000000"/>
                </a:solidFill>
                <a:latin typeface="Calibri"/>
                <a:ea typeface="Calibri"/>
                <a:cs typeface="Calibri"/>
                <a:sym typeface="Calibri"/>
              </a:rPr>
              <a:t>on was developed in this work and public end users are intended to use it to dispose their household e-waste. </a:t>
            </a:r>
            <a:endParaRPr sz="20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60" name="Google Shape;260;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24</a:t>
            </a:fld>
            <a:endParaRPr>
              <a:solidFill>
                <a:srgbClr val="888888"/>
              </a:solidFill>
            </a:endParaRPr>
          </a:p>
        </p:txBody>
      </p:sp>
      <p:sp>
        <p:nvSpPr>
          <p:cNvPr id="261" name="Google Shape;261;p25"/>
          <p:cNvSpPr txBox="1"/>
          <p:nvPr/>
        </p:nvSpPr>
        <p:spPr>
          <a:xfrm>
            <a:off x="1014249" y="1027278"/>
            <a:ext cx="7104992" cy="50197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500"/>
              <a:buFont typeface="Arial"/>
              <a:buNone/>
            </a:pPr>
            <a:r>
              <a:rPr lang="en-US" sz="2800" b="1" i="0" u="none" strike="noStrike" cap="none" dirty="0" smtClean="0">
                <a:solidFill>
                  <a:srgbClr val="000000"/>
                </a:solidFill>
                <a:latin typeface="Arial Black"/>
                <a:ea typeface="Arial Black"/>
                <a:cs typeface="Arial Black"/>
                <a:sym typeface="Arial Black"/>
              </a:rPr>
              <a:t>Challenge : Future Digital </a:t>
            </a:r>
            <a:r>
              <a:rPr lang="en-US" sz="2800" b="1" i="0" u="none" strike="noStrike" cap="none" dirty="0">
                <a:solidFill>
                  <a:srgbClr val="000000"/>
                </a:solidFill>
                <a:latin typeface="Arial Black"/>
                <a:ea typeface="Arial Black"/>
                <a:cs typeface="Arial Black"/>
                <a:sym typeface="Arial Black"/>
              </a:rPr>
              <a:t>Trends</a:t>
            </a:r>
            <a:endParaRPr sz="3600" b="1" i="0" u="none" strike="noStrike" cap="none" dirty="0">
              <a:solidFill>
                <a:srgbClr val="000000"/>
              </a:solidFill>
              <a:latin typeface="Lato"/>
              <a:ea typeface="Lato"/>
              <a:cs typeface="Lato"/>
              <a:sym typeface="Lato"/>
            </a:endParaRPr>
          </a:p>
        </p:txBody>
      </p:sp>
      <p:sp>
        <p:nvSpPr>
          <p:cNvPr id="262" name="Google Shape;262;p25"/>
          <p:cNvSpPr txBox="1"/>
          <p:nvPr/>
        </p:nvSpPr>
        <p:spPr>
          <a:xfrm>
            <a:off x="304800" y="1901824"/>
            <a:ext cx="4585800" cy="3747537"/>
          </a:xfrm>
          <a:prstGeom prst="rect">
            <a:avLst/>
          </a:prstGeom>
          <a:noFill/>
          <a:ln>
            <a:noFill/>
          </a:ln>
        </p:spPr>
        <p:txBody>
          <a:bodyPr spcFirstLastPara="1" wrap="square" lIns="91425" tIns="45700" rIns="91425" bIns="45700" anchor="t" anchorCtr="0">
            <a:noAutofit/>
          </a:bodyPr>
          <a:lstStyle/>
          <a:p>
            <a:pPr marL="228600" marR="0" lvl="0" indent="-203200" algn="l" rtl="0">
              <a:lnSpc>
                <a:spcPct val="15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Digital Twins</a:t>
            </a:r>
            <a:endParaRPr sz="2400" b="0" i="0" u="none" strike="noStrike" cap="none" dirty="0">
              <a:solidFill>
                <a:srgbClr val="000000"/>
              </a:solidFill>
              <a:latin typeface="Calibri"/>
              <a:ea typeface="Calibri"/>
              <a:cs typeface="Calibri"/>
              <a:sym typeface="Calibri"/>
            </a:endParaRPr>
          </a:p>
          <a:p>
            <a:pPr marL="228600" marR="0" lvl="0" indent="-203200" algn="l" rtl="0">
              <a:lnSpc>
                <a:spcPct val="150000"/>
              </a:lnSpc>
              <a:spcBef>
                <a:spcPts val="10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Fog and Edge Computing</a:t>
            </a:r>
            <a:endParaRPr sz="2400" b="0" i="0" u="none" strike="noStrike" cap="none" dirty="0">
              <a:solidFill>
                <a:srgbClr val="000000"/>
              </a:solidFill>
              <a:latin typeface="Calibri"/>
              <a:ea typeface="Calibri"/>
              <a:cs typeface="Calibri"/>
              <a:sym typeface="Calibri"/>
            </a:endParaRPr>
          </a:p>
          <a:p>
            <a:pPr marL="228600" marR="0" lvl="0" indent="-203200" algn="l" rtl="0">
              <a:lnSpc>
                <a:spcPct val="150000"/>
              </a:lnSpc>
              <a:spcBef>
                <a:spcPts val="10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5G and </a:t>
            </a:r>
            <a:r>
              <a:rPr lang="en-US" sz="2400" b="0" i="0" u="none" strike="noStrike" cap="none" dirty="0" err="1">
                <a:solidFill>
                  <a:srgbClr val="000000"/>
                </a:solidFill>
                <a:latin typeface="Calibri"/>
                <a:ea typeface="Calibri"/>
                <a:cs typeface="Calibri"/>
                <a:sym typeface="Calibri"/>
              </a:rPr>
              <a:t>IoT</a:t>
            </a:r>
            <a:endParaRPr sz="2400" b="0" i="0" u="none" strike="noStrike" cap="none" dirty="0">
              <a:solidFill>
                <a:srgbClr val="000000"/>
              </a:solidFill>
              <a:latin typeface="Calibri"/>
              <a:ea typeface="Calibri"/>
              <a:cs typeface="Calibri"/>
              <a:sym typeface="Calibri"/>
            </a:endParaRPr>
          </a:p>
          <a:p>
            <a:pPr marL="228600" marR="0" lvl="0" indent="-203200" algn="l" rtl="0">
              <a:lnSpc>
                <a:spcPct val="150000"/>
              </a:lnSpc>
              <a:spcBef>
                <a:spcPts val="10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Virtual, Augmented and Mixed Reality Applications</a:t>
            </a:r>
            <a:endParaRPr sz="2400" b="0" i="0" u="none" strike="noStrike" cap="none" dirty="0">
              <a:solidFill>
                <a:srgbClr val="000000"/>
              </a:solidFill>
              <a:latin typeface="Calibri"/>
              <a:ea typeface="Calibri"/>
              <a:cs typeface="Calibri"/>
              <a:sym typeface="Calibri"/>
            </a:endParaRPr>
          </a:p>
          <a:p>
            <a:pPr marL="228600" marR="0" lvl="0" indent="-50800" algn="l" rtl="0">
              <a:lnSpc>
                <a:spcPct val="150000"/>
              </a:lnSpc>
              <a:spcBef>
                <a:spcPts val="100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sp>
        <p:nvSpPr>
          <p:cNvPr id="263" name="Google Shape;263;p25"/>
          <p:cNvSpPr txBox="1"/>
          <p:nvPr/>
        </p:nvSpPr>
        <p:spPr>
          <a:xfrm>
            <a:off x="4173649" y="2463011"/>
            <a:ext cx="4970351" cy="1375657"/>
          </a:xfrm>
          <a:prstGeom prst="rect">
            <a:avLst/>
          </a:prstGeom>
          <a:solidFill>
            <a:srgbClr val="FFE599"/>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A 2018 survey, indicates that 27% of global telecom companies are implementing/ expanding edge computing in 2019.</a:t>
            </a:r>
            <a:endParaRPr sz="20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ftr" idx="11"/>
          </p:nvPr>
        </p:nvSpPr>
        <p:spPr>
          <a:xfrm>
            <a:off x="3028950" y="65849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70" name="Google Shape;270;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25</a:t>
            </a:fld>
            <a:endParaRPr>
              <a:solidFill>
                <a:srgbClr val="888888"/>
              </a:solidFill>
            </a:endParaRPr>
          </a:p>
        </p:txBody>
      </p:sp>
      <p:pic>
        <p:nvPicPr>
          <p:cNvPr id="271" name="Google Shape;271;p26"/>
          <p:cNvPicPr preferRelativeResize="0"/>
          <p:nvPr/>
        </p:nvPicPr>
        <p:blipFill rotWithShape="1">
          <a:blip r:embed="rId3">
            <a:alphaModFix/>
          </a:blip>
          <a:srcRect l="27892" t="33121" r="30903" b="15253"/>
          <a:stretch/>
        </p:blipFill>
        <p:spPr>
          <a:xfrm>
            <a:off x="331076" y="1734207"/>
            <a:ext cx="8450317" cy="4850741"/>
          </a:xfrm>
          <a:prstGeom prst="rect">
            <a:avLst/>
          </a:prstGeom>
          <a:noFill/>
          <a:ln>
            <a:noFill/>
          </a:ln>
        </p:spPr>
      </p:pic>
      <p:sp>
        <p:nvSpPr>
          <p:cNvPr id="272" name="Google Shape;272;p26"/>
          <p:cNvSpPr txBox="1"/>
          <p:nvPr/>
        </p:nvSpPr>
        <p:spPr>
          <a:xfrm>
            <a:off x="184942" y="987863"/>
            <a:ext cx="8959058" cy="494095"/>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400" b="1" i="0" u="none" strike="noStrike" cap="none" dirty="0" smtClean="0">
                <a:solidFill>
                  <a:srgbClr val="000000"/>
                </a:solidFill>
                <a:latin typeface="Arial Black"/>
                <a:ea typeface="Arial Black"/>
                <a:cs typeface="Arial Black"/>
                <a:sym typeface="Arial Black"/>
              </a:rPr>
              <a:t>Challenge : Future </a:t>
            </a:r>
            <a:r>
              <a:rPr lang="en-US" sz="2400" b="1" i="0" u="none" strike="noStrike" cap="none" dirty="0">
                <a:solidFill>
                  <a:srgbClr val="000000"/>
                </a:solidFill>
                <a:latin typeface="Arial Black"/>
                <a:ea typeface="Arial Black"/>
                <a:cs typeface="Arial Black"/>
                <a:sym typeface="Arial Black"/>
              </a:rPr>
              <a:t>trends </a:t>
            </a:r>
            <a:r>
              <a:rPr lang="en-US" sz="2400" b="1" i="0" u="none" strike="noStrike" cap="none" dirty="0" smtClean="0">
                <a:solidFill>
                  <a:srgbClr val="000000"/>
                </a:solidFill>
                <a:latin typeface="Arial Black"/>
                <a:ea typeface="Arial Black"/>
                <a:cs typeface="Arial Black"/>
                <a:sym typeface="Arial Black"/>
              </a:rPr>
              <a:t>shaping </a:t>
            </a:r>
            <a:r>
              <a:rPr lang="en-US" sz="2400" b="1" i="0" u="none" strike="noStrike" cap="none" dirty="0" err="1" smtClean="0">
                <a:solidFill>
                  <a:srgbClr val="000000"/>
                </a:solidFill>
                <a:latin typeface="Arial Black"/>
                <a:ea typeface="Arial Black"/>
                <a:cs typeface="Arial Black"/>
                <a:sym typeface="Arial Black"/>
              </a:rPr>
              <a:t>IoT</a:t>
            </a:r>
            <a:r>
              <a:rPr lang="en-US" sz="2400" b="1" i="0" u="none" strike="noStrike" cap="none" dirty="0" smtClean="0">
                <a:solidFill>
                  <a:srgbClr val="000000"/>
                </a:solidFill>
                <a:latin typeface="Arial Black"/>
                <a:ea typeface="Arial Black"/>
                <a:cs typeface="Arial Black"/>
                <a:sym typeface="Arial Black"/>
              </a:rPr>
              <a:t> !</a:t>
            </a:r>
            <a:endParaRPr sz="2400" b="1" i="0" u="none" strike="noStrike" cap="none" dirty="0">
              <a:solidFill>
                <a:srgbClr val="000000"/>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CF5AF-56AE-48F6-9C30-A7F87771F071}"/>
              </a:ext>
            </a:extLst>
          </p:cNvPr>
          <p:cNvSpPr>
            <a:spLocks noGrp="1"/>
          </p:cNvSpPr>
          <p:nvPr>
            <p:ph type="ctrTitle"/>
          </p:nvPr>
        </p:nvSpPr>
        <p:spPr/>
        <p:txBody>
          <a:bodyPr/>
          <a:lstStyle/>
          <a:p>
            <a:endParaRPr lang="en-IN" dirty="0"/>
          </a:p>
        </p:txBody>
      </p:sp>
      <p:sp>
        <p:nvSpPr>
          <p:cNvPr id="3" name="Subtitle 2">
            <a:extLst>
              <a:ext uri="{FF2B5EF4-FFF2-40B4-BE49-F238E27FC236}">
                <a16:creationId xmlns="" xmlns:a16="http://schemas.microsoft.com/office/drawing/2014/main" id="{821ABB4B-11D7-4C9A-9D21-335C0DBE5C7C}"/>
              </a:ext>
            </a:extLst>
          </p:cNvPr>
          <p:cNvSpPr>
            <a:spLocks noGrp="1"/>
          </p:cNvSpPr>
          <p:nvPr>
            <p:ph type="subTitle" idx="4294967295"/>
          </p:nvPr>
        </p:nvSpPr>
        <p:spPr>
          <a:xfrm>
            <a:off x="2071116" y="3721608"/>
            <a:ext cx="5308092" cy="868680"/>
          </a:xfrm>
          <a:prstGeom prst="rect">
            <a:avLst/>
          </a:prstGeom>
        </p:spPr>
        <p:txBody>
          <a:bodyPr/>
          <a:lstStyle/>
          <a:p>
            <a:endParaRPr lang="en-IN"/>
          </a:p>
        </p:txBody>
      </p:sp>
      <p:pic>
        <p:nvPicPr>
          <p:cNvPr id="6" name="Picture 2" descr="Image result for iot">
            <a:extLst>
              <a:ext uri="{FF2B5EF4-FFF2-40B4-BE49-F238E27FC236}">
                <a16:creationId xmlns="" xmlns:a16="http://schemas.microsoft.com/office/drawing/2014/main" id="{1306A86B-B2E3-48C2-B40E-50257058627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66800"/>
            <a:ext cx="9141059" cy="7924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334000" y="3276600"/>
            <a:ext cx="1447800" cy="646331"/>
          </a:xfrm>
          <a:prstGeom prst="rect">
            <a:avLst/>
          </a:prstGeom>
          <a:noFill/>
        </p:spPr>
        <p:txBody>
          <a:bodyPr wrap="square" rtlCol="0">
            <a:spAutoFit/>
          </a:bodyPr>
          <a:lstStyle/>
          <a:p>
            <a:pPr>
              <a:buClrTx/>
              <a:buFontTx/>
              <a:buNone/>
            </a:pPr>
            <a:r>
              <a:rPr lang="en-IN" sz="3600" i="1" kern="1200" dirty="0">
                <a:solidFill>
                  <a:prstClr val="white"/>
                </a:solidFill>
                <a:latin typeface="Arial Black" pitchFamily="34" charset="0"/>
                <a:ea typeface="+mn-ea"/>
                <a:cs typeface="+mn-cs"/>
              </a:rPr>
              <a:t>OR</a:t>
            </a:r>
          </a:p>
        </p:txBody>
      </p:sp>
      <p:pic>
        <p:nvPicPr>
          <p:cNvPr id="8" name="Picture 7" descr="Image result for AI DEVICES CYBERSECURITY ISSUES">
            <a:extLst>
              <a:ext uri="{FF2B5EF4-FFF2-40B4-BE49-F238E27FC236}">
                <a16:creationId xmlns="" xmlns:a16="http://schemas.microsoft.com/office/drawing/2014/main" id="{8C9E91A4-EF29-4199-AA21-53071EA997F7}"/>
              </a:ext>
            </a:extLst>
          </p:cNvPr>
          <p:cNvPicPr>
            <a:picLocks noGrp="1"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1600" y="4724400"/>
            <a:ext cx="3962400"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bject 25"/>
          <p:cNvSpPr txBox="1"/>
          <p:nvPr/>
        </p:nvSpPr>
        <p:spPr>
          <a:xfrm>
            <a:off x="3886200" y="28775"/>
            <a:ext cx="4724400" cy="504625"/>
          </a:xfrm>
          <a:prstGeom prst="rect">
            <a:avLst/>
          </a:prstGeom>
        </p:spPr>
        <p:txBody>
          <a:bodyPr vert="horz" wrap="square" lIns="0" tIns="12065" rIns="0" bIns="0" rtlCol="0">
            <a:spAutoFit/>
          </a:bodyPr>
          <a:lstStyle/>
          <a:p>
            <a:pPr marL="12700">
              <a:spcBef>
                <a:spcPts val="95"/>
              </a:spcBef>
              <a:buClrTx/>
              <a:buFontTx/>
              <a:buNone/>
            </a:pPr>
            <a:r>
              <a:rPr lang="en-US" sz="3200" b="1" kern="1200" spc="-10" dirty="0" smtClean="0">
                <a:solidFill>
                  <a:srgbClr val="FFFF00"/>
                </a:solidFill>
                <a:latin typeface="Showcard Gothic" pitchFamily="82" charset="0"/>
                <a:ea typeface="+mn-ea"/>
                <a:cs typeface="Calibri"/>
              </a:rPr>
              <a:t>A </a:t>
            </a:r>
            <a:r>
              <a:rPr sz="3200" b="1" kern="1200" spc="-10" dirty="0" smtClean="0">
                <a:solidFill>
                  <a:srgbClr val="FFFF00"/>
                </a:solidFill>
                <a:latin typeface="Showcard Gothic" pitchFamily="82" charset="0"/>
                <a:ea typeface="+mn-ea"/>
                <a:cs typeface="Calibri"/>
              </a:rPr>
              <a:t>Digital</a:t>
            </a:r>
            <a:r>
              <a:rPr sz="3200" b="1" kern="1200" spc="-60" dirty="0" smtClean="0">
                <a:solidFill>
                  <a:srgbClr val="FFFF00"/>
                </a:solidFill>
                <a:latin typeface="Showcard Gothic" pitchFamily="82" charset="0"/>
                <a:ea typeface="+mn-ea"/>
                <a:cs typeface="Calibri"/>
              </a:rPr>
              <a:t> </a:t>
            </a:r>
            <a:r>
              <a:rPr sz="3200" b="1" kern="1200" spc="-15" dirty="0">
                <a:solidFill>
                  <a:srgbClr val="FFFF00"/>
                </a:solidFill>
                <a:latin typeface="Showcard Gothic" pitchFamily="82" charset="0"/>
                <a:ea typeface="+mn-ea"/>
                <a:cs typeface="Calibri"/>
              </a:rPr>
              <a:t>Factory</a:t>
            </a:r>
            <a:endParaRPr sz="3200" kern="1200" dirty="0">
              <a:solidFill>
                <a:srgbClr val="FFFF00"/>
              </a:solidFill>
              <a:latin typeface="Showcard Gothic" pitchFamily="82" charset="0"/>
              <a:ea typeface="+mn-ea"/>
              <a:cs typeface="Calibri"/>
            </a:endParaRPr>
          </a:p>
        </p:txBody>
      </p:sp>
      <p:sp>
        <p:nvSpPr>
          <p:cNvPr id="10" name="Rectangle 9"/>
          <p:cNvSpPr/>
          <p:nvPr/>
        </p:nvSpPr>
        <p:spPr>
          <a:xfrm>
            <a:off x="3505200" y="470118"/>
            <a:ext cx="5486400" cy="2123658"/>
          </a:xfrm>
          <a:prstGeom prst="rect">
            <a:avLst/>
          </a:prstGeom>
        </p:spPr>
        <p:txBody>
          <a:bodyPr wrap="square">
            <a:spAutoFit/>
          </a:bodyPr>
          <a:lstStyle/>
          <a:p>
            <a:pPr algn="ctr">
              <a:buClrTx/>
              <a:buFontTx/>
              <a:buNone/>
            </a:pPr>
            <a:r>
              <a:rPr lang="en-US" sz="3200" b="1" kern="1200" spc="-20" dirty="0" smtClean="0">
                <a:solidFill>
                  <a:prstClr val="white"/>
                </a:solidFill>
                <a:latin typeface="Arial Black" pitchFamily="34" charset="0"/>
                <a:ea typeface="+mn-ea"/>
                <a:cs typeface="Arial" pitchFamily="34" charset="0"/>
              </a:rPr>
              <a:t>intelligent </a:t>
            </a:r>
            <a:r>
              <a:rPr lang="en-US" sz="1600" b="1" kern="1200" spc="-20" dirty="0" smtClean="0">
                <a:solidFill>
                  <a:prstClr val="white"/>
                </a:solidFill>
                <a:latin typeface="Arial Black" pitchFamily="34" charset="0"/>
                <a:ea typeface="+mn-ea"/>
                <a:cs typeface="Arial" pitchFamily="34" charset="0"/>
              </a:rPr>
              <a:t> </a:t>
            </a:r>
            <a:r>
              <a:rPr lang="en-US" sz="1600" b="1" kern="1200" spc="-15" dirty="0" smtClean="0">
                <a:solidFill>
                  <a:prstClr val="white"/>
                </a:solidFill>
                <a:latin typeface="Arial Black" pitchFamily="34" charset="0"/>
                <a:ea typeface="+mn-ea"/>
                <a:cs typeface="Arial" pitchFamily="34" charset="0"/>
              </a:rPr>
              <a:t>networks….</a:t>
            </a:r>
          </a:p>
          <a:p>
            <a:pPr algn="ctr">
              <a:buClrTx/>
              <a:buFontTx/>
              <a:buNone/>
            </a:pPr>
            <a:r>
              <a:rPr lang="en-US" sz="1600" b="1" kern="1200" spc="-15" dirty="0" smtClean="0">
                <a:solidFill>
                  <a:prstClr val="white"/>
                </a:solidFill>
                <a:latin typeface="Arial Black" pitchFamily="34" charset="0"/>
                <a:ea typeface="+mn-ea"/>
                <a:cs typeface="Arial" pitchFamily="34" charset="0"/>
              </a:rPr>
              <a:t> </a:t>
            </a:r>
          </a:p>
          <a:p>
            <a:pPr algn="ctr">
              <a:buClrTx/>
              <a:buFontTx/>
              <a:buNone/>
            </a:pPr>
            <a:r>
              <a:rPr lang="en-US" sz="1600" b="1" kern="1200" spc="-5" dirty="0" smtClean="0">
                <a:solidFill>
                  <a:srgbClr val="FF0000"/>
                </a:solidFill>
                <a:latin typeface="Arial Black" pitchFamily="34" charset="0"/>
                <a:ea typeface="+mn-ea"/>
                <a:cs typeface="Arial" pitchFamily="34" charset="0"/>
              </a:rPr>
              <a:t>along the </a:t>
            </a:r>
            <a:r>
              <a:rPr lang="en-US" sz="2400" b="1" kern="1200" spc="-15" dirty="0" smtClean="0">
                <a:solidFill>
                  <a:srgbClr val="FF0000"/>
                </a:solidFill>
                <a:latin typeface="Arial Black" pitchFamily="34" charset="0"/>
                <a:ea typeface="+mn-ea"/>
                <a:cs typeface="Arial" pitchFamily="34" charset="0"/>
              </a:rPr>
              <a:t>entire </a:t>
            </a:r>
            <a:r>
              <a:rPr lang="en-US" sz="2400" b="1" kern="1200" spc="-10" dirty="0" smtClean="0">
                <a:solidFill>
                  <a:srgbClr val="FF0000"/>
                </a:solidFill>
                <a:latin typeface="Arial Black" pitchFamily="34" charset="0"/>
                <a:ea typeface="+mn-ea"/>
                <a:cs typeface="Arial" pitchFamily="34" charset="0"/>
              </a:rPr>
              <a:t>value chain</a:t>
            </a:r>
            <a:r>
              <a:rPr lang="en-US" sz="1600" b="1" kern="1200" spc="-10" dirty="0" smtClean="0">
                <a:solidFill>
                  <a:srgbClr val="FF0000"/>
                </a:solidFill>
                <a:latin typeface="Arial Black" pitchFamily="34" charset="0"/>
                <a:ea typeface="+mn-ea"/>
                <a:cs typeface="Arial" pitchFamily="34" charset="0"/>
              </a:rPr>
              <a:t> that  can</a:t>
            </a:r>
          </a:p>
          <a:p>
            <a:pPr algn="ctr">
              <a:buClrTx/>
              <a:buFontTx/>
              <a:buNone/>
            </a:pPr>
            <a:endParaRPr lang="en-US" sz="1600" b="1" kern="1200" spc="-10" dirty="0" smtClean="0">
              <a:solidFill>
                <a:prstClr val="white"/>
              </a:solidFill>
              <a:latin typeface="Arial Black" pitchFamily="34" charset="0"/>
              <a:ea typeface="+mn-ea"/>
              <a:cs typeface="Arial" pitchFamily="34" charset="0"/>
            </a:endParaRPr>
          </a:p>
          <a:p>
            <a:pPr algn="ctr">
              <a:buClrTx/>
              <a:buFontTx/>
              <a:buNone/>
            </a:pPr>
            <a:r>
              <a:rPr lang="en-US" sz="2000" b="1" kern="1200" spc="-10" dirty="0" smtClean="0">
                <a:solidFill>
                  <a:srgbClr val="8064A2">
                    <a:lumMod val="40000"/>
                    <a:lumOff val="60000"/>
                  </a:srgbClr>
                </a:solidFill>
                <a:latin typeface="Arial Black" pitchFamily="34" charset="0"/>
                <a:ea typeface="+mn-ea"/>
                <a:cs typeface="Arial" pitchFamily="34" charset="0"/>
              </a:rPr>
              <a:t>Learns through ML</a:t>
            </a:r>
            <a:endParaRPr lang="en-US" sz="1600" b="1" kern="1200" spc="-10" dirty="0" smtClean="0">
              <a:solidFill>
                <a:srgbClr val="8064A2">
                  <a:lumMod val="40000"/>
                  <a:lumOff val="60000"/>
                </a:srgbClr>
              </a:solidFill>
              <a:latin typeface="Arial Black" pitchFamily="34" charset="0"/>
              <a:ea typeface="+mn-ea"/>
              <a:cs typeface="Arial" pitchFamily="34" charset="0"/>
            </a:endParaRPr>
          </a:p>
          <a:p>
            <a:pPr algn="ctr">
              <a:buClrTx/>
              <a:buFontTx/>
              <a:buNone/>
            </a:pPr>
            <a:r>
              <a:rPr lang="en-US" sz="1600" b="1" kern="1200" spc="-10" dirty="0" smtClean="0">
                <a:solidFill>
                  <a:prstClr val="white"/>
                </a:solidFill>
                <a:latin typeface="Arial Black" pitchFamily="34" charset="0"/>
                <a:ea typeface="+mn-ea"/>
                <a:cs typeface="Arial" pitchFamily="34" charset="0"/>
              </a:rPr>
              <a:t> </a:t>
            </a:r>
            <a:r>
              <a:rPr lang="en-US" sz="1600" b="1" kern="1200" spc="-15" dirty="0" smtClean="0">
                <a:solidFill>
                  <a:prstClr val="white"/>
                </a:solidFill>
                <a:latin typeface="Arial Black" pitchFamily="34" charset="0"/>
                <a:ea typeface="+mn-ea"/>
                <a:cs typeface="Arial" pitchFamily="34" charset="0"/>
              </a:rPr>
              <a:t>control </a:t>
            </a:r>
            <a:r>
              <a:rPr lang="en-US" sz="1600" b="1" kern="1200" spc="-5" dirty="0" smtClean="0">
                <a:solidFill>
                  <a:prstClr val="white"/>
                </a:solidFill>
                <a:latin typeface="Arial Black" pitchFamily="34" charset="0"/>
                <a:ea typeface="+mn-ea"/>
                <a:cs typeface="Arial" pitchFamily="34" charset="0"/>
              </a:rPr>
              <a:t>each other  </a:t>
            </a:r>
            <a:r>
              <a:rPr lang="en-US" sz="2400" b="1" kern="1200" spc="-25" dirty="0" smtClean="0">
                <a:solidFill>
                  <a:srgbClr val="92D050"/>
                </a:solidFill>
                <a:latin typeface="Arial Black" pitchFamily="34" charset="0"/>
                <a:ea typeface="+mn-ea"/>
                <a:cs typeface="Arial" pitchFamily="34" charset="0"/>
              </a:rPr>
              <a:t>autonomously</a:t>
            </a:r>
            <a:endParaRPr lang="en-US" sz="2400" kern="1200" dirty="0">
              <a:solidFill>
                <a:srgbClr val="92D050"/>
              </a:solidFill>
              <a:latin typeface="Arial Black" pitchFamily="34" charset="0"/>
              <a:ea typeface="+mn-ea"/>
              <a:cs typeface="+mn-cs"/>
            </a:endParaRPr>
          </a:p>
        </p:txBody>
      </p:sp>
      <p:grpSp>
        <p:nvGrpSpPr>
          <p:cNvPr id="7" name="object 4"/>
          <p:cNvGrpSpPr/>
          <p:nvPr/>
        </p:nvGrpSpPr>
        <p:grpSpPr>
          <a:xfrm>
            <a:off x="3200400" y="4572000"/>
            <a:ext cx="2209800" cy="2514600"/>
            <a:chOff x="5187696" y="1862327"/>
            <a:chExt cx="3891279" cy="4430395"/>
          </a:xfrm>
        </p:grpSpPr>
        <p:sp>
          <p:nvSpPr>
            <p:cNvPr id="12" name="object 5"/>
            <p:cNvSpPr/>
            <p:nvPr/>
          </p:nvSpPr>
          <p:spPr>
            <a:xfrm>
              <a:off x="5187696" y="1862327"/>
              <a:ext cx="3890772" cy="4430268"/>
            </a:xfrm>
            <a:prstGeom prst="rect">
              <a:avLst/>
            </a:prstGeom>
            <a:blipFill>
              <a:blip r:embed="rId5" cstate="print"/>
              <a:stretch>
                <a:fillRect/>
              </a:stretch>
            </a:blipFill>
          </p:spPr>
          <p:txBody>
            <a:bodyPr wrap="square" lIns="0" tIns="0" rIns="0" bIns="0" rtlCol="0"/>
            <a:lstStyle/>
            <a:p>
              <a:pPr>
                <a:buClrTx/>
                <a:buFontTx/>
                <a:buNone/>
              </a:pPr>
              <a:endParaRPr sz="1800" kern="1200">
                <a:solidFill>
                  <a:prstClr val="black"/>
                </a:solidFill>
                <a:latin typeface="Calibri"/>
                <a:ea typeface="+mn-ea"/>
                <a:cs typeface="+mn-cs"/>
              </a:endParaRPr>
            </a:p>
          </p:txBody>
        </p:sp>
        <p:sp>
          <p:nvSpPr>
            <p:cNvPr id="13" name="object 6"/>
            <p:cNvSpPr/>
            <p:nvPr/>
          </p:nvSpPr>
          <p:spPr>
            <a:xfrm>
              <a:off x="5382768" y="2057400"/>
              <a:ext cx="3302508" cy="3842004"/>
            </a:xfrm>
            <a:prstGeom prst="rect">
              <a:avLst/>
            </a:prstGeom>
            <a:blipFill>
              <a:blip r:embed="rId6" cstate="print"/>
              <a:stretch>
                <a:fillRect/>
              </a:stretch>
            </a:blipFill>
          </p:spPr>
          <p:txBody>
            <a:bodyPr wrap="square" lIns="0" tIns="0" rIns="0" bIns="0" rtlCol="0"/>
            <a:lstStyle/>
            <a:p>
              <a:pPr>
                <a:buClrTx/>
                <a:buFontTx/>
                <a:buNone/>
              </a:pPr>
              <a:endParaRPr sz="1800" kern="1200">
                <a:solidFill>
                  <a:prstClr val="black"/>
                </a:solidFill>
                <a:latin typeface="Calibri"/>
                <a:ea typeface="+mn-ea"/>
                <a:cs typeface="+mn-cs"/>
              </a:endParaRPr>
            </a:p>
          </p:txBody>
        </p:sp>
      </p:grpSp>
      <p:sp>
        <p:nvSpPr>
          <p:cNvPr id="5" name="TextBox 4">
            <a:extLst>
              <a:ext uri="{FF2B5EF4-FFF2-40B4-BE49-F238E27FC236}">
                <a16:creationId xmlns="" xmlns:a16="http://schemas.microsoft.com/office/drawing/2014/main" id="{B1B2DE80-49B2-488A-AF86-4E4730FEDF82}"/>
              </a:ext>
            </a:extLst>
          </p:cNvPr>
          <p:cNvSpPr txBox="1"/>
          <p:nvPr/>
        </p:nvSpPr>
        <p:spPr>
          <a:xfrm>
            <a:off x="2514600" y="3886200"/>
            <a:ext cx="7467600" cy="769441"/>
          </a:xfrm>
          <a:prstGeom prst="rect">
            <a:avLst/>
          </a:prstGeom>
          <a:noFill/>
        </p:spPr>
        <p:txBody>
          <a:bodyPr wrap="square" rtlCol="0">
            <a:spAutoFit/>
          </a:bodyPr>
          <a:lstStyle/>
          <a:p>
            <a:pPr>
              <a:buClrTx/>
              <a:buFontTx/>
              <a:buNone/>
            </a:pPr>
            <a:r>
              <a:rPr lang="en-IN" sz="4400" kern="1200" dirty="0">
                <a:solidFill>
                  <a:prstClr val="white"/>
                </a:solidFill>
                <a:latin typeface="Arial Rounded MT Bold" pitchFamily="34" charset="0"/>
                <a:ea typeface="+mn-ea"/>
                <a:cs typeface="+mn-cs"/>
              </a:rPr>
              <a:t>INTERNET OF THREATS</a:t>
            </a:r>
          </a:p>
        </p:txBody>
      </p:sp>
      <p:sp>
        <p:nvSpPr>
          <p:cNvPr id="15" name="Rectangle 14"/>
          <p:cNvSpPr/>
          <p:nvPr/>
        </p:nvSpPr>
        <p:spPr>
          <a:xfrm>
            <a:off x="0" y="4953000"/>
            <a:ext cx="3352800" cy="1785104"/>
          </a:xfrm>
          <a:prstGeom prst="rect">
            <a:avLst/>
          </a:prstGeom>
          <a:solidFill>
            <a:schemeClr val="bg2">
              <a:lumMod val="10000"/>
            </a:schemeClr>
          </a:solidFill>
        </p:spPr>
        <p:txBody>
          <a:bodyPr wrap="square">
            <a:spAutoFit/>
          </a:bodyPr>
          <a:lstStyle/>
          <a:p>
            <a:pPr algn="ctr">
              <a:buClrTx/>
              <a:buFontTx/>
              <a:buNone/>
            </a:pPr>
            <a:r>
              <a:rPr lang="en-US" sz="2000" b="1" kern="1200" dirty="0" smtClean="0">
                <a:solidFill>
                  <a:prstClr val="white"/>
                </a:solidFill>
                <a:latin typeface="Franklin Gothic Medium Cond" pitchFamily="34" charset="0"/>
                <a:ea typeface="+mn-ea"/>
                <a:cs typeface="+mn-cs"/>
              </a:rPr>
              <a:t>Compromising physical security </a:t>
            </a:r>
          </a:p>
          <a:p>
            <a:pPr algn="ctr">
              <a:buClrTx/>
              <a:buFontTx/>
              <a:buNone/>
            </a:pPr>
            <a:r>
              <a:rPr lang="en-US" sz="1800" b="1" kern="1200" dirty="0" smtClean="0">
                <a:solidFill>
                  <a:srgbClr val="FFC000"/>
                </a:solidFill>
                <a:latin typeface="Arial Black" pitchFamily="34" charset="0"/>
                <a:ea typeface="+mn-ea"/>
                <a:cs typeface="+mn-cs"/>
              </a:rPr>
              <a:t>production downtimes</a:t>
            </a:r>
          </a:p>
          <a:p>
            <a:pPr algn="ctr">
              <a:buClrTx/>
              <a:buFontTx/>
              <a:buNone/>
            </a:pPr>
            <a:r>
              <a:rPr lang="en-US" sz="1800" b="1" kern="1200" dirty="0" smtClean="0">
                <a:solidFill>
                  <a:srgbClr val="FF0000"/>
                </a:solidFill>
                <a:latin typeface="Arial Black" pitchFamily="34" charset="0"/>
                <a:ea typeface="+mn-ea"/>
                <a:cs typeface="+mn-cs"/>
              </a:rPr>
              <a:t>damaging products </a:t>
            </a:r>
          </a:p>
          <a:p>
            <a:pPr algn="ctr">
              <a:buClrTx/>
              <a:buFontTx/>
              <a:buNone/>
            </a:pPr>
            <a:r>
              <a:rPr lang="en-US" sz="1800" kern="1200" dirty="0" smtClean="0">
                <a:solidFill>
                  <a:prstClr val="white"/>
                </a:solidFill>
                <a:latin typeface="Calibri"/>
                <a:ea typeface="+mn-ea"/>
                <a:cs typeface="+mn-cs"/>
              </a:rPr>
              <a:t>Resulting financial </a:t>
            </a:r>
          </a:p>
          <a:p>
            <a:pPr algn="ctr">
              <a:buClrTx/>
              <a:buFontTx/>
              <a:buNone/>
            </a:pPr>
            <a:r>
              <a:rPr lang="en-US" sz="1800" kern="1200" dirty="0" smtClean="0">
                <a:solidFill>
                  <a:prstClr val="white"/>
                </a:solidFill>
                <a:latin typeface="Calibri"/>
                <a:ea typeface="+mn-ea"/>
                <a:cs typeface="+mn-cs"/>
              </a:rPr>
              <a:t>&amp;</a:t>
            </a:r>
          </a:p>
          <a:p>
            <a:pPr algn="ctr">
              <a:buClrTx/>
              <a:buFontTx/>
              <a:buNone/>
            </a:pPr>
            <a:r>
              <a:rPr lang="en-US" sz="1800" kern="1200" dirty="0" smtClean="0">
                <a:solidFill>
                  <a:prstClr val="white"/>
                </a:solidFill>
                <a:latin typeface="Calibri"/>
                <a:ea typeface="+mn-ea"/>
                <a:cs typeface="+mn-cs"/>
              </a:rPr>
              <a:t>reputational losses.</a:t>
            </a:r>
            <a:endParaRPr lang="en-US" sz="1800" kern="1200" dirty="0">
              <a:solidFill>
                <a:prstClr val="black"/>
              </a:solidFill>
              <a:latin typeface="Calibri"/>
              <a:ea typeface="+mn-ea"/>
              <a:cs typeface="+mn-cs"/>
            </a:endParaRPr>
          </a:p>
        </p:txBody>
      </p:sp>
    </p:spTree>
    <p:extLst>
      <p:ext uri="{BB962C8B-B14F-4D97-AF65-F5344CB8AC3E}">
        <p14:creationId xmlns:p14="http://schemas.microsoft.com/office/powerpoint/2010/main" xmlns="" val="2747045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CF5AF-56AE-48F6-9C30-A7F87771F071}"/>
              </a:ext>
            </a:extLst>
          </p:cNvPr>
          <p:cNvSpPr>
            <a:spLocks noGrp="1"/>
          </p:cNvSpPr>
          <p:nvPr>
            <p:ph type="ctrTitle"/>
          </p:nvPr>
        </p:nvSpPr>
        <p:spPr/>
        <p:txBody>
          <a:bodyPr/>
          <a:lstStyle/>
          <a:p>
            <a:endParaRPr lang="en-IN" dirty="0"/>
          </a:p>
        </p:txBody>
      </p:sp>
      <p:sp>
        <p:nvSpPr>
          <p:cNvPr id="3" name="Subtitle 2">
            <a:extLst>
              <a:ext uri="{FF2B5EF4-FFF2-40B4-BE49-F238E27FC236}">
                <a16:creationId xmlns="" xmlns:a16="http://schemas.microsoft.com/office/drawing/2014/main" id="{821ABB4B-11D7-4C9A-9D21-335C0DBE5C7C}"/>
              </a:ext>
            </a:extLst>
          </p:cNvPr>
          <p:cNvSpPr>
            <a:spLocks noGrp="1"/>
          </p:cNvSpPr>
          <p:nvPr>
            <p:ph type="subTitle" idx="4294967295"/>
          </p:nvPr>
        </p:nvSpPr>
        <p:spPr>
          <a:xfrm>
            <a:off x="2071116" y="3721608"/>
            <a:ext cx="5308092" cy="868680"/>
          </a:xfrm>
          <a:prstGeom prst="rect">
            <a:avLst/>
          </a:prstGeom>
        </p:spPr>
        <p:txBody>
          <a:bodyPr/>
          <a:lstStyle/>
          <a:p>
            <a:endParaRPr lang="en-IN"/>
          </a:p>
        </p:txBody>
      </p:sp>
      <p:pic>
        <p:nvPicPr>
          <p:cNvPr id="6" name="Picture 2" descr="Image result for iot">
            <a:extLst>
              <a:ext uri="{FF2B5EF4-FFF2-40B4-BE49-F238E27FC236}">
                <a16:creationId xmlns="" xmlns:a16="http://schemas.microsoft.com/office/drawing/2014/main" id="{1306A86B-B2E3-48C2-B40E-50257058627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141" y="-1066800"/>
            <a:ext cx="9141059" cy="792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Image result for STAGES  OF IOT">
            <a:extLst>
              <a:ext uri="{FF2B5EF4-FFF2-40B4-BE49-F238E27FC236}">
                <a16:creationId xmlns="" xmlns:a16="http://schemas.microsoft.com/office/drawing/2014/main" id="{75973D0C-DA50-4240-B6DD-66651ED08EC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496388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Content Placeholder 3" descr="Three components: device, gateway, and cloud.">
            <a:extLst>
              <a:ext uri="{FF2B5EF4-FFF2-40B4-BE49-F238E27FC236}">
                <a16:creationId xmlns="" xmlns:a16="http://schemas.microsoft.com/office/drawing/2014/main" id="{DDABF799-B7A8-4BEB-B90E-3097CAA831F8}"/>
              </a:ext>
            </a:extLst>
          </p:cNvPr>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23987" y="4834731"/>
            <a:ext cx="6500813" cy="2251869"/>
          </a:xfrm>
          <a:prstGeom prst="rect">
            <a:avLst/>
          </a:prstGeom>
          <a:noFill/>
          <a:ln>
            <a:noFill/>
          </a:ln>
        </p:spPr>
      </p:pic>
      <p:sp>
        <p:nvSpPr>
          <p:cNvPr id="16" name="Rectangle 15"/>
          <p:cNvSpPr/>
          <p:nvPr/>
        </p:nvSpPr>
        <p:spPr>
          <a:xfrm>
            <a:off x="360970" y="3453341"/>
            <a:ext cx="2211824" cy="369332"/>
          </a:xfrm>
          <a:prstGeom prst="rect">
            <a:avLst/>
          </a:prstGeom>
        </p:spPr>
        <p:txBody>
          <a:bodyPr wrap="none">
            <a:spAutoFit/>
          </a:bodyPr>
          <a:lstStyle/>
          <a:p>
            <a:pPr>
              <a:buClrTx/>
              <a:buFontTx/>
              <a:buNone/>
            </a:pPr>
            <a:r>
              <a:rPr lang="en-IN" sz="1800" b="1" kern="1200" dirty="0" smtClean="0">
                <a:solidFill>
                  <a:prstClr val="black"/>
                </a:solidFill>
                <a:latin typeface="Calibri"/>
                <a:ea typeface="+mn-ea"/>
                <a:cs typeface="+mn-cs"/>
              </a:rPr>
              <a:t>DATA CAPTURE RISKS</a:t>
            </a:r>
            <a:endParaRPr lang="en-IN" sz="1800" b="1" kern="1200" dirty="0">
              <a:solidFill>
                <a:prstClr val="black"/>
              </a:solidFill>
              <a:latin typeface="Calibri"/>
              <a:ea typeface="+mn-ea"/>
              <a:cs typeface="+mn-cs"/>
            </a:endParaRPr>
          </a:p>
        </p:txBody>
      </p:sp>
      <p:sp>
        <p:nvSpPr>
          <p:cNvPr id="17" name="Rectangle 16"/>
          <p:cNvSpPr/>
          <p:nvPr/>
        </p:nvSpPr>
        <p:spPr>
          <a:xfrm>
            <a:off x="2775647" y="3531716"/>
            <a:ext cx="1588255" cy="369332"/>
          </a:xfrm>
          <a:prstGeom prst="rect">
            <a:avLst/>
          </a:prstGeom>
        </p:spPr>
        <p:txBody>
          <a:bodyPr wrap="none">
            <a:spAutoFit/>
          </a:bodyPr>
          <a:lstStyle/>
          <a:p>
            <a:pPr>
              <a:buClrTx/>
              <a:buFontTx/>
              <a:buNone/>
            </a:pPr>
            <a:r>
              <a:rPr lang="en-IN" sz="1800" b="1" kern="1200" dirty="0" smtClean="0">
                <a:solidFill>
                  <a:prstClr val="black"/>
                </a:solidFill>
                <a:latin typeface="Calibri"/>
                <a:ea typeface="+mn-ea"/>
                <a:cs typeface="+mn-cs"/>
              </a:rPr>
              <a:t>PRIVACY RISKS</a:t>
            </a:r>
            <a:endParaRPr lang="en-IN" sz="1800" b="1" kern="1200" dirty="0">
              <a:solidFill>
                <a:prstClr val="black"/>
              </a:solidFill>
              <a:latin typeface="Calibri"/>
              <a:ea typeface="+mn-ea"/>
              <a:cs typeface="+mn-cs"/>
            </a:endParaRPr>
          </a:p>
        </p:txBody>
      </p:sp>
      <p:sp>
        <p:nvSpPr>
          <p:cNvPr id="18" name="Rectangle 17"/>
          <p:cNvSpPr/>
          <p:nvPr/>
        </p:nvSpPr>
        <p:spPr>
          <a:xfrm>
            <a:off x="4495800" y="3505200"/>
            <a:ext cx="3291927" cy="646331"/>
          </a:xfrm>
          <a:prstGeom prst="rect">
            <a:avLst/>
          </a:prstGeom>
        </p:spPr>
        <p:txBody>
          <a:bodyPr wrap="none">
            <a:spAutoFit/>
          </a:bodyPr>
          <a:lstStyle/>
          <a:p>
            <a:pPr>
              <a:buClrTx/>
              <a:buFontTx/>
              <a:buNone/>
            </a:pPr>
            <a:r>
              <a:rPr lang="en-IN" sz="1800" b="1" kern="1200" dirty="0" smtClean="0">
                <a:solidFill>
                  <a:prstClr val="black"/>
                </a:solidFill>
                <a:latin typeface="Calibri"/>
                <a:ea typeface="+mn-ea"/>
                <a:cs typeface="+mn-cs"/>
              </a:rPr>
              <a:t>PUBLIC SAFETY RISK</a:t>
            </a:r>
          </a:p>
          <a:p>
            <a:pPr>
              <a:buClrTx/>
              <a:buFontTx/>
              <a:buNone/>
            </a:pPr>
            <a:r>
              <a:rPr lang="en-IN" sz="1800" b="1" kern="1200" dirty="0" smtClean="0">
                <a:solidFill>
                  <a:prstClr val="black"/>
                </a:solidFill>
                <a:latin typeface="Calibri"/>
                <a:ea typeface="+mn-ea"/>
                <a:cs typeface="+mn-cs"/>
              </a:rPr>
              <a:t>(</a:t>
            </a:r>
            <a:r>
              <a:rPr lang="en-IN" sz="1600" b="1" i="1" kern="1200" dirty="0" smtClean="0">
                <a:solidFill>
                  <a:prstClr val="black"/>
                </a:solidFill>
                <a:latin typeface="Calibri"/>
                <a:ea typeface="+mn-ea"/>
                <a:cs typeface="+mn-cs"/>
              </a:rPr>
              <a:t>ML –if malicious cant be controlled</a:t>
            </a:r>
            <a:r>
              <a:rPr lang="en-IN" sz="1800" b="1" kern="1200" dirty="0" smtClean="0">
                <a:solidFill>
                  <a:prstClr val="black"/>
                </a:solidFill>
                <a:latin typeface="Calibri"/>
                <a:ea typeface="+mn-ea"/>
                <a:cs typeface="+mn-cs"/>
              </a:rPr>
              <a:t>)</a:t>
            </a:r>
            <a:endParaRPr lang="en-US" sz="1800" b="1" kern="1200" dirty="0">
              <a:solidFill>
                <a:prstClr val="black"/>
              </a:solidFill>
              <a:latin typeface="Calibri"/>
              <a:ea typeface="+mn-ea"/>
              <a:cs typeface="+mn-cs"/>
            </a:endParaRPr>
          </a:p>
        </p:txBody>
      </p:sp>
      <p:sp>
        <p:nvSpPr>
          <p:cNvPr id="19" name="Rectangle 18"/>
          <p:cNvSpPr/>
          <p:nvPr/>
        </p:nvSpPr>
        <p:spPr>
          <a:xfrm>
            <a:off x="6730856" y="3597031"/>
            <a:ext cx="2217274" cy="369332"/>
          </a:xfrm>
          <a:prstGeom prst="rect">
            <a:avLst/>
          </a:prstGeom>
        </p:spPr>
        <p:txBody>
          <a:bodyPr wrap="none">
            <a:spAutoFit/>
          </a:bodyPr>
          <a:lstStyle/>
          <a:p>
            <a:pPr>
              <a:buClrTx/>
              <a:buFontTx/>
              <a:buNone/>
            </a:pPr>
            <a:r>
              <a:rPr lang="en-IN" sz="1800" b="1" kern="1200" dirty="0" smtClean="0">
                <a:solidFill>
                  <a:prstClr val="black"/>
                </a:solidFill>
                <a:latin typeface="Calibri"/>
                <a:ea typeface="+mn-ea"/>
                <a:cs typeface="+mn-cs"/>
              </a:rPr>
              <a:t>DATA STORAGE RISKS</a:t>
            </a:r>
            <a:endParaRPr lang="en-IN" sz="1800" b="1" kern="1200" dirty="0">
              <a:solidFill>
                <a:prstClr val="black"/>
              </a:solidFill>
              <a:latin typeface="Calibri"/>
              <a:ea typeface="+mn-ea"/>
              <a:cs typeface="+mn-cs"/>
            </a:endParaRPr>
          </a:p>
        </p:txBody>
      </p:sp>
      <p:sp>
        <p:nvSpPr>
          <p:cNvPr id="20" name="TextBox 19">
            <a:extLst>
              <a:ext uri="{FF2B5EF4-FFF2-40B4-BE49-F238E27FC236}">
                <a16:creationId xmlns="" xmlns:a16="http://schemas.microsoft.com/office/drawing/2014/main" id="{C8A36D4E-7898-44DD-A3A6-C5B25D0FC926}"/>
              </a:ext>
            </a:extLst>
          </p:cNvPr>
          <p:cNvSpPr txBox="1"/>
          <p:nvPr/>
        </p:nvSpPr>
        <p:spPr>
          <a:xfrm>
            <a:off x="2667000" y="4648200"/>
            <a:ext cx="4038600" cy="523220"/>
          </a:xfrm>
          <a:prstGeom prst="rect">
            <a:avLst/>
          </a:prstGeom>
          <a:solidFill>
            <a:schemeClr val="accent1"/>
          </a:solidFill>
        </p:spPr>
        <p:txBody>
          <a:bodyPr wrap="square" rtlCol="0">
            <a:spAutoFit/>
          </a:bodyPr>
          <a:lstStyle/>
          <a:p>
            <a:pPr>
              <a:buClrTx/>
              <a:buFontTx/>
              <a:buNone/>
            </a:pPr>
            <a:r>
              <a:rPr lang="en-IN" sz="2800" kern="1200" dirty="0" smtClean="0">
                <a:solidFill>
                  <a:prstClr val="white"/>
                </a:solidFill>
                <a:latin typeface="Calibri"/>
                <a:ea typeface="+mn-ea"/>
                <a:cs typeface="+mn-cs"/>
              </a:rPr>
              <a:t>which one is the target ??</a:t>
            </a:r>
            <a:endParaRPr lang="en-IN" sz="2800" kern="1200" dirty="0">
              <a:solidFill>
                <a:prstClr val="white"/>
              </a:solidFill>
              <a:latin typeface="Calibri"/>
              <a:ea typeface="+mn-ea"/>
              <a:cs typeface="+mn-cs"/>
            </a:endParaRPr>
          </a:p>
        </p:txBody>
      </p:sp>
      <p:sp>
        <p:nvSpPr>
          <p:cNvPr id="21" name="Rectangle 20"/>
          <p:cNvSpPr/>
          <p:nvPr/>
        </p:nvSpPr>
        <p:spPr>
          <a:xfrm>
            <a:off x="2438400" y="6211669"/>
            <a:ext cx="4572000" cy="646331"/>
          </a:xfrm>
          <a:prstGeom prst="rect">
            <a:avLst/>
          </a:prstGeom>
          <a:solidFill>
            <a:schemeClr val="bg1"/>
          </a:solidFill>
        </p:spPr>
        <p:txBody>
          <a:bodyPr>
            <a:spAutoFit/>
          </a:bodyPr>
          <a:lstStyle/>
          <a:p>
            <a:pPr algn="ctr">
              <a:buClrTx/>
              <a:buFontTx/>
              <a:buNone/>
            </a:pPr>
            <a:r>
              <a:rPr lang="en-IN" sz="1800" b="1" i="1" kern="1200" dirty="0" smtClean="0">
                <a:solidFill>
                  <a:prstClr val="black"/>
                </a:solidFill>
                <a:latin typeface="Calibri"/>
                <a:ea typeface="+mn-ea"/>
                <a:cs typeface="+mn-cs"/>
              </a:rPr>
              <a:t>Can control and govern technology systems through remote cyber operations</a:t>
            </a:r>
            <a:endParaRPr lang="en-US" sz="1800" b="1" i="1" kern="1200" dirty="0">
              <a:solidFill>
                <a:prstClr val="black"/>
              </a:solidFill>
              <a:latin typeface="Calibri"/>
              <a:ea typeface="+mn-ea"/>
              <a:cs typeface="+mn-cs"/>
            </a:endParaRPr>
          </a:p>
        </p:txBody>
      </p:sp>
    </p:spTree>
    <p:extLst>
      <p:ext uri="{BB962C8B-B14F-4D97-AF65-F5344CB8AC3E}">
        <p14:creationId xmlns:p14="http://schemas.microsoft.com/office/powerpoint/2010/main" xmlns="" val="2747045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ftr" idx="11"/>
          </p:nvPr>
        </p:nvSpPr>
        <p:spPr>
          <a:xfrm>
            <a:off x="3028950" y="621446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err="1">
                <a:solidFill>
                  <a:srgbClr val="696464"/>
                </a:solidFill>
              </a:rPr>
              <a:t>charrumalhotra</a:t>
            </a:r>
            <a:r>
              <a:rPr lang="en-US" dirty="0">
                <a:solidFill>
                  <a:srgbClr val="696464"/>
                </a:solidFill>
              </a:rPr>
              <a:t>[dot]</a:t>
            </a:r>
            <a:r>
              <a:rPr lang="en-US" dirty="0" err="1">
                <a:solidFill>
                  <a:srgbClr val="696464"/>
                </a:solidFill>
              </a:rPr>
              <a:t>iipa</a:t>
            </a:r>
            <a:r>
              <a:rPr lang="en-US" dirty="0">
                <a:solidFill>
                  <a:srgbClr val="696464"/>
                </a:solidFill>
              </a:rPr>
              <a:t>[at]</a:t>
            </a:r>
            <a:r>
              <a:rPr lang="en-US" dirty="0" err="1">
                <a:solidFill>
                  <a:srgbClr val="696464"/>
                </a:solidFill>
              </a:rPr>
              <a:t>gov</a:t>
            </a:r>
            <a:r>
              <a:rPr lang="en-US" dirty="0">
                <a:solidFill>
                  <a:srgbClr val="696464"/>
                </a:solidFill>
              </a:rPr>
              <a:t>[dot]in</a:t>
            </a:r>
            <a:endParaRPr dirty="0">
              <a:solidFill>
                <a:srgbClr val="696464"/>
              </a:solidFill>
            </a:endParaRPr>
          </a:p>
        </p:txBody>
      </p:sp>
      <p:sp>
        <p:nvSpPr>
          <p:cNvPr id="278" name="Google Shape;278;p2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28</a:t>
            </a:fld>
            <a:endParaRPr>
              <a:solidFill>
                <a:srgbClr val="888888"/>
              </a:solidFill>
            </a:endParaRPr>
          </a:p>
        </p:txBody>
      </p:sp>
      <p:sp>
        <p:nvSpPr>
          <p:cNvPr id="279" name="Google Shape;279;p27"/>
          <p:cNvSpPr txBox="1"/>
          <p:nvPr/>
        </p:nvSpPr>
        <p:spPr>
          <a:xfrm>
            <a:off x="520261" y="965881"/>
            <a:ext cx="7819697" cy="54760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2400" b="1" i="0" u="none" strike="noStrike" cap="none" dirty="0">
                <a:solidFill>
                  <a:srgbClr val="000000"/>
                </a:solidFill>
                <a:latin typeface="Arial Black"/>
                <a:ea typeface="Arial Black"/>
                <a:cs typeface="Arial Black"/>
                <a:sym typeface="Arial Black"/>
              </a:rPr>
              <a:t>Challenges: Data Security </a:t>
            </a:r>
            <a:r>
              <a:rPr lang="en-US" sz="2400" b="1" i="0" u="none" strike="noStrike" cap="none" dirty="0" smtClean="0">
                <a:solidFill>
                  <a:srgbClr val="000000"/>
                </a:solidFill>
                <a:latin typeface="Arial Black"/>
                <a:ea typeface="Arial Black"/>
                <a:cs typeface="Arial Black"/>
                <a:sym typeface="Arial Black"/>
              </a:rPr>
              <a:t>&amp; Privacy</a:t>
            </a:r>
            <a:endParaRPr sz="2400" b="0" i="0" u="none" strike="noStrike" cap="none" dirty="0">
              <a:solidFill>
                <a:srgbClr val="000000"/>
              </a:solidFill>
              <a:latin typeface="Arial Black"/>
              <a:ea typeface="Arial Black"/>
              <a:cs typeface="Arial Black"/>
              <a:sym typeface="Arial Black"/>
            </a:endParaRPr>
          </a:p>
        </p:txBody>
      </p:sp>
      <p:sp>
        <p:nvSpPr>
          <p:cNvPr id="280" name="Google Shape;280;p27"/>
          <p:cNvSpPr txBox="1"/>
          <p:nvPr/>
        </p:nvSpPr>
        <p:spPr>
          <a:xfrm>
            <a:off x="3297825" y="1844350"/>
            <a:ext cx="5704800" cy="3664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A latest research claims that by 2020, 25% of cyber attacks will target </a:t>
            </a:r>
            <a:r>
              <a:rPr lang="en-US" sz="2400" b="0" i="0" u="none" strike="noStrike" cap="none" dirty="0" err="1">
                <a:solidFill>
                  <a:srgbClr val="000000"/>
                </a:solidFill>
                <a:latin typeface="Calibri"/>
                <a:ea typeface="Calibri"/>
                <a:cs typeface="Calibri"/>
                <a:sym typeface="Calibri"/>
              </a:rPr>
              <a:t>IoT</a:t>
            </a:r>
            <a:r>
              <a:rPr lang="en-US" sz="2400" b="0" i="0" u="none" strike="noStrike" cap="none" dirty="0">
                <a:solidFill>
                  <a:srgbClr val="000000"/>
                </a:solidFill>
                <a:latin typeface="Calibri"/>
                <a:ea typeface="Calibri"/>
                <a:cs typeface="Calibri"/>
                <a:sym typeface="Calibri"/>
              </a:rPr>
              <a:t> devices.</a:t>
            </a:r>
            <a:endParaRPr sz="2400" b="0" i="0" u="none" strike="noStrike" cap="none" dirty="0">
              <a:solidFill>
                <a:srgbClr val="000000"/>
              </a:solidFill>
              <a:latin typeface="Calibri"/>
              <a:ea typeface="Calibri"/>
              <a:cs typeface="Calibri"/>
              <a:sym typeface="Calibri"/>
            </a:endParaRPr>
          </a:p>
          <a:p>
            <a:pPr marL="685800" marR="0" lvl="0" indent="-203200" algn="l" rtl="0">
              <a:lnSpc>
                <a:spcPct val="115000"/>
              </a:lnSpc>
              <a:spcBef>
                <a:spcPts val="10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Malware infiltration: 24%</a:t>
            </a:r>
            <a:endParaRPr sz="2400" b="0" i="0" u="none" strike="noStrike" cap="none" dirty="0">
              <a:solidFill>
                <a:srgbClr val="000000"/>
              </a:solidFill>
              <a:latin typeface="Calibri"/>
              <a:ea typeface="Calibri"/>
              <a:cs typeface="Calibri"/>
              <a:sym typeface="Calibri"/>
            </a:endParaRPr>
          </a:p>
          <a:p>
            <a:pPr marL="685800" marR="0" lvl="0" indent="-203200" algn="l" rtl="0">
              <a:lnSpc>
                <a:spcPct val="115000"/>
              </a:lnSpc>
              <a:spcBef>
                <a:spcPts val="10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Phishing attacks: 24%</a:t>
            </a:r>
            <a:endParaRPr sz="2400" b="0" i="0" u="none" strike="noStrike" cap="none" dirty="0">
              <a:solidFill>
                <a:srgbClr val="000000"/>
              </a:solidFill>
              <a:latin typeface="Calibri"/>
              <a:ea typeface="Calibri"/>
              <a:cs typeface="Calibri"/>
              <a:sym typeface="Calibri"/>
            </a:endParaRPr>
          </a:p>
          <a:p>
            <a:pPr marL="685800" marR="0" lvl="0" indent="-203200" algn="l" rtl="0">
              <a:lnSpc>
                <a:spcPct val="115000"/>
              </a:lnSpc>
              <a:spcBef>
                <a:spcPts val="10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Social engineering attacks: 18%</a:t>
            </a:r>
            <a:endParaRPr sz="2400" b="0" i="0" u="none" strike="noStrike" cap="none" dirty="0">
              <a:solidFill>
                <a:srgbClr val="000000"/>
              </a:solidFill>
              <a:latin typeface="Calibri"/>
              <a:ea typeface="Calibri"/>
              <a:cs typeface="Calibri"/>
              <a:sym typeface="Calibri"/>
            </a:endParaRPr>
          </a:p>
          <a:p>
            <a:pPr marL="685800" marR="0" lvl="0" indent="-203200" algn="l" rtl="0">
              <a:lnSpc>
                <a:spcPct val="115000"/>
              </a:lnSpc>
              <a:spcBef>
                <a:spcPts val="10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Device </a:t>
            </a:r>
            <a:r>
              <a:rPr lang="en-US" sz="2400" b="0" i="0" u="none" strike="noStrike" cap="none" dirty="0" err="1">
                <a:solidFill>
                  <a:srgbClr val="000000"/>
                </a:solidFill>
                <a:latin typeface="Calibri"/>
                <a:ea typeface="Calibri"/>
                <a:cs typeface="Calibri"/>
                <a:sym typeface="Calibri"/>
              </a:rPr>
              <a:t>misconfiguration</a:t>
            </a:r>
            <a:r>
              <a:rPr lang="en-US" sz="2400" b="0" i="0" u="none" strike="noStrike" cap="none" dirty="0">
                <a:solidFill>
                  <a:srgbClr val="000000"/>
                </a:solidFill>
                <a:latin typeface="Calibri"/>
                <a:ea typeface="Calibri"/>
                <a:cs typeface="Calibri"/>
                <a:sym typeface="Calibri"/>
              </a:rPr>
              <a:t> issues: 11%</a:t>
            </a:r>
            <a:endParaRPr sz="2400" b="0" i="0" u="none" strike="noStrike" cap="none" dirty="0">
              <a:solidFill>
                <a:srgbClr val="000000"/>
              </a:solidFill>
              <a:latin typeface="Calibri"/>
              <a:ea typeface="Calibri"/>
              <a:cs typeface="Calibri"/>
              <a:sym typeface="Calibri"/>
            </a:endParaRPr>
          </a:p>
          <a:p>
            <a:pPr marL="685800" marR="0" lvl="0" indent="-203200" algn="l" rtl="0">
              <a:lnSpc>
                <a:spcPct val="115000"/>
              </a:lnSpc>
              <a:spcBef>
                <a:spcPts val="10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Privilege escalation: 9%</a:t>
            </a:r>
            <a:endParaRPr sz="2400" b="0" i="0" u="none" strike="noStrike" cap="none" dirty="0">
              <a:solidFill>
                <a:srgbClr val="000000"/>
              </a:solidFill>
              <a:latin typeface="Calibri"/>
              <a:ea typeface="Calibri"/>
              <a:cs typeface="Calibri"/>
              <a:sym typeface="Calibri"/>
            </a:endParaRPr>
          </a:p>
          <a:p>
            <a:pPr marL="685800" marR="0" lvl="0" indent="-203200" algn="l" rtl="0">
              <a:lnSpc>
                <a:spcPct val="115000"/>
              </a:lnSpc>
              <a:spcBef>
                <a:spcPts val="100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Credential theft:6%</a:t>
            </a:r>
            <a:endParaRPr sz="2400" b="0" i="0" u="none" strike="noStrike" cap="none" dirty="0">
              <a:solidFill>
                <a:srgbClr val="000000"/>
              </a:solidFill>
              <a:latin typeface="Calibri"/>
              <a:ea typeface="Calibri"/>
              <a:cs typeface="Calibri"/>
              <a:sym typeface="Calibri"/>
            </a:endParaRPr>
          </a:p>
        </p:txBody>
      </p:sp>
      <p:pic>
        <p:nvPicPr>
          <p:cNvPr id="281" name="Google Shape;281;p27"/>
          <p:cNvPicPr preferRelativeResize="0"/>
          <p:nvPr/>
        </p:nvPicPr>
        <p:blipFill rotWithShape="1">
          <a:blip r:embed="rId3">
            <a:alphaModFix/>
          </a:blip>
          <a:srcRect l="39714" t="7511" r="36493" b="6936"/>
          <a:stretch/>
        </p:blipFill>
        <p:spPr>
          <a:xfrm>
            <a:off x="583324" y="2096814"/>
            <a:ext cx="2617076" cy="3909848"/>
          </a:xfrm>
          <a:prstGeom prst="rect">
            <a:avLst/>
          </a:prstGeom>
          <a:noFill/>
          <a:ln>
            <a:noFill/>
          </a:ln>
        </p:spPr>
      </p:pic>
      <p:sp>
        <p:nvSpPr>
          <p:cNvPr id="7" name="Google Shape;759;p67"/>
          <p:cNvSpPr txBox="1"/>
          <p:nvPr/>
        </p:nvSpPr>
        <p:spPr>
          <a:xfrm>
            <a:off x="0" y="6581001"/>
            <a:ext cx="9144000"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050" b="1" i="1" u="none" strike="noStrike" cap="none" dirty="0">
                <a:solidFill>
                  <a:srgbClr val="0070C0"/>
                </a:solidFill>
                <a:latin typeface="Arial"/>
                <a:ea typeface="Arial"/>
                <a:cs typeface="Arial"/>
                <a:sym typeface="Arial"/>
              </a:rPr>
              <a:t>Source: Cyber Security  Report, 2020 , </a:t>
            </a:r>
            <a:r>
              <a:rPr lang="en-US" sz="1050" b="1" i="1" u="none" strike="noStrike" cap="none" dirty="0" err="1">
                <a:solidFill>
                  <a:srgbClr val="0070C0"/>
                </a:solidFill>
                <a:latin typeface="Arial"/>
                <a:ea typeface="Arial"/>
                <a:cs typeface="Arial"/>
                <a:sym typeface="Arial"/>
              </a:rPr>
              <a:t>link:https</a:t>
            </a:r>
            <a:r>
              <a:rPr lang="en-US" sz="1050" b="1" i="1" u="none" strike="noStrike" cap="none" dirty="0">
                <a:solidFill>
                  <a:srgbClr val="0070C0"/>
                </a:solidFill>
                <a:latin typeface="Arial"/>
                <a:ea typeface="Arial"/>
                <a:cs typeface="Arial"/>
                <a:sym typeface="Arial"/>
              </a:rPr>
              <a:t>://</a:t>
            </a:r>
            <a:r>
              <a:rPr lang="en-US" sz="1050" b="1" i="1" u="none" strike="noStrike" cap="none" dirty="0" err="1">
                <a:solidFill>
                  <a:srgbClr val="0070C0"/>
                </a:solidFill>
                <a:latin typeface="Arial"/>
                <a:ea typeface="Arial"/>
                <a:cs typeface="Arial"/>
                <a:sym typeface="Arial"/>
              </a:rPr>
              <a:t>www.ntsc.org</a:t>
            </a:r>
            <a:r>
              <a:rPr lang="en-US" sz="1050" b="1" i="1" u="none" strike="noStrike" cap="none" dirty="0">
                <a:solidFill>
                  <a:srgbClr val="0070C0"/>
                </a:solidFill>
                <a:latin typeface="Arial"/>
                <a:ea typeface="Arial"/>
                <a:cs typeface="Arial"/>
                <a:sym typeface="Arial"/>
              </a:rPr>
              <a:t>/assets/</a:t>
            </a:r>
            <a:r>
              <a:rPr lang="en-US" sz="1050" b="1" i="1" u="none" strike="noStrike" cap="none" dirty="0" err="1">
                <a:solidFill>
                  <a:srgbClr val="0070C0"/>
                </a:solidFill>
                <a:latin typeface="Arial"/>
                <a:ea typeface="Arial"/>
                <a:cs typeface="Arial"/>
                <a:sym typeface="Arial"/>
              </a:rPr>
              <a:t>pdfs</a:t>
            </a:r>
            <a:r>
              <a:rPr lang="en-US" sz="1050" b="1" i="1" u="none" strike="noStrike" cap="none" dirty="0">
                <a:solidFill>
                  <a:srgbClr val="0070C0"/>
                </a:solidFill>
                <a:latin typeface="Arial"/>
                <a:ea typeface="Arial"/>
                <a:cs typeface="Arial"/>
                <a:sym typeface="Arial"/>
              </a:rPr>
              <a:t>/cyber-security-report-2020.pdf</a:t>
            </a:r>
            <a:endParaRPr sz="1050" b="1" i="1" u="none" strike="noStrike" cap="none" dirty="0">
              <a:solidFill>
                <a:srgbClr val="0070C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pPr marL="552450" indent="-457200" algn="just">
              <a:buAutoNum type="arabicPeriod"/>
            </a:pPr>
            <a:r>
              <a:rPr lang="en-IN" sz="2000" b="1" dirty="0" smtClean="0"/>
              <a:t>Privacy</a:t>
            </a:r>
          </a:p>
          <a:p>
            <a:pPr marL="95250" indent="0" algn="just">
              <a:buNone/>
            </a:pPr>
            <a:r>
              <a:rPr lang="en-IN" sz="2000" dirty="0" smtClean="0"/>
              <a:t>The Draft </a:t>
            </a:r>
            <a:r>
              <a:rPr lang="en-IN" sz="2000" dirty="0" err="1" smtClean="0"/>
              <a:t>IoT</a:t>
            </a:r>
            <a:r>
              <a:rPr lang="en-IN" sz="2000" dirty="0" smtClean="0"/>
              <a:t> policy fails to address </a:t>
            </a:r>
            <a:r>
              <a:rPr lang="en-IN" sz="2000" b="1" dirty="0" smtClean="0"/>
              <a:t>crucial URGENT issue of privacy. </a:t>
            </a:r>
          </a:p>
          <a:p>
            <a:pPr marL="568325" indent="-222250" algn="just"/>
            <a:r>
              <a:rPr lang="en-IN" sz="2000" dirty="0" smtClean="0"/>
              <a:t>Through use of </a:t>
            </a:r>
            <a:r>
              <a:rPr lang="en-IN" sz="2000" dirty="0" err="1" smtClean="0"/>
              <a:t>IoT</a:t>
            </a:r>
            <a:r>
              <a:rPr lang="en-IN" sz="2000" dirty="0" smtClean="0"/>
              <a:t> and associated devices, large quantities of sensitive personal data is exchanged ; If not protected adequately may result in unauthorized third-party access and information leaks .</a:t>
            </a:r>
          </a:p>
          <a:p>
            <a:pPr algn="just">
              <a:buNone/>
            </a:pPr>
            <a:r>
              <a:rPr lang="en-US" sz="2000" b="1" dirty="0" smtClean="0"/>
              <a:t>2. Security  </a:t>
            </a:r>
          </a:p>
          <a:p>
            <a:pPr marL="568325" indent="-222250" algn="just"/>
            <a:r>
              <a:rPr lang="en-IN" sz="2000" dirty="0" err="1" smtClean="0"/>
              <a:t>IoT</a:t>
            </a:r>
            <a:r>
              <a:rPr lang="en-IN" sz="2000" dirty="0" smtClean="0"/>
              <a:t> implementations present new and unique security challenges.</a:t>
            </a:r>
          </a:p>
          <a:p>
            <a:pPr marL="568325" indent="-222250" algn="just"/>
            <a:r>
              <a:rPr lang="en-IN" sz="2000" dirty="0" smtClean="0"/>
              <a:t>The broad nature of </a:t>
            </a:r>
            <a:r>
              <a:rPr lang="en-IN" sz="2000" dirty="0" err="1" smtClean="0"/>
              <a:t>IoT</a:t>
            </a:r>
            <a:r>
              <a:rPr lang="en-IN" sz="2000" dirty="0" smtClean="0"/>
              <a:t> regulatory and policy challenges, a </a:t>
            </a:r>
            <a:r>
              <a:rPr lang="en-IN" sz="2000" b="1" dirty="0" smtClean="0"/>
              <a:t>collaborative governance approach </a:t>
            </a:r>
            <a:r>
              <a:rPr lang="en-IN" sz="2000" dirty="0" smtClean="0"/>
              <a:t>to policy development that relies on input and participation by all stakeholders</a:t>
            </a:r>
            <a:endParaRPr lang="en-IN" sz="2000" b="1" dirty="0" smtClean="0"/>
          </a:p>
          <a:p>
            <a:pPr algn="just"/>
            <a:endParaRPr lang="en-IN" sz="2000" dirty="0" smtClean="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29</a:t>
            </a:fld>
            <a:endParaRPr lang="en-US"/>
          </a:p>
        </p:txBody>
      </p:sp>
      <p:sp>
        <p:nvSpPr>
          <p:cNvPr id="8" name="Google Shape;296;p29"/>
          <p:cNvSpPr txBox="1"/>
          <p:nvPr/>
        </p:nvSpPr>
        <p:spPr>
          <a:xfrm>
            <a:off x="2932386" y="1056291"/>
            <a:ext cx="2900856" cy="56755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ctr">
              <a:lnSpc>
                <a:spcPct val="90000"/>
              </a:lnSpc>
              <a:buSzPts val="3000"/>
            </a:pPr>
            <a:r>
              <a:rPr lang="en-US" sz="2800" dirty="0" smtClean="0">
                <a:latin typeface="Arial Black" pitchFamily="34" charset="0"/>
              </a:rPr>
              <a:t>Policy Gaps</a:t>
            </a:r>
            <a:endParaRPr sz="2800" b="0" i="0" u="none" strike="noStrike" cap="none" dirty="0">
              <a:solidFill>
                <a:srgbClr val="000000"/>
              </a:solidFill>
              <a:latin typeface="Arial Black" pitchFamily="34" charset="0"/>
              <a:ea typeface="Arial Black"/>
              <a:cs typeface="Arial Black"/>
              <a:sym typeface="Arial Black"/>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20263" y="2065283"/>
            <a:ext cx="4414344" cy="4111679"/>
          </a:xfrm>
        </p:spPr>
        <p:txBody>
          <a:bodyPr/>
          <a:lstStyle/>
          <a:p>
            <a:pPr marL="111125" indent="-111125" algn="just">
              <a:lnSpc>
                <a:spcPct val="150000"/>
              </a:lnSpc>
              <a:buNone/>
            </a:pPr>
            <a:r>
              <a:rPr lang="en-US" sz="2000" dirty="0" smtClean="0">
                <a:latin typeface="Calibri" pitchFamily="34" charset="0"/>
                <a:cs typeface="Calibri" pitchFamily="34" charset="0"/>
              </a:rPr>
              <a:t> “ </a:t>
            </a:r>
            <a:r>
              <a:rPr lang="en-US" sz="2000" dirty="0" err="1" smtClean="0">
                <a:latin typeface="Calibri" pitchFamily="34" charset="0"/>
                <a:cs typeface="Calibri" pitchFamily="34" charset="0"/>
              </a:rPr>
              <a:t>IoT</a:t>
            </a:r>
            <a:r>
              <a:rPr lang="en-US" sz="2000" dirty="0" smtClean="0">
                <a:latin typeface="Calibri" pitchFamily="34" charset="0"/>
                <a:cs typeface="Calibri" pitchFamily="34" charset="0"/>
              </a:rPr>
              <a:t> is a seamless connected </a:t>
            </a:r>
            <a:r>
              <a:rPr lang="en-US" sz="2000" b="1" dirty="0" smtClean="0">
                <a:latin typeface="Calibri" pitchFamily="34" charset="0"/>
                <a:cs typeface="Calibri" pitchFamily="34" charset="0"/>
              </a:rPr>
              <a:t>network</a:t>
            </a:r>
            <a:r>
              <a:rPr lang="en-US" sz="2000" dirty="0" smtClean="0">
                <a:latin typeface="Calibri" pitchFamily="34" charset="0"/>
                <a:cs typeface="Calibri" pitchFamily="34" charset="0"/>
              </a:rPr>
              <a:t> system of </a:t>
            </a:r>
            <a:r>
              <a:rPr lang="en-US" sz="2000" b="1" dirty="0" smtClean="0">
                <a:latin typeface="Calibri" pitchFamily="34" charset="0"/>
                <a:cs typeface="Calibri" pitchFamily="34" charset="0"/>
              </a:rPr>
              <a:t>embedded</a:t>
            </a:r>
            <a:r>
              <a:rPr lang="en-US" sz="2000" dirty="0" smtClean="0">
                <a:latin typeface="Calibri" pitchFamily="34" charset="0"/>
                <a:cs typeface="Calibri" pitchFamily="34" charset="0"/>
              </a:rPr>
              <a:t> objects/ devices, with </a:t>
            </a:r>
            <a:r>
              <a:rPr lang="en-US" sz="2000" b="1" dirty="0" smtClean="0">
                <a:latin typeface="Calibri" pitchFamily="34" charset="0"/>
                <a:cs typeface="Calibri" pitchFamily="34" charset="0"/>
              </a:rPr>
              <a:t>identifiers</a:t>
            </a:r>
            <a:r>
              <a:rPr lang="en-US" sz="2000" dirty="0" smtClean="0">
                <a:latin typeface="Calibri" pitchFamily="34" charset="0"/>
                <a:cs typeface="Calibri" pitchFamily="34" charset="0"/>
              </a:rPr>
              <a:t>, in which communication without any human intervention is possible using standard and interoperable communication </a:t>
            </a:r>
            <a:r>
              <a:rPr lang="en-US" sz="2000" b="1" dirty="0" smtClean="0">
                <a:latin typeface="Calibri" pitchFamily="34" charset="0"/>
                <a:cs typeface="Calibri" pitchFamily="34" charset="0"/>
              </a:rPr>
              <a:t>protocols</a:t>
            </a:r>
            <a:r>
              <a:rPr lang="en-US" sz="2000" dirty="0" smtClean="0">
                <a:latin typeface="Calibri" pitchFamily="34" charset="0"/>
                <a:cs typeface="Calibri" pitchFamily="34" charset="0"/>
              </a:rPr>
              <a:t>” </a:t>
            </a:r>
          </a:p>
          <a:p>
            <a:pPr marL="111125" indent="-111125" algn="just">
              <a:lnSpc>
                <a:spcPct val="150000"/>
              </a:lnSpc>
              <a:buNone/>
            </a:pPr>
            <a:r>
              <a:rPr lang="en-US" sz="2000" dirty="0" smtClean="0">
                <a:latin typeface="Calibri" pitchFamily="34" charset="0"/>
                <a:cs typeface="Calibri" pitchFamily="34" charset="0"/>
              </a:rPr>
              <a:t>( Sensors, IP </a:t>
            </a:r>
            <a:r>
              <a:rPr lang="en-US" sz="2000" dirty="0" err="1" smtClean="0">
                <a:latin typeface="Calibri" pitchFamily="34" charset="0"/>
                <a:cs typeface="Calibri" pitchFamily="34" charset="0"/>
              </a:rPr>
              <a:t>Adddress</a:t>
            </a:r>
            <a:r>
              <a:rPr lang="en-US" sz="2000" dirty="0" smtClean="0">
                <a:latin typeface="Calibri" pitchFamily="34" charset="0"/>
                <a:cs typeface="Calibri" pitchFamily="34" charset="0"/>
              </a:rPr>
              <a:t> , Internet)</a:t>
            </a:r>
            <a:endParaRPr lang="en-IN" sz="2000" dirty="0">
              <a:latin typeface="Calibri" pitchFamily="34" charset="0"/>
              <a:cs typeface="Calibri"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pic>
        <p:nvPicPr>
          <p:cNvPr id="1026" name="Picture 2" descr="C:\Users\user\Desktop\GTP\GTP 3\IoT IMAGE.png"/>
          <p:cNvPicPr>
            <a:picLocks noChangeAspect="1" noChangeArrowheads="1"/>
          </p:cNvPicPr>
          <p:nvPr/>
        </p:nvPicPr>
        <p:blipFill>
          <a:blip r:embed="rId2"/>
          <a:srcRect l="19191" t="2954" r="18535"/>
          <a:stretch>
            <a:fillRect/>
          </a:stretch>
        </p:blipFill>
        <p:spPr bwMode="auto">
          <a:xfrm>
            <a:off x="5044966" y="2128345"/>
            <a:ext cx="3673365" cy="3941379"/>
          </a:xfrm>
          <a:prstGeom prst="rect">
            <a:avLst/>
          </a:prstGeom>
          <a:noFill/>
        </p:spPr>
      </p:pic>
      <p:sp>
        <p:nvSpPr>
          <p:cNvPr id="8" name="Google Shape;189;p18"/>
          <p:cNvSpPr txBox="1"/>
          <p:nvPr/>
        </p:nvSpPr>
        <p:spPr>
          <a:xfrm>
            <a:off x="2065283" y="959641"/>
            <a:ext cx="5108027" cy="52231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lvl="0" algn="ctr">
              <a:buSzPts val="4400"/>
            </a:pPr>
            <a:r>
              <a:rPr lang="en-US" sz="3000" dirty="0" smtClean="0">
                <a:latin typeface="Arial Black" pitchFamily="34" charset="0"/>
              </a:rPr>
              <a:t>Internet of Things (</a:t>
            </a:r>
            <a:r>
              <a:rPr lang="en-US" sz="3000" dirty="0" err="1" smtClean="0">
                <a:latin typeface="Arial Black" pitchFamily="34" charset="0"/>
              </a:rPr>
              <a:t>IoT</a:t>
            </a:r>
            <a:r>
              <a:rPr lang="en-US" sz="3000" dirty="0" smtClean="0">
                <a:latin typeface="Arial Black" pitchFamily="34" charset="0"/>
              </a:rPr>
              <a:t>)</a:t>
            </a:r>
            <a:endParaRPr sz="3000" b="1" i="0" u="none" strike="noStrike" cap="none" dirty="0">
              <a:solidFill>
                <a:srgbClr val="000000"/>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just">
              <a:lnSpc>
                <a:spcPct val="150000"/>
              </a:lnSpc>
              <a:buNone/>
            </a:pPr>
            <a:r>
              <a:rPr lang="en-IN" sz="2000" b="1" dirty="0" smtClean="0"/>
              <a:t>3. Lack of Standardization</a:t>
            </a:r>
          </a:p>
          <a:p>
            <a:pPr marL="568325" indent="-222250">
              <a:lnSpc>
                <a:spcPct val="150000"/>
              </a:lnSpc>
            </a:pPr>
            <a:r>
              <a:rPr lang="en-IN" sz="2000" dirty="0" smtClean="0"/>
              <a:t>Though mentioned but diluted emphasis ; the absence of standards or SOPs for the manufacture and design of </a:t>
            </a:r>
            <a:r>
              <a:rPr lang="en-IN" sz="2000" dirty="0" err="1" smtClean="0"/>
              <a:t>IoT</a:t>
            </a:r>
            <a:r>
              <a:rPr lang="en-IN" sz="2000" dirty="0" smtClean="0"/>
              <a:t> devices can result in low quality and cheaply designed/ configured devices, which may have undesirable consequences for the users. </a:t>
            </a:r>
            <a:endParaRPr lang="en-IN" sz="20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30</a:t>
            </a:fld>
            <a:endParaRPr lang="en-US"/>
          </a:p>
        </p:txBody>
      </p:sp>
      <p:sp>
        <p:nvSpPr>
          <p:cNvPr id="5" name="Google Shape;296;p29"/>
          <p:cNvSpPr txBox="1"/>
          <p:nvPr/>
        </p:nvSpPr>
        <p:spPr>
          <a:xfrm>
            <a:off x="2522483" y="1040524"/>
            <a:ext cx="4240924" cy="56755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ctr">
              <a:lnSpc>
                <a:spcPct val="90000"/>
              </a:lnSpc>
              <a:buSzPts val="3000"/>
            </a:pPr>
            <a:r>
              <a:rPr lang="en-US" sz="2800" b="1" dirty="0" smtClean="0">
                <a:latin typeface="Arial Black" pitchFamily="34" charset="0"/>
              </a:rPr>
              <a:t>Policy Gaps </a:t>
            </a:r>
            <a:r>
              <a:rPr lang="en-US" sz="2800" b="1" dirty="0" err="1" smtClean="0">
                <a:latin typeface="Arial Black" pitchFamily="34" charset="0"/>
              </a:rPr>
              <a:t>Contd</a:t>
            </a:r>
            <a:r>
              <a:rPr lang="en-US" sz="2800" b="1" dirty="0" smtClean="0">
                <a:latin typeface="Arial Black" pitchFamily="34" charset="0"/>
              </a:rPr>
              <a:t>…</a:t>
            </a:r>
            <a:endParaRPr sz="2800" b="1" i="0" u="none" strike="noStrike" cap="none" dirty="0">
              <a:solidFill>
                <a:srgbClr val="000000"/>
              </a:solidFill>
              <a:latin typeface="Arial Black" pitchFamily="34" charset="0"/>
              <a:ea typeface="Arial Black"/>
              <a:cs typeface="Arial Black"/>
              <a:sym typeface="Arial Black"/>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r>
              <a:rPr lang="en-US">
                <a:solidFill>
                  <a:srgbClr val="696464"/>
                </a:solidFill>
              </a:rPr>
              <a:t>charrumalhotra[dot]iipa[at]gov[dot]in</a:t>
            </a:r>
            <a:endParaRPr>
              <a:solidFill>
                <a:srgbClr val="696464"/>
              </a:solidFill>
            </a:endParaRPr>
          </a:p>
        </p:txBody>
      </p:sp>
      <p:sp>
        <p:nvSpPr>
          <p:cNvPr id="195" name="Google Shape;195;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31</a:t>
            </a:fld>
            <a:endParaRPr/>
          </a:p>
        </p:txBody>
      </p:sp>
      <p:sp>
        <p:nvSpPr>
          <p:cNvPr id="196" name="Google Shape;196;p19"/>
          <p:cNvSpPr txBox="1"/>
          <p:nvPr/>
        </p:nvSpPr>
        <p:spPr>
          <a:xfrm>
            <a:off x="1560785" y="528825"/>
            <a:ext cx="6803725" cy="5274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algn="ctr">
              <a:buSzPts val="4400"/>
            </a:pPr>
            <a:r>
              <a:rPr lang="en-US" sz="2400" b="1" dirty="0" smtClean="0">
                <a:solidFill>
                  <a:srgbClr val="000000"/>
                </a:solidFill>
                <a:latin typeface="Arial Black"/>
                <a:ea typeface="Arial Black"/>
                <a:cs typeface="Arial Black"/>
                <a:sym typeface="Arial Black"/>
              </a:rPr>
              <a:t>Some Recommendations </a:t>
            </a:r>
            <a:r>
              <a:rPr lang="en-US" sz="2400" b="1" dirty="0" err="1" smtClean="0">
                <a:solidFill>
                  <a:srgbClr val="000000"/>
                </a:solidFill>
                <a:latin typeface="Arial Black"/>
                <a:ea typeface="Arial Black"/>
                <a:cs typeface="Arial Black"/>
                <a:sym typeface="Arial Black"/>
              </a:rPr>
              <a:t>IoT</a:t>
            </a:r>
            <a:r>
              <a:rPr lang="en-US" sz="2400" b="1" dirty="0" smtClean="0">
                <a:solidFill>
                  <a:srgbClr val="000000"/>
                </a:solidFill>
                <a:latin typeface="Arial Black"/>
                <a:ea typeface="Arial Black"/>
                <a:cs typeface="Arial Black"/>
                <a:sym typeface="Arial Black"/>
              </a:rPr>
              <a:t> Policy</a:t>
            </a:r>
            <a:endParaRPr sz="2400" b="1" dirty="0">
              <a:solidFill>
                <a:srgbClr val="000000"/>
              </a:solidFill>
              <a:latin typeface="Arial Black"/>
              <a:ea typeface="Arial Black"/>
              <a:cs typeface="Arial Black"/>
              <a:sym typeface="Arial Black"/>
            </a:endParaRPr>
          </a:p>
        </p:txBody>
      </p:sp>
      <p:sp>
        <p:nvSpPr>
          <p:cNvPr id="197" name="Google Shape;197;p19"/>
          <p:cNvSpPr/>
          <p:nvPr/>
        </p:nvSpPr>
        <p:spPr>
          <a:xfrm>
            <a:off x="387315" y="1873322"/>
            <a:ext cx="2673000" cy="4561500"/>
          </a:xfrm>
          <a:prstGeom prst="rect">
            <a:avLst/>
          </a:prstGeom>
          <a:solidFill>
            <a:srgbClr val="4472C4"/>
          </a:solidFill>
          <a:ln>
            <a:noFill/>
          </a:ln>
        </p:spPr>
        <p:txBody>
          <a:bodyPr spcFirstLastPara="1" wrap="square" lIns="243775" tIns="121875" rIns="243775" bIns="121875" anchor="ctr" anchorCtr="0">
            <a:noAutofit/>
          </a:bodyPr>
          <a:lstStyle/>
          <a:p>
            <a:pPr algn="ctr">
              <a:buSzPts val="4300"/>
            </a:pPr>
            <a:endParaRPr sz="4300">
              <a:solidFill>
                <a:srgbClr val="FFFFFF"/>
              </a:solidFill>
              <a:latin typeface="Calibri"/>
              <a:ea typeface="Calibri"/>
              <a:cs typeface="Calibri"/>
              <a:sym typeface="Calibri"/>
            </a:endParaRPr>
          </a:p>
        </p:txBody>
      </p:sp>
      <p:cxnSp>
        <p:nvCxnSpPr>
          <p:cNvPr id="198" name="Google Shape;198;p19"/>
          <p:cNvCxnSpPr/>
          <p:nvPr/>
        </p:nvCxnSpPr>
        <p:spPr>
          <a:xfrm>
            <a:off x="387314" y="2506483"/>
            <a:ext cx="2673000" cy="0"/>
          </a:xfrm>
          <a:prstGeom prst="straightConnector1">
            <a:avLst/>
          </a:prstGeom>
          <a:noFill/>
          <a:ln w="38100" cap="flat" cmpd="sng">
            <a:solidFill>
              <a:srgbClr val="FFFFFF"/>
            </a:solidFill>
            <a:prstDash val="solid"/>
            <a:miter lim="800000"/>
            <a:headEnd type="none" w="sm" len="sm"/>
            <a:tailEnd type="none" w="sm" len="sm"/>
          </a:ln>
        </p:spPr>
      </p:cxnSp>
      <p:sp>
        <p:nvSpPr>
          <p:cNvPr id="199" name="Google Shape;199;p19"/>
          <p:cNvSpPr txBox="1"/>
          <p:nvPr/>
        </p:nvSpPr>
        <p:spPr>
          <a:xfrm>
            <a:off x="463123" y="2042437"/>
            <a:ext cx="2602500" cy="340500"/>
          </a:xfrm>
          <a:prstGeom prst="rect">
            <a:avLst/>
          </a:prstGeom>
          <a:noFill/>
          <a:ln>
            <a:noFill/>
          </a:ln>
        </p:spPr>
        <p:txBody>
          <a:bodyPr spcFirstLastPara="1" wrap="square" lIns="0" tIns="0" rIns="243725" bIns="0" anchor="t" anchorCtr="0">
            <a:noAutofit/>
          </a:bodyPr>
          <a:lstStyle/>
          <a:p>
            <a:pPr algn="ctr">
              <a:buSzPts val="2000"/>
            </a:pPr>
            <a:r>
              <a:rPr lang="en-US" sz="2100" b="1" dirty="0" err="1">
                <a:solidFill>
                  <a:srgbClr val="FFFFFF"/>
                </a:solidFill>
                <a:latin typeface="Calibri"/>
                <a:ea typeface="Calibri"/>
                <a:cs typeface="Calibri"/>
                <a:sym typeface="Calibri"/>
              </a:rPr>
              <a:t>IoT</a:t>
            </a:r>
            <a:r>
              <a:rPr lang="en-US" sz="2100" b="1" dirty="0">
                <a:solidFill>
                  <a:srgbClr val="FFFFFF"/>
                </a:solidFill>
                <a:latin typeface="Calibri"/>
                <a:ea typeface="Calibri"/>
                <a:cs typeface="Calibri"/>
                <a:sym typeface="Calibri"/>
              </a:rPr>
              <a:t> Policy</a:t>
            </a:r>
            <a:endParaRPr sz="1500" dirty="0">
              <a:latin typeface="Calibri"/>
              <a:ea typeface="Calibri"/>
              <a:cs typeface="Calibri"/>
              <a:sym typeface="Calibri"/>
            </a:endParaRPr>
          </a:p>
        </p:txBody>
      </p:sp>
      <p:sp>
        <p:nvSpPr>
          <p:cNvPr id="200" name="Google Shape;200;p19"/>
          <p:cNvSpPr txBox="1"/>
          <p:nvPr/>
        </p:nvSpPr>
        <p:spPr>
          <a:xfrm>
            <a:off x="372525" y="2596061"/>
            <a:ext cx="2673000" cy="3707100"/>
          </a:xfrm>
          <a:prstGeom prst="rect">
            <a:avLst/>
          </a:prstGeom>
          <a:noFill/>
          <a:ln>
            <a:noFill/>
          </a:ln>
        </p:spPr>
        <p:txBody>
          <a:bodyPr spcFirstLastPara="1" wrap="square" lIns="243775" tIns="0" rIns="243725" bIns="0" anchor="t" anchorCtr="0">
            <a:noAutofit/>
          </a:bodyPr>
          <a:lstStyle/>
          <a:p>
            <a:pPr marL="285750" indent="-285750" algn="just">
              <a:lnSpc>
                <a:spcPct val="120000"/>
              </a:lnSpc>
              <a:buClr>
                <a:srgbClr val="FFFFFF"/>
              </a:buClr>
              <a:buSzPts val="1700"/>
              <a:buFont typeface="Calibri"/>
              <a:buChar char="•"/>
            </a:pPr>
            <a:r>
              <a:rPr lang="en-US" sz="1700" dirty="0">
                <a:solidFill>
                  <a:srgbClr val="FFFFFF"/>
                </a:solidFill>
                <a:latin typeface="Calibri"/>
                <a:ea typeface="Calibri"/>
                <a:cs typeface="Calibri"/>
                <a:sym typeface="Calibri"/>
              </a:rPr>
              <a:t>Understand business strategy</a:t>
            </a:r>
            <a:endParaRPr sz="1500" dirty="0">
              <a:latin typeface="Calibri"/>
              <a:ea typeface="Calibri"/>
              <a:cs typeface="Calibri"/>
              <a:sym typeface="Calibri"/>
            </a:endParaRPr>
          </a:p>
          <a:p>
            <a:pPr marL="285750" indent="-285750" algn="just">
              <a:lnSpc>
                <a:spcPct val="120000"/>
              </a:lnSpc>
              <a:buClr>
                <a:srgbClr val="FFFFFF"/>
              </a:buClr>
              <a:buSzPts val="1700"/>
              <a:buFont typeface="Calibri"/>
              <a:buChar char="•"/>
            </a:pPr>
            <a:r>
              <a:rPr lang="en-US" sz="1700" dirty="0">
                <a:solidFill>
                  <a:srgbClr val="FFFFFF"/>
                </a:solidFill>
                <a:latin typeface="Calibri"/>
                <a:ea typeface="Calibri"/>
                <a:cs typeface="Calibri"/>
                <a:sym typeface="Calibri"/>
              </a:rPr>
              <a:t>Define </a:t>
            </a:r>
            <a:r>
              <a:rPr lang="en-US" sz="1700" dirty="0" err="1">
                <a:solidFill>
                  <a:srgbClr val="FFFFFF"/>
                </a:solidFill>
                <a:latin typeface="Calibri"/>
                <a:ea typeface="Calibri"/>
                <a:cs typeface="Calibri"/>
                <a:sym typeface="Calibri"/>
              </a:rPr>
              <a:t>IoT</a:t>
            </a:r>
            <a:r>
              <a:rPr lang="en-US" sz="1700" dirty="0">
                <a:solidFill>
                  <a:srgbClr val="FFFFFF"/>
                </a:solidFill>
                <a:latin typeface="Calibri"/>
                <a:ea typeface="Calibri"/>
                <a:cs typeface="Calibri"/>
                <a:sym typeface="Calibri"/>
              </a:rPr>
              <a:t> policy based on business need, regulatory compliance, risk management, innovation &amp; </a:t>
            </a:r>
            <a:r>
              <a:rPr lang="en-US" sz="1700" dirty="0" err="1">
                <a:solidFill>
                  <a:srgbClr val="FFFFFF"/>
                </a:solidFill>
                <a:latin typeface="Calibri"/>
                <a:ea typeface="Calibri"/>
                <a:cs typeface="Calibri"/>
                <a:sym typeface="Calibri"/>
              </a:rPr>
              <a:t>IoT</a:t>
            </a:r>
            <a:r>
              <a:rPr lang="en-US" sz="1700" dirty="0">
                <a:solidFill>
                  <a:srgbClr val="FFFFFF"/>
                </a:solidFill>
                <a:latin typeface="Calibri"/>
                <a:ea typeface="Calibri"/>
                <a:cs typeface="Calibri"/>
                <a:sym typeface="Calibri"/>
              </a:rPr>
              <a:t> consumption.</a:t>
            </a:r>
            <a:endParaRPr sz="1500" dirty="0">
              <a:latin typeface="Calibri"/>
              <a:ea typeface="Calibri"/>
              <a:cs typeface="Calibri"/>
              <a:sym typeface="Calibri"/>
            </a:endParaRPr>
          </a:p>
          <a:p>
            <a:pPr marL="285750" indent="-285750" algn="just">
              <a:lnSpc>
                <a:spcPct val="120000"/>
              </a:lnSpc>
              <a:buClr>
                <a:srgbClr val="FFFFFF"/>
              </a:buClr>
              <a:buSzPts val="1700"/>
              <a:buFont typeface="Calibri"/>
              <a:buChar char="•"/>
            </a:pPr>
            <a:r>
              <a:rPr lang="en-US" sz="1700" dirty="0">
                <a:solidFill>
                  <a:srgbClr val="FFFFFF"/>
                </a:solidFill>
                <a:latin typeface="Calibri"/>
                <a:ea typeface="Calibri"/>
                <a:cs typeface="Calibri"/>
                <a:sym typeface="Calibri"/>
              </a:rPr>
              <a:t>Define </a:t>
            </a:r>
            <a:r>
              <a:rPr lang="en-US" sz="1700" dirty="0" err="1">
                <a:solidFill>
                  <a:srgbClr val="FFFFFF"/>
                </a:solidFill>
                <a:latin typeface="Calibri"/>
                <a:ea typeface="Calibri"/>
                <a:cs typeface="Calibri"/>
                <a:sym typeface="Calibri"/>
              </a:rPr>
              <a:t>IoT</a:t>
            </a:r>
            <a:r>
              <a:rPr lang="en-US" sz="1700" dirty="0">
                <a:solidFill>
                  <a:srgbClr val="FFFFFF"/>
                </a:solidFill>
                <a:latin typeface="Calibri"/>
                <a:ea typeface="Calibri"/>
                <a:cs typeface="Calibri"/>
                <a:sym typeface="Calibri"/>
              </a:rPr>
              <a:t> security Governance</a:t>
            </a:r>
            <a:endParaRPr sz="1700" dirty="0">
              <a:solidFill>
                <a:srgbClr val="FFFFFF"/>
              </a:solidFill>
              <a:latin typeface="Calibri"/>
              <a:ea typeface="Calibri"/>
              <a:cs typeface="Calibri"/>
              <a:sym typeface="Calibri"/>
            </a:endParaRPr>
          </a:p>
        </p:txBody>
      </p:sp>
      <p:sp>
        <p:nvSpPr>
          <p:cNvPr id="201" name="Google Shape;201;p19"/>
          <p:cNvSpPr/>
          <p:nvPr/>
        </p:nvSpPr>
        <p:spPr>
          <a:xfrm>
            <a:off x="3268326" y="1873322"/>
            <a:ext cx="2673000" cy="4561500"/>
          </a:xfrm>
          <a:prstGeom prst="rect">
            <a:avLst/>
          </a:prstGeom>
          <a:solidFill>
            <a:srgbClr val="ED7D31"/>
          </a:solidFill>
          <a:ln>
            <a:noFill/>
          </a:ln>
        </p:spPr>
        <p:txBody>
          <a:bodyPr spcFirstLastPara="1" wrap="square" lIns="243775" tIns="121875" rIns="243775" bIns="121875" anchor="ctr" anchorCtr="0">
            <a:noAutofit/>
          </a:bodyPr>
          <a:lstStyle/>
          <a:p>
            <a:pPr algn="ctr">
              <a:buSzPts val="4300"/>
            </a:pPr>
            <a:endParaRPr sz="4300">
              <a:solidFill>
                <a:srgbClr val="FFFFFF"/>
              </a:solidFill>
              <a:latin typeface="Calibri"/>
              <a:ea typeface="Calibri"/>
              <a:cs typeface="Calibri"/>
              <a:sym typeface="Calibri"/>
            </a:endParaRPr>
          </a:p>
        </p:txBody>
      </p:sp>
      <p:cxnSp>
        <p:nvCxnSpPr>
          <p:cNvPr id="202" name="Google Shape;202;p19"/>
          <p:cNvCxnSpPr/>
          <p:nvPr/>
        </p:nvCxnSpPr>
        <p:spPr>
          <a:xfrm>
            <a:off x="3268325" y="2506483"/>
            <a:ext cx="2673000" cy="0"/>
          </a:xfrm>
          <a:prstGeom prst="straightConnector1">
            <a:avLst/>
          </a:prstGeom>
          <a:noFill/>
          <a:ln w="38100" cap="flat" cmpd="sng">
            <a:solidFill>
              <a:srgbClr val="FFFFFF"/>
            </a:solidFill>
            <a:prstDash val="solid"/>
            <a:miter lim="800000"/>
            <a:headEnd type="none" w="sm" len="sm"/>
            <a:tailEnd type="none" w="sm" len="sm"/>
          </a:ln>
        </p:spPr>
      </p:cxnSp>
      <p:sp>
        <p:nvSpPr>
          <p:cNvPr id="203" name="Google Shape;203;p19"/>
          <p:cNvSpPr txBox="1"/>
          <p:nvPr/>
        </p:nvSpPr>
        <p:spPr>
          <a:xfrm>
            <a:off x="3268015" y="2042437"/>
            <a:ext cx="2602500" cy="374700"/>
          </a:xfrm>
          <a:prstGeom prst="rect">
            <a:avLst/>
          </a:prstGeom>
          <a:noFill/>
          <a:ln>
            <a:noFill/>
          </a:ln>
        </p:spPr>
        <p:txBody>
          <a:bodyPr spcFirstLastPara="1" wrap="square" lIns="0" tIns="0" rIns="243725" bIns="0" anchor="t" anchorCtr="0">
            <a:noAutofit/>
          </a:bodyPr>
          <a:lstStyle/>
          <a:p>
            <a:pPr algn="ctr">
              <a:buSzPts val="2200"/>
            </a:pPr>
            <a:r>
              <a:rPr lang="en-US" sz="2300" b="1">
                <a:solidFill>
                  <a:srgbClr val="FFFFFF"/>
                </a:solidFill>
                <a:latin typeface="Calibri"/>
                <a:ea typeface="Calibri"/>
                <a:cs typeface="Calibri"/>
                <a:sym typeface="Calibri"/>
              </a:rPr>
              <a:t>IoT Process</a:t>
            </a:r>
            <a:endParaRPr sz="1500">
              <a:latin typeface="Calibri"/>
              <a:ea typeface="Calibri"/>
              <a:cs typeface="Calibri"/>
              <a:sym typeface="Calibri"/>
            </a:endParaRPr>
          </a:p>
        </p:txBody>
      </p:sp>
      <p:sp>
        <p:nvSpPr>
          <p:cNvPr id="204" name="Google Shape;204;p19"/>
          <p:cNvSpPr txBox="1"/>
          <p:nvPr/>
        </p:nvSpPr>
        <p:spPr>
          <a:xfrm>
            <a:off x="3253537" y="2596061"/>
            <a:ext cx="2673000" cy="3368100"/>
          </a:xfrm>
          <a:prstGeom prst="rect">
            <a:avLst/>
          </a:prstGeom>
          <a:noFill/>
          <a:ln>
            <a:noFill/>
          </a:ln>
        </p:spPr>
        <p:txBody>
          <a:bodyPr spcFirstLastPara="1" wrap="square" lIns="243775" tIns="0" rIns="243725" bIns="0" anchor="t" anchorCtr="0">
            <a:noAutofit/>
          </a:bodyPr>
          <a:lstStyle/>
          <a:p>
            <a:pPr marL="285750" indent="-285750" algn="just">
              <a:lnSpc>
                <a:spcPct val="120000"/>
              </a:lnSpc>
              <a:buClr>
                <a:srgbClr val="FFFFFF"/>
              </a:buClr>
              <a:buSzPts val="1700"/>
              <a:buFont typeface="Calibri"/>
              <a:buChar char="•"/>
            </a:pPr>
            <a:r>
              <a:rPr lang="en-US" sz="1700" dirty="0">
                <a:solidFill>
                  <a:srgbClr val="FFFFFF"/>
                </a:solidFill>
                <a:latin typeface="Calibri"/>
                <a:ea typeface="Calibri"/>
                <a:cs typeface="Calibri"/>
                <a:sym typeface="Calibri"/>
              </a:rPr>
              <a:t>Create and implement an </a:t>
            </a:r>
            <a:r>
              <a:rPr lang="en-US" sz="1700" dirty="0" err="1">
                <a:solidFill>
                  <a:srgbClr val="FFFFFF"/>
                </a:solidFill>
                <a:latin typeface="Calibri"/>
                <a:ea typeface="Calibri"/>
                <a:cs typeface="Calibri"/>
                <a:sym typeface="Calibri"/>
              </a:rPr>
              <a:t>IoT</a:t>
            </a:r>
            <a:r>
              <a:rPr lang="en-US" sz="1700" dirty="0">
                <a:solidFill>
                  <a:srgbClr val="FFFFFF"/>
                </a:solidFill>
                <a:latin typeface="Calibri"/>
                <a:ea typeface="Calibri"/>
                <a:cs typeface="Calibri"/>
                <a:sym typeface="Calibri"/>
              </a:rPr>
              <a:t> security and governance model</a:t>
            </a:r>
            <a:endParaRPr sz="1500" dirty="0">
              <a:latin typeface="Calibri"/>
              <a:ea typeface="Calibri"/>
              <a:cs typeface="Calibri"/>
              <a:sym typeface="Calibri"/>
            </a:endParaRPr>
          </a:p>
          <a:p>
            <a:pPr marL="285750" indent="-285750" algn="just">
              <a:lnSpc>
                <a:spcPct val="120000"/>
              </a:lnSpc>
              <a:buClr>
                <a:srgbClr val="FFFFFF"/>
              </a:buClr>
              <a:buSzPts val="1700"/>
              <a:buFont typeface="Calibri"/>
              <a:buChar char="•"/>
            </a:pPr>
            <a:r>
              <a:rPr lang="en-US" sz="1700" dirty="0">
                <a:solidFill>
                  <a:srgbClr val="FFFFFF"/>
                </a:solidFill>
                <a:latin typeface="Calibri"/>
                <a:ea typeface="Calibri"/>
                <a:cs typeface="Calibri"/>
                <a:sym typeface="Calibri"/>
              </a:rPr>
              <a:t>Align governance model to regulatory needs, data privacy and risk management needs</a:t>
            </a:r>
            <a:endParaRPr sz="1500" dirty="0">
              <a:latin typeface="Calibri"/>
              <a:ea typeface="Calibri"/>
              <a:cs typeface="Calibri"/>
              <a:sym typeface="Calibri"/>
            </a:endParaRPr>
          </a:p>
          <a:p>
            <a:pPr marL="285750" indent="-285750" algn="just">
              <a:lnSpc>
                <a:spcPct val="120000"/>
              </a:lnSpc>
              <a:buClr>
                <a:srgbClr val="FFFFFF"/>
              </a:buClr>
              <a:buSzPts val="1700"/>
              <a:buFont typeface="Calibri"/>
              <a:buChar char="•"/>
            </a:pPr>
            <a:r>
              <a:rPr lang="en-US" sz="1700">
                <a:solidFill>
                  <a:srgbClr val="FFFFFF"/>
                </a:solidFill>
                <a:latin typeface="Calibri"/>
                <a:ea typeface="Calibri"/>
                <a:cs typeface="Calibri"/>
                <a:sym typeface="Calibri"/>
              </a:rPr>
              <a:t>Map </a:t>
            </a:r>
            <a:r>
              <a:rPr lang="en-US" sz="1700" smtClean="0">
                <a:solidFill>
                  <a:srgbClr val="FFFFFF"/>
                </a:solidFill>
                <a:latin typeface="Calibri"/>
                <a:ea typeface="Calibri"/>
                <a:cs typeface="Calibri"/>
                <a:sym typeface="Calibri"/>
              </a:rPr>
              <a:t>and </a:t>
            </a:r>
            <a:r>
              <a:rPr lang="en-US" sz="1700" dirty="0">
                <a:solidFill>
                  <a:srgbClr val="FFFFFF"/>
                </a:solidFill>
                <a:latin typeface="Calibri"/>
                <a:ea typeface="Calibri"/>
                <a:cs typeface="Calibri"/>
                <a:sym typeface="Calibri"/>
              </a:rPr>
              <a:t>align </a:t>
            </a:r>
            <a:r>
              <a:rPr lang="en-US" sz="1700" dirty="0" err="1">
                <a:solidFill>
                  <a:srgbClr val="FFFFFF"/>
                </a:solidFill>
                <a:latin typeface="Calibri"/>
                <a:ea typeface="Calibri"/>
                <a:cs typeface="Calibri"/>
                <a:sym typeface="Calibri"/>
              </a:rPr>
              <a:t>IoT</a:t>
            </a:r>
            <a:r>
              <a:rPr lang="en-US" sz="1700" dirty="0">
                <a:solidFill>
                  <a:srgbClr val="FFFFFF"/>
                </a:solidFill>
                <a:latin typeface="Calibri"/>
                <a:ea typeface="Calibri"/>
                <a:cs typeface="Calibri"/>
                <a:sym typeface="Calibri"/>
              </a:rPr>
              <a:t> systems </a:t>
            </a:r>
            <a:r>
              <a:rPr lang="en-US" sz="1700" dirty="0" smtClean="0">
                <a:solidFill>
                  <a:srgbClr val="FFFFFF"/>
                </a:solidFill>
                <a:latin typeface="Calibri"/>
                <a:ea typeface="Calibri"/>
                <a:cs typeface="Calibri"/>
                <a:sym typeface="Calibri"/>
              </a:rPr>
              <a:t>skill sets</a:t>
            </a:r>
            <a:endParaRPr sz="1700" dirty="0">
              <a:solidFill>
                <a:srgbClr val="FFFFFF"/>
              </a:solidFill>
              <a:latin typeface="Calibri"/>
              <a:ea typeface="Calibri"/>
              <a:cs typeface="Calibri"/>
              <a:sym typeface="Calibri"/>
            </a:endParaRPr>
          </a:p>
        </p:txBody>
      </p:sp>
      <p:sp>
        <p:nvSpPr>
          <p:cNvPr id="205" name="Google Shape;205;p19"/>
          <p:cNvSpPr/>
          <p:nvPr/>
        </p:nvSpPr>
        <p:spPr>
          <a:xfrm>
            <a:off x="6169822" y="1864100"/>
            <a:ext cx="2673000" cy="4561500"/>
          </a:xfrm>
          <a:prstGeom prst="rect">
            <a:avLst/>
          </a:prstGeom>
          <a:solidFill>
            <a:srgbClr val="A5A5A5"/>
          </a:solidFill>
          <a:ln>
            <a:noFill/>
          </a:ln>
        </p:spPr>
        <p:txBody>
          <a:bodyPr spcFirstLastPara="1" wrap="square" lIns="243775" tIns="121875" rIns="243775" bIns="121875" anchor="ctr" anchorCtr="0">
            <a:noAutofit/>
          </a:bodyPr>
          <a:lstStyle/>
          <a:p>
            <a:pPr algn="ctr">
              <a:buSzPts val="4300"/>
            </a:pPr>
            <a:endParaRPr sz="4300">
              <a:solidFill>
                <a:srgbClr val="FFFFFF"/>
              </a:solidFill>
              <a:latin typeface="Calibri"/>
              <a:ea typeface="Calibri"/>
              <a:cs typeface="Calibri"/>
              <a:sym typeface="Calibri"/>
            </a:endParaRPr>
          </a:p>
        </p:txBody>
      </p:sp>
      <p:cxnSp>
        <p:nvCxnSpPr>
          <p:cNvPr id="206" name="Google Shape;206;p19"/>
          <p:cNvCxnSpPr/>
          <p:nvPr/>
        </p:nvCxnSpPr>
        <p:spPr>
          <a:xfrm>
            <a:off x="6169821" y="2497260"/>
            <a:ext cx="2673000" cy="0"/>
          </a:xfrm>
          <a:prstGeom prst="straightConnector1">
            <a:avLst/>
          </a:prstGeom>
          <a:noFill/>
          <a:ln w="38100" cap="flat" cmpd="sng">
            <a:solidFill>
              <a:srgbClr val="FFFFFF"/>
            </a:solidFill>
            <a:prstDash val="solid"/>
            <a:miter lim="800000"/>
            <a:headEnd type="none" w="sm" len="sm"/>
            <a:tailEnd type="none" w="sm" len="sm"/>
          </a:ln>
        </p:spPr>
      </p:cxnSp>
      <p:sp>
        <p:nvSpPr>
          <p:cNvPr id="207" name="Google Shape;207;p19"/>
          <p:cNvSpPr txBox="1"/>
          <p:nvPr/>
        </p:nvSpPr>
        <p:spPr>
          <a:xfrm>
            <a:off x="6220223" y="1975684"/>
            <a:ext cx="2602500" cy="374700"/>
          </a:xfrm>
          <a:prstGeom prst="rect">
            <a:avLst/>
          </a:prstGeom>
          <a:solidFill>
            <a:srgbClr val="999999"/>
          </a:solidFill>
          <a:ln>
            <a:noFill/>
          </a:ln>
        </p:spPr>
        <p:txBody>
          <a:bodyPr spcFirstLastPara="1" wrap="square" lIns="0" tIns="0" rIns="243725" bIns="0" anchor="t" anchorCtr="0">
            <a:noAutofit/>
          </a:bodyPr>
          <a:lstStyle/>
          <a:p>
            <a:pPr algn="ctr">
              <a:buSzPts val="2200"/>
            </a:pPr>
            <a:r>
              <a:rPr lang="en-US" sz="2300" b="1">
                <a:solidFill>
                  <a:srgbClr val="FFFFFF"/>
                </a:solidFill>
                <a:latin typeface="Calibri"/>
                <a:ea typeface="Calibri"/>
                <a:cs typeface="Calibri"/>
                <a:sym typeface="Calibri"/>
              </a:rPr>
              <a:t>Living IoT</a:t>
            </a:r>
            <a:endParaRPr sz="1500">
              <a:latin typeface="Calibri"/>
              <a:ea typeface="Calibri"/>
              <a:cs typeface="Calibri"/>
              <a:sym typeface="Calibri"/>
            </a:endParaRPr>
          </a:p>
        </p:txBody>
      </p:sp>
      <p:sp>
        <p:nvSpPr>
          <p:cNvPr id="208" name="Google Shape;208;p19"/>
          <p:cNvSpPr txBox="1"/>
          <p:nvPr/>
        </p:nvSpPr>
        <p:spPr>
          <a:xfrm>
            <a:off x="6155025" y="2586848"/>
            <a:ext cx="2673000" cy="3838800"/>
          </a:xfrm>
          <a:prstGeom prst="rect">
            <a:avLst/>
          </a:prstGeom>
          <a:solidFill>
            <a:srgbClr val="999999"/>
          </a:solidFill>
          <a:ln>
            <a:noFill/>
          </a:ln>
        </p:spPr>
        <p:txBody>
          <a:bodyPr spcFirstLastPara="1" wrap="square" lIns="243775" tIns="0" rIns="243725" bIns="0" anchor="t" anchorCtr="0">
            <a:noAutofit/>
          </a:bodyPr>
          <a:lstStyle/>
          <a:p>
            <a:pPr marL="285750" indent="-285750" algn="just">
              <a:lnSpc>
                <a:spcPct val="120000"/>
              </a:lnSpc>
              <a:buClr>
                <a:srgbClr val="FFFFFF"/>
              </a:buClr>
              <a:buSzPts val="1700"/>
              <a:buFont typeface="Calibri"/>
              <a:buChar char="•"/>
            </a:pPr>
            <a:r>
              <a:rPr lang="en-US" sz="1700">
                <a:solidFill>
                  <a:srgbClr val="FFFFFF"/>
                </a:solidFill>
                <a:latin typeface="Calibri"/>
                <a:ea typeface="Calibri"/>
                <a:cs typeface="Calibri"/>
                <a:sym typeface="Calibri"/>
              </a:rPr>
              <a:t>Ensure right skills for right IoT implementation</a:t>
            </a:r>
            <a:endParaRPr sz="1500">
              <a:latin typeface="Calibri"/>
              <a:ea typeface="Calibri"/>
              <a:cs typeface="Calibri"/>
              <a:sym typeface="Calibri"/>
            </a:endParaRPr>
          </a:p>
          <a:p>
            <a:pPr marL="285750" indent="-285750" algn="just">
              <a:lnSpc>
                <a:spcPct val="120000"/>
              </a:lnSpc>
              <a:buClr>
                <a:srgbClr val="FFFFFF"/>
              </a:buClr>
              <a:buSzPts val="1700"/>
              <a:buFont typeface="Calibri"/>
              <a:buChar char="•"/>
            </a:pPr>
            <a:r>
              <a:rPr lang="en-US" sz="1700">
                <a:solidFill>
                  <a:srgbClr val="FFFFFF"/>
                </a:solidFill>
                <a:latin typeface="Calibri"/>
                <a:ea typeface="Calibri"/>
                <a:cs typeface="Calibri"/>
                <a:sym typeface="Calibri"/>
              </a:rPr>
              <a:t>Solid understanding of risk mgmt. and security principals</a:t>
            </a:r>
            <a:endParaRPr sz="1500">
              <a:latin typeface="Calibri"/>
              <a:ea typeface="Calibri"/>
              <a:cs typeface="Calibri"/>
              <a:sym typeface="Calibri"/>
            </a:endParaRPr>
          </a:p>
          <a:p>
            <a:pPr marL="285750" indent="-285750" algn="just">
              <a:lnSpc>
                <a:spcPct val="120000"/>
              </a:lnSpc>
              <a:buClr>
                <a:srgbClr val="FFFFFF"/>
              </a:buClr>
              <a:buSzPts val="1700"/>
              <a:buFont typeface="Calibri"/>
              <a:buChar char="•"/>
            </a:pPr>
            <a:r>
              <a:rPr lang="en-US" sz="1700">
                <a:solidFill>
                  <a:srgbClr val="FFFFFF"/>
                </a:solidFill>
                <a:latin typeface="Calibri"/>
                <a:ea typeface="Calibri"/>
                <a:cs typeface="Calibri"/>
                <a:sym typeface="Calibri"/>
              </a:rPr>
              <a:t>Business expec. and consumption requirements</a:t>
            </a:r>
            <a:endParaRPr sz="1500">
              <a:latin typeface="Calibri"/>
              <a:ea typeface="Calibri"/>
              <a:cs typeface="Calibri"/>
              <a:sym typeface="Calibri"/>
            </a:endParaRPr>
          </a:p>
          <a:p>
            <a:pPr marL="285750" indent="-285750" algn="just">
              <a:lnSpc>
                <a:spcPct val="120000"/>
              </a:lnSpc>
              <a:buClr>
                <a:srgbClr val="FFFFFF"/>
              </a:buClr>
              <a:buSzPts val="1700"/>
              <a:buFont typeface="Calibri"/>
              <a:buChar char="•"/>
            </a:pPr>
            <a:r>
              <a:rPr lang="en-US" sz="1700">
                <a:solidFill>
                  <a:srgbClr val="FFFFFF"/>
                </a:solidFill>
                <a:latin typeface="Calibri"/>
                <a:ea typeface="Calibri"/>
                <a:cs typeface="Calibri"/>
                <a:sym typeface="Calibri"/>
              </a:rPr>
              <a:t>Data integration and IoT analytics</a:t>
            </a:r>
            <a:endParaRPr sz="1700">
              <a:solidFill>
                <a:srgbClr val="FFFFFF"/>
              </a:solidFill>
              <a:latin typeface="Calibri"/>
              <a:ea typeface="Calibri"/>
              <a:cs typeface="Calibri"/>
              <a:sym typeface="Calibri"/>
            </a:endParaRPr>
          </a:p>
        </p:txBody>
      </p:sp>
      <p:sp>
        <p:nvSpPr>
          <p:cNvPr id="209" name="Google Shape;209;p19"/>
          <p:cNvSpPr/>
          <p:nvPr/>
        </p:nvSpPr>
        <p:spPr>
          <a:xfrm>
            <a:off x="3942469" y="1097500"/>
            <a:ext cx="1108219" cy="766600"/>
          </a:xfrm>
          <a:custGeom>
            <a:avLst/>
            <a:gdLst/>
            <a:ahLst/>
            <a:cxnLst/>
            <a:rect l="l" t="t" r="r" b="b"/>
            <a:pathLst>
              <a:path w="498" h="303" extrusionOk="0">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rgbClr val="ED7D3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0" name="Google Shape;210;p19"/>
          <p:cNvSpPr/>
          <p:nvPr/>
        </p:nvSpPr>
        <p:spPr>
          <a:xfrm>
            <a:off x="6914153" y="1097500"/>
            <a:ext cx="800822" cy="722554"/>
          </a:xfrm>
          <a:custGeom>
            <a:avLst/>
            <a:gdLst/>
            <a:ahLst/>
            <a:cxnLst/>
            <a:rect l="l" t="t" r="r" b="b"/>
            <a:pathLst>
              <a:path w="497" h="399" extrusionOk="0">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rgbClr val="999999"/>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1" name="Google Shape;211;p19"/>
          <p:cNvSpPr/>
          <p:nvPr/>
        </p:nvSpPr>
        <p:spPr>
          <a:xfrm>
            <a:off x="1379150" y="1105528"/>
            <a:ext cx="630739" cy="714526"/>
          </a:xfrm>
          <a:custGeom>
            <a:avLst/>
            <a:gdLst/>
            <a:ahLst/>
            <a:cxnLst/>
            <a:rect l="l" t="t" r="r" b="b"/>
            <a:pathLst>
              <a:path w="391" h="391" extrusionOk="0">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rgbClr val="4472C4"/>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Tree>
    <p:extLst>
      <p:ext uri="{BB962C8B-B14F-4D97-AF65-F5344CB8AC3E}">
        <p14:creationId xmlns:p14="http://schemas.microsoft.com/office/powerpoint/2010/main" xmlns="" val="26815290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95" name="Google Shape;295;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32</a:t>
            </a:fld>
            <a:endParaRPr>
              <a:solidFill>
                <a:srgbClr val="888888"/>
              </a:solidFill>
            </a:endParaRPr>
          </a:p>
        </p:txBody>
      </p:sp>
      <p:sp>
        <p:nvSpPr>
          <p:cNvPr id="296" name="Google Shape;296;p29"/>
          <p:cNvSpPr txBox="1"/>
          <p:nvPr/>
        </p:nvSpPr>
        <p:spPr>
          <a:xfrm>
            <a:off x="1828800" y="1072055"/>
            <a:ext cx="5279328" cy="58332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2800" b="1" i="0" u="none" strike="noStrike" cap="none" dirty="0">
                <a:solidFill>
                  <a:srgbClr val="000000"/>
                </a:solidFill>
                <a:latin typeface="Arial Black"/>
                <a:ea typeface="Arial Black"/>
                <a:cs typeface="Arial Black"/>
                <a:sym typeface="Arial Black"/>
              </a:rPr>
              <a:t>References/Further Study</a:t>
            </a:r>
            <a:endParaRPr sz="2800" b="0" i="0" u="none" strike="noStrike" cap="none" dirty="0">
              <a:solidFill>
                <a:srgbClr val="000000"/>
              </a:solidFill>
              <a:latin typeface="Arial Black"/>
              <a:ea typeface="Arial Black"/>
              <a:cs typeface="Arial Black"/>
              <a:sym typeface="Arial Black"/>
            </a:endParaRPr>
          </a:p>
        </p:txBody>
      </p:sp>
      <p:sp>
        <p:nvSpPr>
          <p:cNvPr id="297" name="Google Shape;297;p29"/>
          <p:cNvSpPr txBox="1"/>
          <p:nvPr/>
        </p:nvSpPr>
        <p:spPr>
          <a:xfrm>
            <a:off x="838200" y="1987156"/>
            <a:ext cx="7874700" cy="3483478"/>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0"/>
              </a:spcBef>
              <a:spcAft>
                <a:spcPts val="0"/>
              </a:spcAft>
              <a:buClr>
                <a:srgbClr val="000000"/>
              </a:buClr>
              <a:buSzPts val="2000"/>
              <a:buFont typeface="Calibri"/>
              <a:buAutoNum type="arabicPeriod"/>
            </a:pPr>
            <a:r>
              <a:rPr lang="en-US" sz="2000" b="0" i="0" u="none" strike="noStrike" cap="none" dirty="0">
                <a:solidFill>
                  <a:srgbClr val="000000"/>
                </a:solidFill>
                <a:latin typeface="Calibri"/>
                <a:ea typeface="Calibri"/>
                <a:cs typeface="Calibri"/>
                <a:sym typeface="Calibri"/>
              </a:rPr>
              <a:t>FICCI study on “Future of </a:t>
            </a:r>
            <a:r>
              <a:rPr lang="en-US" sz="2000" b="0" i="0" u="none" strike="noStrike" cap="none" dirty="0" err="1">
                <a:solidFill>
                  <a:srgbClr val="000000"/>
                </a:solidFill>
                <a:latin typeface="Calibri"/>
                <a:ea typeface="Calibri"/>
                <a:cs typeface="Calibri"/>
                <a:sym typeface="Calibri"/>
              </a:rPr>
              <a:t>IoT</a:t>
            </a:r>
            <a:r>
              <a:rPr lang="en-US" sz="2000" b="0" i="0" u="none" strike="noStrike" cap="none" dirty="0">
                <a:solidFill>
                  <a:srgbClr val="000000"/>
                </a:solidFill>
                <a:latin typeface="Calibri"/>
                <a:ea typeface="Calibri"/>
                <a:cs typeface="Calibri"/>
                <a:sym typeface="Calibri"/>
              </a:rPr>
              <a:t>” : </a:t>
            </a:r>
            <a:r>
              <a:rPr lang="en-US" sz="2000" b="0" i="0" u="sng" strike="noStrike" cap="none" dirty="0">
                <a:solidFill>
                  <a:schemeClr val="hlink"/>
                </a:solidFill>
                <a:latin typeface="Calibri"/>
                <a:ea typeface="Calibri"/>
                <a:cs typeface="Calibri"/>
                <a:sym typeface="Calibri"/>
                <a:hlinkClick r:id="rId3"/>
              </a:rPr>
              <a:t>http://ficci.in/spdocument/23092/Future-of-IoT.pdf</a:t>
            </a:r>
            <a:endParaRPr sz="2000" b="0" i="0" u="none" strike="noStrike" cap="none" dirty="0">
              <a:solidFill>
                <a:srgbClr val="000000"/>
              </a:solidFill>
              <a:latin typeface="Calibri"/>
              <a:ea typeface="Calibri"/>
              <a:cs typeface="Calibri"/>
              <a:sym typeface="Calibri"/>
            </a:endParaRPr>
          </a:p>
          <a:p>
            <a:pPr marL="457200" marR="0" lvl="0" indent="-355600" algn="l" rtl="0">
              <a:lnSpc>
                <a:spcPct val="115000"/>
              </a:lnSpc>
              <a:spcBef>
                <a:spcPts val="0"/>
              </a:spcBef>
              <a:spcAft>
                <a:spcPts val="0"/>
              </a:spcAft>
              <a:buClr>
                <a:srgbClr val="000000"/>
              </a:buClr>
              <a:buSzPts val="2000"/>
              <a:buFont typeface="Calibri"/>
              <a:buAutoNum type="arabicPeriod"/>
            </a:pPr>
            <a:r>
              <a:rPr lang="en-US" sz="2000" b="0" i="0" u="none" strike="noStrike" cap="none" dirty="0">
                <a:solidFill>
                  <a:srgbClr val="000000"/>
                </a:solidFill>
                <a:latin typeface="Calibri"/>
                <a:ea typeface="Calibri"/>
                <a:cs typeface="Calibri"/>
                <a:sym typeface="Calibri"/>
              </a:rPr>
              <a:t>Further Information on the Case-study : </a:t>
            </a:r>
            <a:r>
              <a:rPr lang="en-US" sz="2000" b="0" i="0" u="sng" strike="noStrike" cap="none" dirty="0">
                <a:solidFill>
                  <a:schemeClr val="hlink"/>
                </a:solidFill>
                <a:latin typeface="Calibri"/>
                <a:ea typeface="Calibri"/>
                <a:cs typeface="Calibri"/>
                <a:sym typeface="Calibri"/>
                <a:hlinkClick r:id="rId4"/>
              </a:rPr>
              <a:t>https://www.sciencedirect.com/science/article/abs/pii/S0959652619346712</a:t>
            </a:r>
            <a:endParaRPr sz="2000" b="0" i="0" u="none" strike="noStrike" cap="none" dirty="0">
              <a:solidFill>
                <a:srgbClr val="000000"/>
              </a:solidFill>
              <a:latin typeface="Calibri"/>
              <a:ea typeface="Calibri"/>
              <a:cs typeface="Calibri"/>
              <a:sym typeface="Calibri"/>
            </a:endParaRPr>
          </a:p>
          <a:p>
            <a:pPr marL="457200" marR="0" lvl="0" indent="-355600" algn="l" rtl="0">
              <a:lnSpc>
                <a:spcPct val="115000"/>
              </a:lnSpc>
              <a:spcBef>
                <a:spcPts val="0"/>
              </a:spcBef>
              <a:spcAft>
                <a:spcPts val="0"/>
              </a:spcAft>
              <a:buClr>
                <a:srgbClr val="000000"/>
              </a:buClr>
              <a:buSzPts val="2000"/>
              <a:buFont typeface="Calibri"/>
              <a:buAutoNum type="arabicPeriod"/>
            </a:pPr>
            <a:r>
              <a:rPr lang="en-US" sz="2000" b="0" i="0" u="none" strike="noStrike" cap="none" dirty="0">
                <a:solidFill>
                  <a:srgbClr val="000000"/>
                </a:solidFill>
                <a:highlight>
                  <a:srgbClr val="F9F9F9"/>
                </a:highlight>
                <a:latin typeface="Calibri"/>
                <a:ea typeface="Calibri"/>
                <a:cs typeface="Calibri"/>
                <a:sym typeface="Calibri"/>
              </a:rPr>
              <a:t>What is the Internet of Things? And why should you care? | Benson </a:t>
            </a:r>
            <a:r>
              <a:rPr lang="en-US" sz="2000" b="0" i="0" u="none" strike="noStrike" cap="none" dirty="0" err="1">
                <a:solidFill>
                  <a:srgbClr val="000000"/>
                </a:solidFill>
                <a:highlight>
                  <a:srgbClr val="F9F9F9"/>
                </a:highlight>
                <a:latin typeface="Calibri"/>
                <a:ea typeface="Calibri"/>
                <a:cs typeface="Calibri"/>
                <a:sym typeface="Calibri"/>
              </a:rPr>
              <a:t>Hougland</a:t>
            </a:r>
            <a:r>
              <a:rPr lang="en-US" sz="2000" b="0" i="0" u="none" strike="noStrike" cap="none" dirty="0">
                <a:solidFill>
                  <a:srgbClr val="000000"/>
                </a:solidFill>
                <a:highlight>
                  <a:srgbClr val="F9F9F9"/>
                </a:highlight>
                <a:latin typeface="Calibri"/>
                <a:ea typeface="Calibri"/>
                <a:cs typeface="Calibri"/>
                <a:sym typeface="Calibri"/>
              </a:rPr>
              <a:t> | </a:t>
            </a:r>
            <a:r>
              <a:rPr lang="en-US" sz="2000" b="0" i="0" u="none" strike="noStrike" cap="none" dirty="0" err="1">
                <a:solidFill>
                  <a:srgbClr val="000000"/>
                </a:solidFill>
                <a:highlight>
                  <a:srgbClr val="F9F9F9"/>
                </a:highlight>
                <a:latin typeface="Calibri"/>
                <a:ea typeface="Calibri"/>
                <a:cs typeface="Calibri"/>
                <a:sym typeface="Calibri"/>
              </a:rPr>
              <a:t>TEDxTemecula</a:t>
            </a:r>
            <a:r>
              <a:rPr lang="en-US" sz="2000" b="0" i="0" u="none" strike="noStrike" cap="none" dirty="0">
                <a:solidFill>
                  <a:srgbClr val="000000"/>
                </a:solidFill>
                <a:highlight>
                  <a:srgbClr val="F9F9F9"/>
                </a:highlight>
                <a:latin typeface="Calibri"/>
                <a:ea typeface="Calibri"/>
                <a:cs typeface="Calibri"/>
                <a:sym typeface="Calibri"/>
              </a:rPr>
              <a:t> : </a:t>
            </a:r>
            <a:r>
              <a:rPr lang="en-US" sz="2000" b="0" i="0" u="sng" strike="noStrike" cap="none" dirty="0">
                <a:solidFill>
                  <a:schemeClr val="hlink"/>
                </a:solidFill>
                <a:latin typeface="Calibri"/>
                <a:ea typeface="Calibri"/>
                <a:cs typeface="Calibri"/>
                <a:sym typeface="Calibri"/>
                <a:hlinkClick r:id="rId5"/>
              </a:rPr>
              <a:t>https://www.youtube.com/watch?v=_AlcRoqS65E</a:t>
            </a:r>
            <a:endParaRPr sz="2000" b="0" i="0" u="none" strike="noStrike" cap="none" dirty="0">
              <a:solidFill>
                <a:srgbClr val="000000"/>
              </a:solidFill>
              <a:latin typeface="Calibri"/>
              <a:ea typeface="Calibri"/>
              <a:cs typeface="Calibri"/>
              <a:sym typeface="Calibri"/>
            </a:endParaRPr>
          </a:p>
          <a:p>
            <a:pPr marL="457200" marR="0" lvl="0" indent="-355600" algn="l" rtl="0">
              <a:lnSpc>
                <a:spcPct val="115000"/>
              </a:lnSpc>
              <a:spcBef>
                <a:spcPts val="0"/>
              </a:spcBef>
              <a:spcAft>
                <a:spcPts val="0"/>
              </a:spcAft>
              <a:buClr>
                <a:srgbClr val="000000"/>
              </a:buClr>
              <a:buSzPts val="2000"/>
              <a:buFont typeface="Calibri"/>
              <a:buAutoNum type="arabicPeriod"/>
            </a:pPr>
            <a:r>
              <a:rPr lang="en-US" sz="2000" b="0" i="0" u="sng" strike="noStrike" cap="none" dirty="0">
                <a:solidFill>
                  <a:schemeClr val="hlink"/>
                </a:solidFill>
                <a:latin typeface="Calibri"/>
                <a:ea typeface="Calibri"/>
                <a:cs typeface="Calibri"/>
                <a:sym typeface="Calibri"/>
                <a:hlinkClick r:id="rId6"/>
              </a:rPr>
              <a:t>https://www.finoit.com/blog/enterprise-challenges-in-iot/</a:t>
            </a:r>
            <a:endParaRPr sz="20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303" name="Google Shape;303;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33</a:t>
            </a:fld>
            <a:endParaRPr>
              <a:solidFill>
                <a:srgbClr val="888888"/>
              </a:solidFill>
            </a:endParaRPr>
          </a:p>
        </p:txBody>
      </p:sp>
      <p:pic>
        <p:nvPicPr>
          <p:cNvPr id="304" name="Google Shape;304;p30" descr="http://az616578.vo.msecnd.net/files/2016/04/29/6359749212265071701171552202_Dollarphotoclub_77959340-1024x577.jpg"/>
          <p:cNvPicPr preferRelativeResize="0"/>
          <p:nvPr/>
        </p:nvPicPr>
        <p:blipFill rotWithShape="1">
          <a:blip r:embed="rId3">
            <a:alphaModFix/>
          </a:blip>
          <a:srcRect/>
          <a:stretch/>
        </p:blipFill>
        <p:spPr>
          <a:xfrm>
            <a:off x="0" y="1714488"/>
            <a:ext cx="9144000" cy="514351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sp>
        <p:nvSpPr>
          <p:cNvPr id="305" name="Google Shape;305;p30"/>
          <p:cNvSpPr/>
          <p:nvPr/>
        </p:nvSpPr>
        <p:spPr>
          <a:xfrm>
            <a:off x="2214546" y="6211669"/>
            <a:ext cx="4572000"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You can find me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Charrumalhotra[dot]iipa[at]gov[dot]in</a:t>
            </a:r>
            <a:endParaRPr sz="1800" b="1" i="0" u="none" strike="noStrike" cap="none">
              <a:solidFill>
                <a:srgbClr val="FF0000"/>
              </a:solidFill>
              <a:latin typeface="Calibri"/>
              <a:ea typeface="Calibri"/>
              <a:cs typeface="Calibri"/>
              <a:sym typeface="Calibri"/>
            </a:endParaRPr>
          </a:p>
        </p:txBody>
      </p:sp>
      <p:sp>
        <p:nvSpPr>
          <p:cNvPr id="306" name="Google Shape;306;p30"/>
          <p:cNvSpPr txBox="1"/>
          <p:nvPr/>
        </p:nvSpPr>
        <p:spPr>
          <a:xfrm>
            <a:off x="1990700" y="804041"/>
            <a:ext cx="5786400" cy="78827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Calibri"/>
                <a:ea typeface="Calibri"/>
                <a:cs typeface="Calibri"/>
                <a:sym typeface="Calibri"/>
              </a:rPr>
              <a:t>Our next session would be on : </a:t>
            </a:r>
            <a:endParaRPr sz="25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500"/>
              <a:buFont typeface="Arial"/>
              <a:buNone/>
            </a:pPr>
            <a:r>
              <a:rPr lang="en-US" sz="2500" b="1" i="0" u="none" strike="noStrike" cap="none" dirty="0">
                <a:solidFill>
                  <a:schemeClr val="dk1"/>
                </a:solidFill>
                <a:latin typeface="Calibri"/>
                <a:ea typeface="Calibri"/>
                <a:cs typeface="Calibri"/>
                <a:sym typeface="Calibri"/>
              </a:rPr>
              <a:t>Digital Sovereignty &amp;  Mergers /Acquisition</a:t>
            </a:r>
            <a:endParaRPr sz="25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500"/>
              <a:buFont typeface="Arial"/>
              <a:buNone/>
            </a:pPr>
            <a:endParaRPr sz="2500" b="1" i="0" u="none" strike="noStrike" cap="none" dirty="0">
              <a:solidFill>
                <a:schemeClr val="dk1"/>
              </a:solidFill>
              <a:latin typeface="Calibri"/>
              <a:ea typeface="Calibri"/>
              <a:cs typeface="Calibri"/>
              <a:sym typeface="Calibri"/>
            </a:endParaRPr>
          </a:p>
        </p:txBody>
      </p:sp>
      <p:sp>
        <p:nvSpPr>
          <p:cNvPr id="307" name="Google Shape;307;p30"/>
          <p:cNvSpPr/>
          <p:nvPr/>
        </p:nvSpPr>
        <p:spPr>
          <a:xfrm>
            <a:off x="3357554" y="5786454"/>
            <a:ext cx="2129686"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Any questions?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761E0F2E-4DC0-BB41-853A-E92710F05ADB}" type="slidenum">
              <a:rPr lang="uk-UA" altLang="en-US" smtClean="0"/>
              <a:pPr/>
              <a:t>4</a:t>
            </a:fld>
            <a:endParaRPr lang="uk-UA" altLang="en-US" dirty="0"/>
          </a:p>
        </p:txBody>
      </p:sp>
      <p:grpSp>
        <p:nvGrpSpPr>
          <p:cNvPr id="2" name="Group 5"/>
          <p:cNvGrpSpPr/>
          <p:nvPr/>
        </p:nvGrpSpPr>
        <p:grpSpPr>
          <a:xfrm>
            <a:off x="-8491" y="2150166"/>
            <a:ext cx="7423610" cy="4403035"/>
            <a:chOff x="-28575" y="1898650"/>
            <a:chExt cx="9956800" cy="4429126"/>
          </a:xfrm>
          <a:solidFill>
            <a:schemeClr val="tx1">
              <a:lumMod val="75000"/>
              <a:lumOff val="25000"/>
            </a:schemeClr>
          </a:solidFill>
        </p:grpSpPr>
        <p:sp>
          <p:nvSpPr>
            <p:cNvPr id="7" name="Freeform 5"/>
            <p:cNvSpPr>
              <a:spLocks/>
            </p:cNvSpPr>
            <p:nvPr/>
          </p:nvSpPr>
          <p:spPr bwMode="auto">
            <a:xfrm>
              <a:off x="3052763" y="2152650"/>
              <a:ext cx="3460750" cy="3467100"/>
            </a:xfrm>
            <a:custGeom>
              <a:avLst/>
              <a:gdLst>
                <a:gd name="T0" fmla="*/ 522 w 1204"/>
                <a:gd name="T1" fmla="*/ 1077 h 1205"/>
                <a:gd name="T2" fmla="*/ 463 w 1204"/>
                <a:gd name="T3" fmla="*/ 602 h 1205"/>
                <a:gd name="T4" fmla="*/ 692 w 1204"/>
                <a:gd name="T5" fmla="*/ 106 h 1205"/>
                <a:gd name="T6" fmla="*/ 268 w 1204"/>
                <a:gd name="T7" fmla="*/ 0 h 1205"/>
                <a:gd name="T8" fmla="*/ 237 w 1204"/>
                <a:gd name="T9" fmla="*/ 28 h 1205"/>
                <a:gd name="T10" fmla="*/ 616 w 1204"/>
                <a:gd name="T11" fmla="*/ 123 h 1205"/>
                <a:gd name="T12" fmla="*/ 718 w 1204"/>
                <a:gd name="T13" fmla="*/ 427 h 1205"/>
                <a:gd name="T14" fmla="*/ 26 w 1204"/>
                <a:gd name="T15" fmla="*/ 845 h 1205"/>
                <a:gd name="T16" fmla="*/ 475 w 1204"/>
                <a:gd name="T17" fmla="*/ 1205 h 1205"/>
                <a:gd name="T18" fmla="*/ 662 w 1204"/>
                <a:gd name="T19" fmla="*/ 1119 h 1205"/>
                <a:gd name="T20" fmla="*/ 522 w 1204"/>
                <a:gd name="T21" fmla="*/ 1077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4" h="1205">
                  <a:moveTo>
                    <a:pt x="522" y="1077"/>
                  </a:moveTo>
                  <a:cubicBezTo>
                    <a:pt x="0" y="897"/>
                    <a:pt x="260" y="682"/>
                    <a:pt x="463" y="602"/>
                  </a:cubicBezTo>
                  <a:cubicBezTo>
                    <a:pt x="666" y="522"/>
                    <a:pt x="1204" y="330"/>
                    <a:pt x="692" y="106"/>
                  </a:cubicBezTo>
                  <a:cubicBezTo>
                    <a:pt x="692" y="106"/>
                    <a:pt x="513" y="40"/>
                    <a:pt x="268" y="0"/>
                  </a:cubicBezTo>
                  <a:cubicBezTo>
                    <a:pt x="237" y="28"/>
                    <a:pt x="237" y="28"/>
                    <a:pt x="237" y="28"/>
                  </a:cubicBezTo>
                  <a:cubicBezTo>
                    <a:pt x="415" y="59"/>
                    <a:pt x="519" y="90"/>
                    <a:pt x="616" y="123"/>
                  </a:cubicBezTo>
                  <a:cubicBezTo>
                    <a:pt x="774" y="177"/>
                    <a:pt x="930" y="311"/>
                    <a:pt x="718" y="427"/>
                  </a:cubicBezTo>
                  <a:cubicBezTo>
                    <a:pt x="506" y="543"/>
                    <a:pt x="44" y="661"/>
                    <a:pt x="26" y="845"/>
                  </a:cubicBezTo>
                  <a:cubicBezTo>
                    <a:pt x="13" y="972"/>
                    <a:pt x="185" y="1108"/>
                    <a:pt x="475" y="1205"/>
                  </a:cubicBezTo>
                  <a:cubicBezTo>
                    <a:pt x="662" y="1119"/>
                    <a:pt x="662" y="1119"/>
                    <a:pt x="662" y="1119"/>
                  </a:cubicBezTo>
                  <a:cubicBezTo>
                    <a:pt x="613" y="1106"/>
                    <a:pt x="566" y="1092"/>
                    <a:pt x="522"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28575" y="1898650"/>
              <a:ext cx="1481138" cy="87313"/>
            </a:xfrm>
            <a:custGeom>
              <a:avLst/>
              <a:gdLst>
                <a:gd name="T0" fmla="*/ 0 w 515"/>
                <a:gd name="T1" fmla="*/ 2 h 30"/>
                <a:gd name="T2" fmla="*/ 0 w 515"/>
                <a:gd name="T3" fmla="*/ 23 h 30"/>
                <a:gd name="T4" fmla="*/ 504 w 515"/>
                <a:gd name="T5" fmla="*/ 30 h 30"/>
                <a:gd name="T6" fmla="*/ 515 w 515"/>
                <a:gd name="T7" fmla="*/ 18 h 30"/>
                <a:gd name="T8" fmla="*/ 0 w 515"/>
                <a:gd name="T9" fmla="*/ 2 h 30"/>
              </a:gdLst>
              <a:ahLst/>
              <a:cxnLst>
                <a:cxn ang="0">
                  <a:pos x="T0" y="T1"/>
                </a:cxn>
                <a:cxn ang="0">
                  <a:pos x="T2" y="T3"/>
                </a:cxn>
                <a:cxn ang="0">
                  <a:pos x="T4" y="T5"/>
                </a:cxn>
                <a:cxn ang="0">
                  <a:pos x="T6" y="T7"/>
                </a:cxn>
                <a:cxn ang="0">
                  <a:pos x="T8" y="T9"/>
                </a:cxn>
              </a:cxnLst>
              <a:rect l="0" t="0" r="r" b="b"/>
              <a:pathLst>
                <a:path w="515" h="30">
                  <a:moveTo>
                    <a:pt x="0" y="2"/>
                  </a:moveTo>
                  <a:cubicBezTo>
                    <a:pt x="0" y="23"/>
                    <a:pt x="0" y="23"/>
                    <a:pt x="0" y="23"/>
                  </a:cubicBezTo>
                  <a:cubicBezTo>
                    <a:pt x="0" y="23"/>
                    <a:pt x="200" y="14"/>
                    <a:pt x="504" y="30"/>
                  </a:cubicBezTo>
                  <a:cubicBezTo>
                    <a:pt x="515" y="18"/>
                    <a:pt x="515" y="18"/>
                    <a:pt x="515" y="18"/>
                  </a:cubicBezTo>
                  <a:cubicBezTo>
                    <a:pt x="323" y="7"/>
                    <a:pt x="138"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1581150" y="1958975"/>
              <a:ext cx="2084388" cy="247650"/>
            </a:xfrm>
            <a:custGeom>
              <a:avLst/>
              <a:gdLst>
                <a:gd name="T0" fmla="*/ 595 w 725"/>
                <a:gd name="T1" fmla="*/ 43 h 86"/>
                <a:gd name="T2" fmla="*/ 13 w 725"/>
                <a:gd name="T3" fmla="*/ 0 h 86"/>
                <a:gd name="T4" fmla="*/ 0 w 725"/>
                <a:gd name="T5" fmla="*/ 12 h 86"/>
                <a:gd name="T6" fmla="*/ 298 w 725"/>
                <a:gd name="T7" fmla="*/ 36 h 86"/>
                <a:gd name="T8" fmla="*/ 695 w 725"/>
                <a:gd name="T9" fmla="*/ 86 h 86"/>
                <a:gd name="T10" fmla="*/ 725 w 725"/>
                <a:gd name="T11" fmla="*/ 58 h 86"/>
                <a:gd name="T12" fmla="*/ 595 w 725"/>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725" h="86">
                  <a:moveTo>
                    <a:pt x="595" y="43"/>
                  </a:moveTo>
                  <a:cubicBezTo>
                    <a:pt x="430" y="28"/>
                    <a:pt x="220" y="12"/>
                    <a:pt x="13" y="0"/>
                  </a:cubicBezTo>
                  <a:cubicBezTo>
                    <a:pt x="0" y="12"/>
                    <a:pt x="0" y="12"/>
                    <a:pt x="0" y="12"/>
                  </a:cubicBezTo>
                  <a:cubicBezTo>
                    <a:pt x="92" y="18"/>
                    <a:pt x="192" y="25"/>
                    <a:pt x="298" y="36"/>
                  </a:cubicBezTo>
                  <a:cubicBezTo>
                    <a:pt x="461" y="53"/>
                    <a:pt x="590" y="69"/>
                    <a:pt x="695" y="86"/>
                  </a:cubicBezTo>
                  <a:cubicBezTo>
                    <a:pt x="725" y="58"/>
                    <a:pt x="725" y="58"/>
                    <a:pt x="725" y="58"/>
                  </a:cubicBezTo>
                  <a:cubicBezTo>
                    <a:pt x="683" y="52"/>
                    <a:pt x="639" y="47"/>
                    <a:pt x="595"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4826000" y="5472113"/>
              <a:ext cx="5102225" cy="855663"/>
            </a:xfrm>
            <a:custGeom>
              <a:avLst/>
              <a:gdLst>
                <a:gd name="T0" fmla="*/ 1775 w 1775"/>
                <a:gd name="T1" fmla="*/ 213 h 297"/>
                <a:gd name="T2" fmla="*/ 1443 w 1775"/>
                <a:gd name="T3" fmla="*/ 57 h 297"/>
                <a:gd name="T4" fmla="*/ 1397 w 1775"/>
                <a:gd name="T5" fmla="*/ 95 h 297"/>
                <a:gd name="T6" fmla="*/ 205 w 1775"/>
                <a:gd name="T7" fmla="*/ 0 h 297"/>
                <a:gd name="T8" fmla="*/ 0 w 1775"/>
                <a:gd name="T9" fmla="*/ 93 h 297"/>
                <a:gd name="T10" fmla="*/ 309 w 1775"/>
                <a:gd name="T11" fmla="*/ 153 h 297"/>
                <a:gd name="T12" fmla="*/ 1225 w 1775"/>
                <a:gd name="T13" fmla="*/ 235 h 297"/>
                <a:gd name="T14" fmla="*/ 1153 w 1775"/>
                <a:gd name="T15" fmla="*/ 297 h 297"/>
                <a:gd name="T16" fmla="*/ 1775 w 1775"/>
                <a:gd name="T17" fmla="*/ 2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297">
                  <a:moveTo>
                    <a:pt x="1775" y="213"/>
                  </a:moveTo>
                  <a:cubicBezTo>
                    <a:pt x="1443" y="57"/>
                    <a:pt x="1443" y="57"/>
                    <a:pt x="1443" y="57"/>
                  </a:cubicBezTo>
                  <a:cubicBezTo>
                    <a:pt x="1397" y="95"/>
                    <a:pt x="1397" y="95"/>
                    <a:pt x="1397" y="95"/>
                  </a:cubicBezTo>
                  <a:cubicBezTo>
                    <a:pt x="1397" y="95"/>
                    <a:pt x="730" y="100"/>
                    <a:pt x="205" y="0"/>
                  </a:cubicBezTo>
                  <a:cubicBezTo>
                    <a:pt x="0" y="93"/>
                    <a:pt x="0" y="93"/>
                    <a:pt x="0" y="93"/>
                  </a:cubicBezTo>
                  <a:cubicBezTo>
                    <a:pt x="95" y="117"/>
                    <a:pt x="198" y="138"/>
                    <a:pt x="309" y="153"/>
                  </a:cubicBezTo>
                  <a:cubicBezTo>
                    <a:pt x="859" y="229"/>
                    <a:pt x="1225" y="235"/>
                    <a:pt x="1225" y="235"/>
                  </a:cubicBezTo>
                  <a:cubicBezTo>
                    <a:pt x="1153" y="297"/>
                    <a:pt x="1153" y="297"/>
                    <a:pt x="1153" y="297"/>
                  </a:cubicBezTo>
                  <a:lnTo>
                    <a:pt x="1775" y="2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10"/>
          <p:cNvGrpSpPr/>
          <p:nvPr/>
        </p:nvGrpSpPr>
        <p:grpSpPr>
          <a:xfrm>
            <a:off x="5875484" y="3174493"/>
            <a:ext cx="2968972" cy="2267030"/>
            <a:chOff x="4027695" y="1669969"/>
            <a:chExt cx="3060904" cy="2267030"/>
          </a:xfrm>
        </p:grpSpPr>
        <p:sp>
          <p:nvSpPr>
            <p:cNvPr id="12" name="TextBox 11"/>
            <p:cNvSpPr txBox="1"/>
            <p:nvPr/>
          </p:nvSpPr>
          <p:spPr>
            <a:xfrm>
              <a:off x="4027695" y="2367339"/>
              <a:ext cx="3008501" cy="1569660"/>
            </a:xfrm>
            <a:prstGeom prst="rect">
              <a:avLst/>
            </a:prstGeom>
            <a:noFill/>
          </p:spPr>
          <p:txBody>
            <a:bodyPr wrap="square" rtlCol="0">
              <a:spAutoFit/>
            </a:bodyPr>
            <a:lstStyle/>
            <a:p>
              <a:r>
                <a:rPr lang="en-US" sz="1600" kern="0" dirty="0" err="1" smtClean="0">
                  <a:solidFill>
                    <a:schemeClr val="tx1">
                      <a:lumMod val="75000"/>
                      <a:lumOff val="25000"/>
                    </a:schemeClr>
                  </a:solidFill>
                  <a:latin typeface="Hind" charset="0"/>
                  <a:ea typeface="Hind" charset="0"/>
                  <a:cs typeface="Hind" charset="0"/>
                </a:rPr>
                <a:t>IoT</a:t>
              </a:r>
              <a:r>
                <a:rPr lang="en-US" sz="1600" kern="0" dirty="0" smtClean="0">
                  <a:solidFill>
                    <a:schemeClr val="tx1">
                      <a:lumMod val="75000"/>
                      <a:lumOff val="25000"/>
                    </a:schemeClr>
                  </a:solidFill>
                  <a:latin typeface="Hind" charset="0"/>
                  <a:ea typeface="Hind" charset="0"/>
                  <a:cs typeface="Hind" charset="0"/>
                </a:rPr>
                <a:t> devices will likely touch most aspects of our lives, which suggests policy makers will need to consider the broad implications across a wide array of areas.</a:t>
              </a:r>
              <a:endParaRPr lang="en-US" sz="1600" dirty="0">
                <a:solidFill>
                  <a:schemeClr val="tx1">
                    <a:lumMod val="75000"/>
                    <a:lumOff val="25000"/>
                  </a:schemeClr>
                </a:solidFill>
                <a:latin typeface="Hind" charset="0"/>
                <a:ea typeface="Hind" charset="0"/>
                <a:cs typeface="Hind" charset="0"/>
              </a:endParaRPr>
            </a:p>
          </p:txBody>
        </p:sp>
        <p:sp>
          <p:nvSpPr>
            <p:cNvPr id="13" name="TextBox 12"/>
            <p:cNvSpPr txBox="1"/>
            <p:nvPr/>
          </p:nvSpPr>
          <p:spPr>
            <a:xfrm>
              <a:off x="4027695" y="1669969"/>
              <a:ext cx="3060904" cy="707886"/>
            </a:xfrm>
            <a:prstGeom prst="rect">
              <a:avLst/>
            </a:prstGeom>
            <a:noFill/>
          </p:spPr>
          <p:txBody>
            <a:bodyPr wrap="square" rtlCol="0">
              <a:spAutoFit/>
            </a:bodyPr>
            <a:lstStyle/>
            <a:p>
              <a:r>
                <a:rPr lang="en-US" sz="2000" dirty="0" smtClean="0">
                  <a:solidFill>
                    <a:schemeClr val="tx1">
                      <a:lumMod val="75000"/>
                      <a:lumOff val="25000"/>
                    </a:schemeClr>
                  </a:solidFill>
                  <a:latin typeface="Hind" charset="0"/>
                  <a:ea typeface="Hind" charset="0"/>
                  <a:cs typeface="Hind" charset="0"/>
                </a:rPr>
                <a:t>Policy Areas Might</a:t>
              </a:r>
              <a:br>
                <a:rPr lang="en-US" sz="2000" dirty="0" smtClean="0">
                  <a:solidFill>
                    <a:schemeClr val="tx1">
                      <a:lumMod val="75000"/>
                      <a:lumOff val="25000"/>
                    </a:schemeClr>
                  </a:solidFill>
                  <a:latin typeface="Hind" charset="0"/>
                  <a:ea typeface="Hind" charset="0"/>
                  <a:cs typeface="Hind" charset="0"/>
                </a:rPr>
              </a:br>
              <a:r>
                <a:rPr lang="en-US" sz="2000" dirty="0" smtClean="0">
                  <a:solidFill>
                    <a:schemeClr val="tx1">
                      <a:lumMod val="75000"/>
                      <a:lumOff val="25000"/>
                    </a:schemeClr>
                  </a:solidFill>
                  <a:latin typeface="Hind" charset="0"/>
                  <a:ea typeface="Hind" charset="0"/>
                  <a:cs typeface="Hind" charset="0"/>
                </a:rPr>
                <a:t>Benefit From a Review</a:t>
              </a:r>
              <a:endParaRPr lang="en-US" sz="2000" dirty="0">
                <a:solidFill>
                  <a:schemeClr val="tx1">
                    <a:lumMod val="75000"/>
                    <a:lumOff val="25000"/>
                  </a:schemeClr>
                </a:solidFill>
                <a:latin typeface="Hind" charset="0"/>
                <a:ea typeface="Hind" charset="0"/>
                <a:cs typeface="Hind" charset="0"/>
              </a:endParaRPr>
            </a:p>
          </p:txBody>
        </p:sp>
      </p:grpSp>
      <p:grpSp>
        <p:nvGrpSpPr>
          <p:cNvPr id="5" name="Group 13"/>
          <p:cNvGrpSpPr/>
          <p:nvPr/>
        </p:nvGrpSpPr>
        <p:grpSpPr>
          <a:xfrm>
            <a:off x="189187" y="4286219"/>
            <a:ext cx="2522483" cy="2050653"/>
            <a:chOff x="3149440" y="1559610"/>
            <a:chExt cx="2600588" cy="2050653"/>
          </a:xfrm>
        </p:grpSpPr>
        <p:sp>
          <p:nvSpPr>
            <p:cNvPr id="15" name="TextBox 14"/>
            <p:cNvSpPr txBox="1"/>
            <p:nvPr/>
          </p:nvSpPr>
          <p:spPr>
            <a:xfrm>
              <a:off x="3149440" y="2286824"/>
              <a:ext cx="2600588" cy="1323439"/>
            </a:xfrm>
            <a:prstGeom prst="rect">
              <a:avLst/>
            </a:prstGeom>
            <a:noFill/>
          </p:spPr>
          <p:txBody>
            <a:bodyPr wrap="square" rtlCol="0">
              <a:spAutoFit/>
            </a:bodyPr>
            <a:lstStyle/>
            <a:p>
              <a:r>
                <a:rPr lang="en-US" sz="1600" kern="0" dirty="0" smtClean="0">
                  <a:solidFill>
                    <a:schemeClr val="tx1">
                      <a:lumMod val="75000"/>
                      <a:lumOff val="25000"/>
                    </a:schemeClr>
                  </a:solidFill>
                  <a:latin typeface="Hind" charset="0"/>
                  <a:ea typeface="Hind" charset="0"/>
                  <a:cs typeface="Hind" charset="0"/>
                </a:rPr>
                <a:t>Many connected devices are designed to operate in the background with minimal human intervention.</a:t>
              </a:r>
              <a:endParaRPr lang="en-US" sz="1600" dirty="0">
                <a:solidFill>
                  <a:schemeClr val="tx1">
                    <a:lumMod val="75000"/>
                    <a:lumOff val="25000"/>
                  </a:schemeClr>
                </a:solidFill>
                <a:latin typeface="Hind" charset="0"/>
                <a:ea typeface="Hind" charset="0"/>
                <a:cs typeface="Hind" charset="0"/>
              </a:endParaRPr>
            </a:p>
          </p:txBody>
        </p:sp>
        <p:sp>
          <p:nvSpPr>
            <p:cNvPr id="16" name="TextBox 15"/>
            <p:cNvSpPr txBox="1"/>
            <p:nvPr/>
          </p:nvSpPr>
          <p:spPr>
            <a:xfrm>
              <a:off x="3187275" y="1559610"/>
              <a:ext cx="2514262" cy="707886"/>
            </a:xfrm>
            <a:prstGeom prst="rect">
              <a:avLst/>
            </a:prstGeom>
            <a:noFill/>
          </p:spPr>
          <p:txBody>
            <a:bodyPr wrap="square" rtlCol="0">
              <a:spAutoFit/>
            </a:bodyPr>
            <a:lstStyle/>
            <a:p>
              <a:r>
                <a:rPr lang="en-US" sz="2000" dirty="0" smtClean="0">
                  <a:solidFill>
                    <a:schemeClr val="tx1">
                      <a:lumMod val="75000"/>
                      <a:lumOff val="25000"/>
                    </a:schemeClr>
                  </a:solidFill>
                  <a:latin typeface="Hind" charset="0"/>
                  <a:ea typeface="Hind" charset="0"/>
                  <a:cs typeface="Hind" charset="0"/>
                </a:rPr>
                <a:t>Passive Engagement</a:t>
              </a:r>
              <a:endParaRPr lang="en-US" sz="2000" dirty="0">
                <a:solidFill>
                  <a:schemeClr val="tx1">
                    <a:lumMod val="75000"/>
                    <a:lumOff val="25000"/>
                  </a:schemeClr>
                </a:solidFill>
                <a:latin typeface="Hind" charset="0"/>
                <a:ea typeface="Hind" charset="0"/>
                <a:cs typeface="Hind" charset="0"/>
              </a:endParaRPr>
            </a:p>
          </p:txBody>
        </p:sp>
      </p:grpSp>
      <p:grpSp>
        <p:nvGrpSpPr>
          <p:cNvPr id="6" name="Group 16"/>
          <p:cNvGrpSpPr/>
          <p:nvPr/>
        </p:nvGrpSpPr>
        <p:grpSpPr>
          <a:xfrm>
            <a:off x="2913459" y="1143000"/>
            <a:ext cx="3010118" cy="1464649"/>
            <a:chOff x="4027695" y="1669969"/>
            <a:chExt cx="1722603" cy="1464649"/>
          </a:xfrm>
        </p:grpSpPr>
        <p:sp>
          <p:nvSpPr>
            <p:cNvPr id="18" name="TextBox 17"/>
            <p:cNvSpPr txBox="1"/>
            <p:nvPr/>
          </p:nvSpPr>
          <p:spPr>
            <a:xfrm>
              <a:off x="4027695" y="2057400"/>
              <a:ext cx="1708668" cy="1077218"/>
            </a:xfrm>
            <a:prstGeom prst="rect">
              <a:avLst/>
            </a:prstGeom>
            <a:noFill/>
          </p:spPr>
          <p:txBody>
            <a:bodyPr wrap="square" rtlCol="0">
              <a:spAutoFit/>
            </a:bodyPr>
            <a:lstStyle/>
            <a:p>
              <a:r>
                <a:rPr lang="en-US" sz="1600" kern="0" dirty="0" smtClean="0">
                  <a:solidFill>
                    <a:schemeClr val="tx1">
                      <a:lumMod val="75000"/>
                      <a:lumOff val="25000"/>
                    </a:schemeClr>
                  </a:solidFill>
                  <a:latin typeface="Hind" charset="0"/>
                  <a:ea typeface="Hind" charset="0"/>
                  <a:cs typeface="Hind" charset="0"/>
                </a:rPr>
                <a:t>How people and institutions interact with the Internet in their personal, social, and economic lives is changing.</a:t>
              </a:r>
              <a:endParaRPr lang="en-US" sz="1600" dirty="0">
                <a:solidFill>
                  <a:schemeClr val="tx1">
                    <a:lumMod val="75000"/>
                    <a:lumOff val="25000"/>
                  </a:schemeClr>
                </a:solidFill>
                <a:latin typeface="Hind" charset="0"/>
                <a:ea typeface="Hind" charset="0"/>
                <a:cs typeface="Hind" charset="0"/>
              </a:endParaRPr>
            </a:p>
          </p:txBody>
        </p:sp>
        <p:sp>
          <p:nvSpPr>
            <p:cNvPr id="19" name="TextBox 18"/>
            <p:cNvSpPr txBox="1"/>
            <p:nvPr/>
          </p:nvSpPr>
          <p:spPr>
            <a:xfrm>
              <a:off x="4027695" y="1669969"/>
              <a:ext cx="1722603" cy="400110"/>
            </a:xfrm>
            <a:prstGeom prst="rect">
              <a:avLst/>
            </a:prstGeom>
            <a:noFill/>
          </p:spPr>
          <p:txBody>
            <a:bodyPr wrap="square" rtlCol="0">
              <a:spAutoFit/>
            </a:bodyPr>
            <a:lstStyle/>
            <a:p>
              <a:r>
                <a:rPr lang="en-US" sz="2000" dirty="0" smtClean="0">
                  <a:solidFill>
                    <a:schemeClr val="tx1">
                      <a:lumMod val="75000"/>
                      <a:lumOff val="25000"/>
                    </a:schemeClr>
                  </a:solidFill>
                  <a:latin typeface="Hind" charset="0"/>
                  <a:ea typeface="Hind" charset="0"/>
                  <a:cs typeface="Hind" charset="0"/>
                </a:rPr>
                <a:t>Paradigm Shift</a:t>
              </a:r>
              <a:endParaRPr lang="en-US" sz="2000" dirty="0">
                <a:solidFill>
                  <a:schemeClr val="tx1">
                    <a:lumMod val="75000"/>
                    <a:lumOff val="25000"/>
                  </a:schemeClr>
                </a:solidFill>
                <a:latin typeface="Hind" charset="0"/>
                <a:ea typeface="Hind" charset="0"/>
                <a:cs typeface="Hind" charset="0"/>
              </a:endParaRPr>
            </a:p>
          </p:txBody>
        </p:sp>
      </p:grpSp>
      <p:grpSp>
        <p:nvGrpSpPr>
          <p:cNvPr id="11" name="Group 19"/>
          <p:cNvGrpSpPr/>
          <p:nvPr/>
        </p:nvGrpSpPr>
        <p:grpSpPr>
          <a:xfrm>
            <a:off x="75307" y="2390685"/>
            <a:ext cx="2399879" cy="1710870"/>
            <a:chOff x="4027694" y="1669969"/>
            <a:chExt cx="1787339" cy="1710870"/>
          </a:xfrm>
        </p:grpSpPr>
        <p:sp>
          <p:nvSpPr>
            <p:cNvPr id="21" name="TextBox 20"/>
            <p:cNvSpPr txBox="1"/>
            <p:nvPr/>
          </p:nvSpPr>
          <p:spPr>
            <a:xfrm>
              <a:off x="4027694" y="2057400"/>
              <a:ext cx="1575991" cy="1323439"/>
            </a:xfrm>
            <a:prstGeom prst="rect">
              <a:avLst/>
            </a:prstGeom>
            <a:noFill/>
          </p:spPr>
          <p:txBody>
            <a:bodyPr wrap="square" rtlCol="0">
              <a:spAutoFit/>
            </a:bodyPr>
            <a:lstStyle/>
            <a:p>
              <a:r>
                <a:rPr lang="en-US" sz="1600" kern="0" dirty="0" smtClean="0">
                  <a:solidFill>
                    <a:schemeClr val="tx1">
                      <a:lumMod val="75000"/>
                      <a:lumOff val="25000"/>
                    </a:schemeClr>
                  </a:solidFill>
                  <a:latin typeface="Hind" charset="0"/>
                  <a:ea typeface="Hind" charset="0"/>
                  <a:cs typeface="Hind" charset="0"/>
                </a:rPr>
                <a:t>Some everyday items have been controlled over the Internet since the early ‘90s.</a:t>
              </a:r>
              <a:endParaRPr lang="en-US" sz="1600" dirty="0">
                <a:solidFill>
                  <a:schemeClr val="tx1">
                    <a:lumMod val="75000"/>
                    <a:lumOff val="25000"/>
                  </a:schemeClr>
                </a:solidFill>
                <a:latin typeface="Hind" charset="0"/>
                <a:ea typeface="Hind" charset="0"/>
                <a:cs typeface="Hind" charset="0"/>
              </a:endParaRPr>
            </a:p>
          </p:txBody>
        </p:sp>
        <p:sp>
          <p:nvSpPr>
            <p:cNvPr id="22" name="TextBox 21"/>
            <p:cNvSpPr txBox="1"/>
            <p:nvPr/>
          </p:nvSpPr>
          <p:spPr>
            <a:xfrm>
              <a:off x="4027694" y="1669969"/>
              <a:ext cx="1787339" cy="400110"/>
            </a:xfrm>
            <a:prstGeom prst="rect">
              <a:avLst/>
            </a:prstGeom>
            <a:noFill/>
          </p:spPr>
          <p:txBody>
            <a:bodyPr wrap="square" rtlCol="0">
              <a:spAutoFit/>
            </a:bodyPr>
            <a:lstStyle/>
            <a:p>
              <a:r>
                <a:rPr lang="en-US" sz="2000" dirty="0" smtClean="0">
                  <a:solidFill>
                    <a:schemeClr val="tx1">
                      <a:lumMod val="75000"/>
                      <a:lumOff val="25000"/>
                    </a:schemeClr>
                  </a:solidFill>
                  <a:latin typeface="Hind" charset="0"/>
                  <a:ea typeface="Hind" charset="0"/>
                  <a:cs typeface="Hind" charset="0"/>
                </a:rPr>
                <a:t>The </a:t>
              </a:r>
              <a:r>
                <a:rPr lang="en-US" sz="2000" dirty="0" err="1" smtClean="0">
                  <a:solidFill>
                    <a:schemeClr val="tx1">
                      <a:lumMod val="75000"/>
                      <a:lumOff val="25000"/>
                    </a:schemeClr>
                  </a:solidFill>
                  <a:latin typeface="Hind" charset="0"/>
                  <a:ea typeface="Hind" charset="0"/>
                  <a:cs typeface="Hind" charset="0"/>
                </a:rPr>
                <a:t>IoT</a:t>
              </a:r>
              <a:r>
                <a:rPr lang="en-US" sz="2000" dirty="0" smtClean="0">
                  <a:solidFill>
                    <a:schemeClr val="tx1">
                      <a:lumMod val="75000"/>
                      <a:lumOff val="25000"/>
                    </a:schemeClr>
                  </a:solidFill>
                  <a:latin typeface="Hind" charset="0"/>
                  <a:ea typeface="Hind" charset="0"/>
                  <a:cs typeface="Hind" charset="0"/>
                </a:rPr>
                <a:t> is Not New</a:t>
              </a:r>
              <a:endParaRPr lang="en-US" sz="2000" dirty="0">
                <a:solidFill>
                  <a:schemeClr val="tx1">
                    <a:lumMod val="75000"/>
                    <a:lumOff val="25000"/>
                  </a:schemeClr>
                </a:solidFill>
                <a:latin typeface="Hind" charset="0"/>
                <a:ea typeface="Hind" charset="0"/>
                <a:cs typeface="Hind" charset="0"/>
              </a:endParaRPr>
            </a:p>
          </p:txBody>
        </p:sp>
      </p:grpSp>
      <p:grpSp>
        <p:nvGrpSpPr>
          <p:cNvPr id="14" name="Group 22"/>
          <p:cNvGrpSpPr/>
          <p:nvPr/>
        </p:nvGrpSpPr>
        <p:grpSpPr>
          <a:xfrm>
            <a:off x="4606903" y="3733801"/>
            <a:ext cx="1235663" cy="2362279"/>
            <a:chOff x="6285507" y="4056652"/>
            <a:chExt cx="1361612" cy="1952296"/>
          </a:xfrm>
        </p:grpSpPr>
        <p:grpSp>
          <p:nvGrpSpPr>
            <p:cNvPr id="17" name="Group 23"/>
            <p:cNvGrpSpPr/>
            <p:nvPr/>
          </p:nvGrpSpPr>
          <p:grpSpPr>
            <a:xfrm>
              <a:off x="6285507" y="4056652"/>
              <a:ext cx="1361612" cy="1952296"/>
              <a:chOff x="5808789" y="2272281"/>
              <a:chExt cx="1993536" cy="2858355"/>
            </a:xfrm>
          </p:grpSpPr>
          <p:sp>
            <p:nvSpPr>
              <p:cNvPr id="26" name="Rectangle 25"/>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nvGrpSpPr>
              <p:cNvPr id="20" name="Group 26"/>
              <p:cNvGrpSpPr/>
              <p:nvPr/>
            </p:nvGrpSpPr>
            <p:grpSpPr>
              <a:xfrm>
                <a:off x="5808789" y="2272281"/>
                <a:ext cx="1993536" cy="1989348"/>
                <a:chOff x="8140701" y="1890712"/>
                <a:chExt cx="1511300" cy="1508125"/>
              </a:xfrm>
            </p:grpSpPr>
            <p:sp>
              <p:nvSpPr>
                <p:cNvPr id="28"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25" name="TextBox 24"/>
            <p:cNvSpPr txBox="1"/>
            <p:nvPr/>
          </p:nvSpPr>
          <p:spPr>
            <a:xfrm>
              <a:off x="6371735" y="4617375"/>
              <a:ext cx="1189156" cy="305233"/>
            </a:xfrm>
            <a:prstGeom prst="rect">
              <a:avLst/>
            </a:prstGeom>
            <a:noFill/>
          </p:spPr>
          <p:txBody>
            <a:bodyPr wrap="square" rtlCol="0" anchor="ctr">
              <a:spAutoFit/>
            </a:bodyPr>
            <a:lstStyle/>
            <a:p>
              <a:pPr algn="ctr"/>
              <a:r>
                <a:rPr lang="en-US" sz="1800" kern="0" dirty="0" smtClean="0">
                  <a:latin typeface="Arial" panose="020B0604020202020204" pitchFamily="34" charset="0"/>
                  <a:cs typeface="Arial" panose="020B0604020202020204" pitchFamily="34" charset="0"/>
                </a:rPr>
                <a:t>Future</a:t>
              </a:r>
              <a:endParaRPr lang="en-US" sz="1800" dirty="0"/>
            </a:p>
          </p:txBody>
        </p:sp>
      </p:grpSp>
      <p:grpSp>
        <p:nvGrpSpPr>
          <p:cNvPr id="23" name="Group 29"/>
          <p:cNvGrpSpPr/>
          <p:nvPr/>
        </p:nvGrpSpPr>
        <p:grpSpPr>
          <a:xfrm>
            <a:off x="2104224" y="2788418"/>
            <a:ext cx="1021209" cy="1952296"/>
            <a:chOff x="6285507" y="4056652"/>
            <a:chExt cx="1361612" cy="1952296"/>
          </a:xfrm>
        </p:grpSpPr>
        <p:grpSp>
          <p:nvGrpSpPr>
            <p:cNvPr id="24" name="Group 30"/>
            <p:cNvGrpSpPr/>
            <p:nvPr/>
          </p:nvGrpSpPr>
          <p:grpSpPr>
            <a:xfrm>
              <a:off x="6285507" y="4056652"/>
              <a:ext cx="1361612" cy="1952296"/>
              <a:chOff x="5808789" y="2272281"/>
              <a:chExt cx="1993536" cy="2858355"/>
            </a:xfrm>
          </p:grpSpPr>
          <p:sp>
            <p:nvSpPr>
              <p:cNvPr id="33" name="Rectangle 32"/>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nvGrpSpPr>
              <p:cNvPr id="27" name="Group 33"/>
              <p:cNvGrpSpPr/>
              <p:nvPr/>
            </p:nvGrpSpPr>
            <p:grpSpPr>
              <a:xfrm>
                <a:off x="5808789" y="2272281"/>
                <a:ext cx="1993536" cy="1989348"/>
                <a:chOff x="8140701" y="1890712"/>
                <a:chExt cx="1511300" cy="1508125"/>
              </a:xfrm>
            </p:grpSpPr>
            <p:sp>
              <p:nvSpPr>
                <p:cNvPr id="35"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6"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32" name="TextBox 31"/>
            <p:cNvSpPr txBox="1"/>
            <p:nvPr/>
          </p:nvSpPr>
          <p:spPr>
            <a:xfrm>
              <a:off x="6371735" y="4616103"/>
              <a:ext cx="1189156" cy="307777"/>
            </a:xfrm>
            <a:prstGeom prst="rect">
              <a:avLst/>
            </a:prstGeom>
            <a:noFill/>
          </p:spPr>
          <p:txBody>
            <a:bodyPr wrap="square" rtlCol="0" anchor="ctr">
              <a:spAutoFit/>
            </a:bodyPr>
            <a:lstStyle/>
            <a:p>
              <a:pPr algn="ctr"/>
              <a:r>
                <a:rPr lang="en-GB" sz="1400" kern="0" dirty="0" smtClean="0">
                  <a:latin typeface="Arial" panose="020B0604020202020204" pitchFamily="34" charset="0"/>
                  <a:cs typeface="Arial" panose="020B0604020202020204" pitchFamily="34" charset="0"/>
                </a:rPr>
                <a:t>20</a:t>
              </a:r>
              <a:r>
                <a:rPr lang="en-US" sz="1400" kern="0" dirty="0" smtClean="0">
                  <a:latin typeface="Arial" panose="020B0604020202020204" pitchFamily="34" charset="0"/>
                  <a:cs typeface="Arial" panose="020B0604020202020204" pitchFamily="34" charset="0"/>
                </a:rPr>
                <a:t>10s</a:t>
              </a:r>
              <a:endParaRPr lang="en-US" sz="1400" dirty="0"/>
            </a:p>
          </p:txBody>
        </p:sp>
      </p:grpSp>
      <p:grpSp>
        <p:nvGrpSpPr>
          <p:cNvPr id="30" name="Group 36"/>
          <p:cNvGrpSpPr/>
          <p:nvPr/>
        </p:nvGrpSpPr>
        <p:grpSpPr>
          <a:xfrm>
            <a:off x="1621015" y="839614"/>
            <a:ext cx="767249" cy="1466789"/>
            <a:chOff x="6285507" y="4056652"/>
            <a:chExt cx="1361612" cy="1952296"/>
          </a:xfrm>
        </p:grpSpPr>
        <p:grpSp>
          <p:nvGrpSpPr>
            <p:cNvPr id="31" name="Group 37"/>
            <p:cNvGrpSpPr/>
            <p:nvPr/>
          </p:nvGrpSpPr>
          <p:grpSpPr>
            <a:xfrm>
              <a:off x="6285507" y="4056652"/>
              <a:ext cx="1361612" cy="1952296"/>
              <a:chOff x="5808789" y="2272281"/>
              <a:chExt cx="1993536" cy="2858355"/>
            </a:xfrm>
          </p:grpSpPr>
          <p:sp>
            <p:nvSpPr>
              <p:cNvPr id="40" name="Rectangle 39"/>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nvGrpSpPr>
              <p:cNvPr id="34" name="Group 40"/>
              <p:cNvGrpSpPr/>
              <p:nvPr/>
            </p:nvGrpSpPr>
            <p:grpSpPr>
              <a:xfrm>
                <a:off x="5808789" y="2272281"/>
                <a:ext cx="1993536" cy="1989348"/>
                <a:chOff x="8140701" y="1890712"/>
                <a:chExt cx="1511300" cy="1508125"/>
              </a:xfrm>
            </p:grpSpPr>
            <p:sp>
              <p:nvSpPr>
                <p:cNvPr id="42"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3"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39" name="TextBox 38"/>
            <p:cNvSpPr txBox="1"/>
            <p:nvPr/>
          </p:nvSpPr>
          <p:spPr>
            <a:xfrm>
              <a:off x="6371735" y="4585647"/>
              <a:ext cx="1189156" cy="368686"/>
            </a:xfrm>
            <a:prstGeom prst="rect">
              <a:avLst/>
            </a:prstGeom>
            <a:noFill/>
          </p:spPr>
          <p:txBody>
            <a:bodyPr wrap="square" rtlCol="0" anchor="ctr">
              <a:spAutoFit/>
            </a:bodyPr>
            <a:lstStyle/>
            <a:p>
              <a:pPr algn="ctr"/>
              <a:r>
                <a:rPr lang="en-US" sz="1200" kern="0" dirty="0" smtClean="0">
                  <a:latin typeface="Arial" panose="020B0604020202020204" pitchFamily="34" charset="0"/>
                  <a:cs typeface="Arial" panose="020B0604020202020204" pitchFamily="34" charset="0"/>
                </a:rPr>
                <a:t>2000s</a:t>
              </a:r>
              <a:endParaRPr lang="en-US" sz="1200" dirty="0"/>
            </a:p>
          </p:txBody>
        </p:sp>
      </p:grpSp>
      <p:grpSp>
        <p:nvGrpSpPr>
          <p:cNvPr id="37" name="Group 43"/>
          <p:cNvGrpSpPr/>
          <p:nvPr/>
        </p:nvGrpSpPr>
        <p:grpSpPr>
          <a:xfrm>
            <a:off x="25977" y="726776"/>
            <a:ext cx="767249" cy="1466789"/>
            <a:chOff x="6285507" y="4056652"/>
            <a:chExt cx="1361612" cy="1952296"/>
          </a:xfrm>
        </p:grpSpPr>
        <p:grpSp>
          <p:nvGrpSpPr>
            <p:cNvPr id="38" name="Group 44"/>
            <p:cNvGrpSpPr/>
            <p:nvPr/>
          </p:nvGrpSpPr>
          <p:grpSpPr>
            <a:xfrm>
              <a:off x="6285507" y="4056652"/>
              <a:ext cx="1361612" cy="1952296"/>
              <a:chOff x="5808789" y="2272281"/>
              <a:chExt cx="1993536" cy="2858355"/>
            </a:xfrm>
          </p:grpSpPr>
          <p:sp>
            <p:nvSpPr>
              <p:cNvPr id="47" name="Rectangle 46"/>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nvGrpSpPr>
              <p:cNvPr id="41" name="Group 47"/>
              <p:cNvGrpSpPr/>
              <p:nvPr/>
            </p:nvGrpSpPr>
            <p:grpSpPr>
              <a:xfrm>
                <a:off x="5808789" y="2272281"/>
                <a:ext cx="1993536" cy="1989348"/>
                <a:chOff x="8140701" y="1890712"/>
                <a:chExt cx="1511300" cy="1508125"/>
              </a:xfrm>
            </p:grpSpPr>
            <p:sp>
              <p:nvSpPr>
                <p:cNvPr id="49"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0"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46" name="TextBox 45"/>
            <p:cNvSpPr txBox="1"/>
            <p:nvPr/>
          </p:nvSpPr>
          <p:spPr>
            <a:xfrm>
              <a:off x="6371735" y="4585647"/>
              <a:ext cx="1189156" cy="368686"/>
            </a:xfrm>
            <a:prstGeom prst="rect">
              <a:avLst/>
            </a:prstGeom>
            <a:noFill/>
          </p:spPr>
          <p:txBody>
            <a:bodyPr wrap="square" rtlCol="0" anchor="ctr">
              <a:spAutoFit/>
            </a:bodyPr>
            <a:lstStyle/>
            <a:p>
              <a:pPr algn="ctr"/>
              <a:r>
                <a:rPr lang="en-US" sz="1200" kern="0" dirty="0" smtClean="0">
                  <a:latin typeface="Arial" panose="020B0604020202020204" pitchFamily="34" charset="0"/>
                  <a:cs typeface="Arial" panose="020B0604020202020204" pitchFamily="34" charset="0"/>
                </a:rPr>
                <a:t>1990s</a:t>
              </a:r>
              <a:endParaRPr lang="en-US" sz="1200" dirty="0"/>
            </a:p>
          </p:txBody>
        </p:sp>
      </p:grpSp>
      <p:sp>
        <p:nvSpPr>
          <p:cNvPr id="52" name="TextBox 51"/>
          <p:cNvSpPr txBox="1"/>
          <p:nvPr/>
        </p:nvSpPr>
        <p:spPr>
          <a:xfrm>
            <a:off x="5612525" y="1213945"/>
            <a:ext cx="2948152" cy="1384995"/>
          </a:xfrm>
          <a:prstGeom prst="rect">
            <a:avLst/>
          </a:prstGeom>
          <a:noFill/>
        </p:spPr>
        <p:txBody>
          <a:bodyPr wrap="square" rtlCol="0">
            <a:spAutoFit/>
          </a:bodyPr>
          <a:lstStyle/>
          <a:p>
            <a:r>
              <a:rPr lang="en-US" dirty="0" err="1" smtClean="0">
                <a:solidFill>
                  <a:srgbClr val="C00000"/>
                </a:solidFill>
              </a:rPr>
              <a:t>Eg</a:t>
            </a:r>
            <a:r>
              <a:rPr lang="en-US" dirty="0" smtClean="0">
                <a:solidFill>
                  <a:srgbClr val="C00000"/>
                </a:solidFill>
              </a:rPr>
              <a:t>: Home appliances, (</a:t>
            </a:r>
            <a:r>
              <a:rPr lang="en-IN" dirty="0" smtClean="0">
                <a:solidFill>
                  <a:srgbClr val="C00000"/>
                </a:solidFill>
              </a:rPr>
              <a:t>first Internet-connected refrigerator, by the name of ‘</a:t>
            </a:r>
            <a:r>
              <a:rPr lang="en-IN" b="1" dirty="0" smtClean="0">
                <a:solidFill>
                  <a:srgbClr val="C00000"/>
                </a:solidFill>
              </a:rPr>
              <a:t>LG Internet Digital DIOS</a:t>
            </a:r>
            <a:r>
              <a:rPr lang="en-IN" dirty="0" smtClean="0">
                <a:solidFill>
                  <a:srgbClr val="C00000"/>
                </a:solidFill>
              </a:rPr>
              <a:t> ’  was developed, the refrigerator used a LAN port for IP connectivity.</a:t>
            </a:r>
            <a:r>
              <a:rPr lang="en-US" dirty="0" smtClean="0">
                <a:solidFill>
                  <a:srgbClr val="C00000"/>
                </a:solidFill>
              </a:rPr>
              <a:t> </a:t>
            </a:r>
            <a:endParaRPr lang="en-IN" dirty="0">
              <a:solidFill>
                <a:srgbClr val="C00000"/>
              </a:solidFill>
            </a:endParaRPr>
          </a:p>
        </p:txBody>
      </p:sp>
      <p:sp>
        <p:nvSpPr>
          <p:cNvPr id="54" name="TextBox 53"/>
          <p:cNvSpPr txBox="1"/>
          <p:nvPr/>
        </p:nvSpPr>
        <p:spPr>
          <a:xfrm>
            <a:off x="7236372" y="5754414"/>
            <a:ext cx="1907628" cy="1169551"/>
          </a:xfrm>
          <a:prstGeom prst="rect">
            <a:avLst/>
          </a:prstGeom>
          <a:noFill/>
        </p:spPr>
        <p:txBody>
          <a:bodyPr wrap="square" rtlCol="0">
            <a:spAutoFit/>
          </a:bodyPr>
          <a:lstStyle/>
          <a:p>
            <a:r>
              <a:rPr lang="en-IN" dirty="0" err="1" smtClean="0">
                <a:solidFill>
                  <a:srgbClr val="C00000"/>
                </a:solidFill>
              </a:rPr>
              <a:t>Eg</a:t>
            </a:r>
            <a:r>
              <a:rPr lang="en-IN" dirty="0" smtClean="0">
                <a:solidFill>
                  <a:srgbClr val="C00000"/>
                </a:solidFill>
              </a:rPr>
              <a:t>: connected home, connected cars, </a:t>
            </a:r>
            <a:r>
              <a:rPr lang="en-IN" dirty="0" err="1" smtClean="0">
                <a:solidFill>
                  <a:srgbClr val="C00000"/>
                </a:solidFill>
              </a:rPr>
              <a:t>IoT</a:t>
            </a:r>
            <a:r>
              <a:rPr lang="en-IN" dirty="0" smtClean="0">
                <a:solidFill>
                  <a:srgbClr val="C00000"/>
                </a:solidFill>
              </a:rPr>
              <a:t> enabled manufacturing plants etc.</a:t>
            </a:r>
            <a:endParaRPr lang="en-IN" dirty="0">
              <a:solidFill>
                <a:srgbClr val="C00000"/>
              </a:solidFill>
            </a:endParaRPr>
          </a:p>
        </p:txBody>
      </p:sp>
      <p:sp>
        <p:nvSpPr>
          <p:cNvPr id="55" name="TextBox 54"/>
          <p:cNvSpPr txBox="1"/>
          <p:nvPr/>
        </p:nvSpPr>
        <p:spPr>
          <a:xfrm>
            <a:off x="1150882" y="3831021"/>
            <a:ext cx="1403131" cy="523220"/>
          </a:xfrm>
          <a:prstGeom prst="rect">
            <a:avLst/>
          </a:prstGeom>
          <a:noFill/>
        </p:spPr>
        <p:txBody>
          <a:bodyPr wrap="square" rtlCol="0">
            <a:spAutoFit/>
          </a:bodyPr>
          <a:lstStyle/>
          <a:p>
            <a:r>
              <a:rPr lang="en-US" dirty="0" err="1" smtClean="0">
                <a:solidFill>
                  <a:srgbClr val="C00000"/>
                </a:solidFill>
              </a:rPr>
              <a:t>Eg</a:t>
            </a:r>
            <a:r>
              <a:rPr lang="en-US" dirty="0" smtClean="0">
                <a:solidFill>
                  <a:srgbClr val="C00000"/>
                </a:solidFill>
              </a:rPr>
              <a:t>: RFID tags</a:t>
            </a:r>
          </a:p>
          <a:p>
            <a:endParaRPr lang="en-IN" dirty="0">
              <a:solidFill>
                <a:srgbClr val="C00000"/>
              </a:solidFill>
            </a:endParaRPr>
          </a:p>
        </p:txBody>
      </p:sp>
      <p:sp>
        <p:nvSpPr>
          <p:cNvPr id="56" name="TextBox 55"/>
          <p:cNvSpPr txBox="1"/>
          <p:nvPr/>
        </p:nvSpPr>
        <p:spPr>
          <a:xfrm>
            <a:off x="1277007" y="6243145"/>
            <a:ext cx="3783723" cy="738664"/>
          </a:xfrm>
          <a:prstGeom prst="rect">
            <a:avLst/>
          </a:prstGeom>
          <a:noFill/>
        </p:spPr>
        <p:txBody>
          <a:bodyPr wrap="square" rtlCol="0">
            <a:spAutoFit/>
          </a:bodyPr>
          <a:lstStyle/>
          <a:p>
            <a:r>
              <a:rPr lang="en-IN" dirty="0" smtClean="0">
                <a:solidFill>
                  <a:srgbClr val="C00000"/>
                </a:solidFill>
              </a:rPr>
              <a:t>E.g. thermal, electric field </a:t>
            </a:r>
            <a:r>
              <a:rPr lang="en-IN" b="1" dirty="0" smtClean="0">
                <a:solidFill>
                  <a:srgbClr val="C00000"/>
                </a:solidFill>
              </a:rPr>
              <a:t>sensing, </a:t>
            </a:r>
            <a:r>
              <a:rPr lang="en-IN" dirty="0" smtClean="0">
                <a:solidFill>
                  <a:srgbClr val="C00000"/>
                </a:solidFill>
              </a:rPr>
              <a:t>electromagnetic sensors having unique identifiers</a:t>
            </a:r>
            <a:endParaRPr lang="en-IN" dirty="0">
              <a:solidFill>
                <a:srgbClr val="C00000"/>
              </a:solidFill>
            </a:endParaRPr>
          </a:p>
        </p:txBody>
      </p:sp>
      <p:sp>
        <p:nvSpPr>
          <p:cNvPr id="53" name="Google Shape;189;p18"/>
          <p:cNvSpPr txBox="1"/>
          <p:nvPr/>
        </p:nvSpPr>
        <p:spPr>
          <a:xfrm>
            <a:off x="1072055" y="392082"/>
            <a:ext cx="7189076" cy="490787"/>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lvl="0" algn="ctr">
              <a:buSzPts val="4400"/>
            </a:pPr>
            <a:r>
              <a:rPr lang="en-US" sz="2800" dirty="0" smtClean="0">
                <a:latin typeface="Arial Black" pitchFamily="34" charset="0"/>
              </a:rPr>
              <a:t>The Journey for </a:t>
            </a:r>
            <a:r>
              <a:rPr lang="en-US" sz="2800" dirty="0" err="1" smtClean="0">
                <a:latin typeface="Arial Black" pitchFamily="34" charset="0"/>
              </a:rPr>
              <a:t>IoT</a:t>
            </a:r>
            <a:r>
              <a:rPr lang="en-US" sz="2800" dirty="0" smtClean="0">
                <a:latin typeface="Arial Black" pitchFamily="34" charset="0"/>
              </a:rPr>
              <a:t> devices </a:t>
            </a:r>
            <a:endParaRPr sz="2800" b="1" i="0" u="none" strike="noStrike" cap="none" dirty="0">
              <a:solidFill>
                <a:srgbClr val="000000"/>
              </a:solidFill>
              <a:latin typeface="Arial Black" pitchFamily="34" charset="0"/>
              <a:ea typeface="Arial Black"/>
              <a:cs typeface="Arial Black"/>
              <a:sym typeface="Arial Black"/>
            </a:endParaRPr>
          </a:p>
        </p:txBody>
      </p:sp>
    </p:spTree>
    <p:extLst>
      <p:ext uri="{BB962C8B-B14F-4D97-AF65-F5344CB8AC3E}">
        <p14:creationId xmlns:p14="http://schemas.microsoft.com/office/powerpoint/2010/main" xmlns="" val="9649929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ftr" idx="11"/>
          </p:nvPr>
        </p:nvSpPr>
        <p:spPr>
          <a:xfrm>
            <a:off x="1448525" y="6544976"/>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143" name="Google Shape;143;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5</a:t>
            </a:fld>
            <a:endParaRPr>
              <a:solidFill>
                <a:srgbClr val="888888"/>
              </a:solidFill>
            </a:endParaRPr>
          </a:p>
        </p:txBody>
      </p:sp>
      <p:sp>
        <p:nvSpPr>
          <p:cNvPr id="144" name="Google Shape;144;p18"/>
          <p:cNvSpPr txBox="1"/>
          <p:nvPr/>
        </p:nvSpPr>
        <p:spPr>
          <a:xfrm>
            <a:off x="4689390" y="1321441"/>
            <a:ext cx="3069816" cy="266686"/>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600" b="1" i="0" u="none" strike="noStrike" cap="none" dirty="0">
                <a:solidFill>
                  <a:srgbClr val="000000"/>
                </a:solidFill>
                <a:latin typeface="Calibri"/>
                <a:ea typeface="Calibri"/>
                <a:cs typeface="Calibri"/>
                <a:sym typeface="Calibri"/>
              </a:rPr>
              <a:t>National Telecom </a:t>
            </a:r>
            <a:r>
              <a:rPr lang="en-US" sz="1600" b="1" i="0" u="none" strike="noStrike" cap="none" dirty="0" smtClean="0">
                <a:solidFill>
                  <a:srgbClr val="000000"/>
                </a:solidFill>
                <a:latin typeface="Calibri"/>
                <a:ea typeface="Calibri"/>
                <a:cs typeface="Calibri"/>
                <a:sym typeface="Calibri"/>
              </a:rPr>
              <a:t>Policy, </a:t>
            </a:r>
            <a:r>
              <a:rPr lang="en-US" sz="1600" b="1" i="0" u="none" strike="noStrike" cap="none" dirty="0" err="1" smtClean="0">
                <a:solidFill>
                  <a:srgbClr val="000000"/>
                </a:solidFill>
                <a:latin typeface="Calibri"/>
                <a:ea typeface="Calibri"/>
                <a:cs typeface="Calibri"/>
                <a:sym typeface="Calibri"/>
              </a:rPr>
              <a:t>MeitY</a:t>
            </a:r>
            <a:endParaRPr sz="1600" b="1" i="0" u="none" strike="noStrike" cap="none" dirty="0">
              <a:solidFill>
                <a:srgbClr val="000000"/>
              </a:solidFill>
              <a:latin typeface="Calibri"/>
              <a:ea typeface="Calibri"/>
              <a:cs typeface="Calibri"/>
              <a:sym typeface="Calibri"/>
            </a:endParaRPr>
          </a:p>
        </p:txBody>
      </p:sp>
      <p:sp>
        <p:nvSpPr>
          <p:cNvPr id="145" name="Google Shape;145;p18"/>
          <p:cNvSpPr txBox="1"/>
          <p:nvPr/>
        </p:nvSpPr>
        <p:spPr>
          <a:xfrm>
            <a:off x="4970675" y="963125"/>
            <a:ext cx="2196600" cy="3429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4472C4"/>
                </a:solidFill>
                <a:latin typeface="Lato"/>
                <a:ea typeface="Lato"/>
                <a:cs typeface="Lato"/>
                <a:sym typeface="Lato"/>
              </a:rPr>
              <a:t>2012</a:t>
            </a:r>
            <a:endParaRPr sz="1400" b="1" i="0" u="none" strike="noStrike" cap="none" dirty="0">
              <a:solidFill>
                <a:srgbClr val="000000"/>
              </a:solidFill>
              <a:latin typeface="Arial"/>
              <a:ea typeface="Arial"/>
              <a:cs typeface="Arial"/>
              <a:sym typeface="Arial"/>
            </a:endParaRPr>
          </a:p>
        </p:txBody>
      </p:sp>
      <p:sp>
        <p:nvSpPr>
          <p:cNvPr id="146" name="Google Shape;146;p18"/>
          <p:cNvSpPr txBox="1"/>
          <p:nvPr/>
        </p:nvSpPr>
        <p:spPr>
          <a:xfrm>
            <a:off x="190149" y="1538760"/>
            <a:ext cx="3733800" cy="3669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n-US" sz="1600" b="1" i="0" u="none" strike="noStrike" cap="none" dirty="0">
                <a:solidFill>
                  <a:srgbClr val="000000"/>
                </a:solidFill>
                <a:latin typeface="Calibri"/>
                <a:ea typeface="Calibri"/>
                <a:cs typeface="Calibri"/>
                <a:sym typeface="Calibri"/>
              </a:rPr>
              <a:t>Smart Grid </a:t>
            </a:r>
            <a:r>
              <a:rPr lang="en-US" sz="1600" b="1" i="0" u="none" strike="noStrike" cap="none" dirty="0" smtClean="0">
                <a:solidFill>
                  <a:srgbClr val="000000"/>
                </a:solidFill>
                <a:latin typeface="Calibri"/>
                <a:ea typeface="Calibri"/>
                <a:cs typeface="Calibri"/>
                <a:sym typeface="Calibri"/>
              </a:rPr>
              <a:t>Pilots(SGP) , Ministry of Power</a:t>
            </a:r>
            <a:endParaRPr sz="1600" b="1" i="0" u="none" strike="noStrike" cap="none" dirty="0">
              <a:solidFill>
                <a:srgbClr val="000000"/>
              </a:solidFill>
              <a:latin typeface="Calibri"/>
              <a:ea typeface="Calibri"/>
              <a:cs typeface="Calibri"/>
              <a:sym typeface="Calibri"/>
            </a:endParaRPr>
          </a:p>
        </p:txBody>
      </p:sp>
      <p:sp>
        <p:nvSpPr>
          <p:cNvPr id="147" name="Google Shape;147;p18"/>
          <p:cNvSpPr txBox="1"/>
          <p:nvPr/>
        </p:nvSpPr>
        <p:spPr>
          <a:xfrm>
            <a:off x="3023027" y="1161576"/>
            <a:ext cx="871694" cy="493305"/>
          </a:xfrm>
          <a:prstGeom prst="rect">
            <a:avLst/>
          </a:prstGeom>
          <a:noFill/>
          <a:ln>
            <a:noFill/>
          </a:ln>
        </p:spPr>
        <p:txBody>
          <a:bodyPr spcFirstLastPara="1" wrap="square" lIns="91400" tIns="45700" rIns="91400" bIns="45700" anchor="ctr" anchorCtr="0">
            <a:noAutofit/>
          </a:bodyPr>
          <a:lstStyle/>
          <a:p>
            <a:pPr marL="0" marR="0" lvl="0" indent="0" algn="r" rtl="0">
              <a:lnSpc>
                <a:spcPct val="100000"/>
              </a:lnSpc>
              <a:spcBef>
                <a:spcPts val="0"/>
              </a:spcBef>
              <a:spcAft>
                <a:spcPts val="0"/>
              </a:spcAft>
              <a:buClr>
                <a:srgbClr val="000000"/>
              </a:buClr>
              <a:buSzPts val="2200"/>
              <a:buFont typeface="Arial"/>
              <a:buNone/>
            </a:pPr>
            <a:r>
              <a:rPr lang="en-US" sz="2300" b="1" i="0" u="none" strike="noStrike" cap="none" dirty="0">
                <a:solidFill>
                  <a:srgbClr val="44546A"/>
                </a:solidFill>
                <a:latin typeface="Open Sans"/>
                <a:ea typeface="Open Sans"/>
                <a:cs typeface="Open Sans"/>
                <a:sym typeface="Open Sans"/>
              </a:rPr>
              <a:t>2013</a:t>
            </a:r>
            <a:endParaRPr sz="1500" b="1" i="0" u="none" strike="noStrike" cap="none" dirty="0">
              <a:solidFill>
                <a:srgbClr val="000000"/>
              </a:solidFill>
              <a:latin typeface="Open Sans"/>
              <a:ea typeface="Open Sans"/>
              <a:cs typeface="Open Sans"/>
              <a:sym typeface="Open Sans"/>
            </a:endParaRPr>
          </a:p>
        </p:txBody>
      </p:sp>
      <p:cxnSp>
        <p:nvCxnSpPr>
          <p:cNvPr id="153" name="Google Shape;153;p18"/>
          <p:cNvCxnSpPr/>
          <p:nvPr/>
        </p:nvCxnSpPr>
        <p:spPr>
          <a:xfrm>
            <a:off x="4524163" y="1369486"/>
            <a:ext cx="0" cy="366900"/>
          </a:xfrm>
          <a:prstGeom prst="straightConnector1">
            <a:avLst/>
          </a:prstGeom>
          <a:noFill/>
          <a:ln w="9525" cap="flat" cmpd="sng">
            <a:solidFill>
              <a:srgbClr val="A5A5A5"/>
            </a:solidFill>
            <a:prstDash val="solid"/>
            <a:miter lim="800000"/>
            <a:headEnd type="oval" w="med" len="med"/>
            <a:tailEnd type="oval" w="med" len="med"/>
          </a:ln>
        </p:spPr>
      </p:cxnSp>
      <p:sp>
        <p:nvSpPr>
          <p:cNvPr id="154" name="Google Shape;154;p18"/>
          <p:cNvSpPr/>
          <p:nvPr/>
        </p:nvSpPr>
        <p:spPr>
          <a:xfrm>
            <a:off x="4396472" y="4331002"/>
            <a:ext cx="345493" cy="342763"/>
          </a:xfrm>
          <a:custGeom>
            <a:avLst/>
            <a:gdLst/>
            <a:ahLst/>
            <a:cxnLst/>
            <a:rect l="l" t="t" r="r" b="b"/>
            <a:pathLst>
              <a:path w="929" h="930" extrusionOk="0">
                <a:moveTo>
                  <a:pt x="920" y="9"/>
                </a:moveTo>
                <a:cubicBezTo>
                  <a:pt x="920" y="9"/>
                  <a:pt x="786" y="0"/>
                  <a:pt x="644" y="67"/>
                </a:cubicBezTo>
                <a:cubicBezTo>
                  <a:pt x="602" y="92"/>
                  <a:pt x="560" y="118"/>
                  <a:pt x="518" y="159"/>
                </a:cubicBezTo>
                <a:cubicBezTo>
                  <a:pt x="460" y="218"/>
                  <a:pt x="368" y="335"/>
                  <a:pt x="293" y="427"/>
                </a:cubicBezTo>
                <a:cubicBezTo>
                  <a:pt x="126" y="427"/>
                  <a:pt x="126" y="427"/>
                  <a:pt x="126" y="427"/>
                </a:cubicBezTo>
                <a:cubicBezTo>
                  <a:pt x="42" y="536"/>
                  <a:pt x="42" y="536"/>
                  <a:pt x="42" y="536"/>
                </a:cubicBezTo>
                <a:cubicBezTo>
                  <a:pt x="176" y="569"/>
                  <a:pt x="176" y="569"/>
                  <a:pt x="176" y="569"/>
                </a:cubicBezTo>
                <a:cubicBezTo>
                  <a:pt x="176" y="577"/>
                  <a:pt x="176" y="586"/>
                  <a:pt x="184" y="594"/>
                </a:cubicBezTo>
                <a:cubicBezTo>
                  <a:pt x="159" y="636"/>
                  <a:pt x="159" y="636"/>
                  <a:pt x="159" y="636"/>
                </a:cubicBezTo>
                <a:cubicBezTo>
                  <a:pt x="159" y="636"/>
                  <a:pt x="151" y="653"/>
                  <a:pt x="209" y="711"/>
                </a:cubicBezTo>
                <a:cubicBezTo>
                  <a:pt x="268" y="770"/>
                  <a:pt x="293" y="770"/>
                  <a:pt x="293" y="770"/>
                </a:cubicBezTo>
                <a:cubicBezTo>
                  <a:pt x="335" y="744"/>
                  <a:pt x="335" y="744"/>
                  <a:pt x="335" y="744"/>
                </a:cubicBezTo>
                <a:cubicBezTo>
                  <a:pt x="343" y="744"/>
                  <a:pt x="351" y="744"/>
                  <a:pt x="351" y="744"/>
                </a:cubicBezTo>
                <a:cubicBezTo>
                  <a:pt x="385" y="878"/>
                  <a:pt x="385" y="878"/>
                  <a:pt x="385" y="878"/>
                </a:cubicBezTo>
                <a:cubicBezTo>
                  <a:pt x="502" y="803"/>
                  <a:pt x="502" y="803"/>
                  <a:pt x="502" y="803"/>
                </a:cubicBezTo>
                <a:cubicBezTo>
                  <a:pt x="502" y="636"/>
                  <a:pt x="502" y="636"/>
                  <a:pt x="502" y="636"/>
                </a:cubicBezTo>
                <a:cubicBezTo>
                  <a:pt x="594" y="561"/>
                  <a:pt x="711" y="460"/>
                  <a:pt x="769" y="402"/>
                </a:cubicBezTo>
                <a:cubicBezTo>
                  <a:pt x="811" y="368"/>
                  <a:pt x="836" y="318"/>
                  <a:pt x="861" y="276"/>
                </a:cubicBezTo>
                <a:cubicBezTo>
                  <a:pt x="928" y="142"/>
                  <a:pt x="920" y="9"/>
                  <a:pt x="920" y="9"/>
                </a:cubicBezTo>
                <a:close/>
                <a:moveTo>
                  <a:pt x="652" y="352"/>
                </a:moveTo>
                <a:cubicBezTo>
                  <a:pt x="610" y="352"/>
                  <a:pt x="577" y="310"/>
                  <a:pt x="577" y="268"/>
                </a:cubicBezTo>
                <a:cubicBezTo>
                  <a:pt x="577" y="226"/>
                  <a:pt x="610" y="193"/>
                  <a:pt x="652" y="193"/>
                </a:cubicBezTo>
                <a:cubicBezTo>
                  <a:pt x="694" y="193"/>
                  <a:pt x="728" y="226"/>
                  <a:pt x="728" y="268"/>
                </a:cubicBezTo>
                <a:cubicBezTo>
                  <a:pt x="728" y="310"/>
                  <a:pt x="694" y="352"/>
                  <a:pt x="652" y="352"/>
                </a:cubicBezTo>
                <a:close/>
                <a:moveTo>
                  <a:pt x="259" y="803"/>
                </a:moveTo>
                <a:cubicBezTo>
                  <a:pt x="259" y="811"/>
                  <a:pt x="268" y="811"/>
                  <a:pt x="276" y="811"/>
                </a:cubicBezTo>
                <a:cubicBezTo>
                  <a:pt x="268" y="820"/>
                  <a:pt x="259" y="837"/>
                  <a:pt x="251" y="845"/>
                </a:cubicBezTo>
                <a:cubicBezTo>
                  <a:pt x="167" y="929"/>
                  <a:pt x="8" y="920"/>
                  <a:pt x="8" y="920"/>
                </a:cubicBezTo>
                <a:cubicBezTo>
                  <a:pt x="8" y="920"/>
                  <a:pt x="0" y="761"/>
                  <a:pt x="84" y="678"/>
                </a:cubicBezTo>
                <a:cubicBezTo>
                  <a:pt x="92" y="669"/>
                  <a:pt x="100" y="661"/>
                  <a:pt x="109" y="653"/>
                </a:cubicBezTo>
                <a:cubicBezTo>
                  <a:pt x="117" y="661"/>
                  <a:pt x="117" y="661"/>
                  <a:pt x="126" y="669"/>
                </a:cubicBezTo>
                <a:cubicBezTo>
                  <a:pt x="67" y="744"/>
                  <a:pt x="75" y="853"/>
                  <a:pt x="75" y="853"/>
                </a:cubicBezTo>
                <a:cubicBezTo>
                  <a:pt x="75" y="853"/>
                  <a:pt x="184" y="862"/>
                  <a:pt x="259" y="803"/>
                </a:cubicBezTo>
                <a:close/>
                <a:moveTo>
                  <a:pt x="259" y="803"/>
                </a:moveTo>
                <a:lnTo>
                  <a:pt x="259" y="803"/>
                </a:lnTo>
                <a:close/>
              </a:path>
            </a:pathLst>
          </a:custGeom>
          <a:solidFill>
            <a:srgbClr val="ED7D31"/>
          </a:solidFill>
          <a:ln>
            <a:noFill/>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cxnSp>
        <p:nvCxnSpPr>
          <p:cNvPr id="155" name="Google Shape;155;p18"/>
          <p:cNvCxnSpPr/>
          <p:nvPr/>
        </p:nvCxnSpPr>
        <p:spPr>
          <a:xfrm>
            <a:off x="4520678" y="2310080"/>
            <a:ext cx="0" cy="366900"/>
          </a:xfrm>
          <a:prstGeom prst="straightConnector1">
            <a:avLst/>
          </a:prstGeom>
          <a:noFill/>
          <a:ln w="9525" cap="flat" cmpd="sng">
            <a:solidFill>
              <a:srgbClr val="A5A5A5"/>
            </a:solidFill>
            <a:prstDash val="solid"/>
            <a:miter lim="800000"/>
            <a:headEnd type="oval" w="med" len="med"/>
            <a:tailEnd type="oval" w="med" len="med"/>
          </a:ln>
        </p:spPr>
      </p:cxnSp>
      <p:cxnSp>
        <p:nvCxnSpPr>
          <p:cNvPr id="156" name="Google Shape;156;p18"/>
          <p:cNvCxnSpPr/>
          <p:nvPr/>
        </p:nvCxnSpPr>
        <p:spPr>
          <a:xfrm>
            <a:off x="4527649" y="3125946"/>
            <a:ext cx="0" cy="366900"/>
          </a:xfrm>
          <a:prstGeom prst="straightConnector1">
            <a:avLst/>
          </a:prstGeom>
          <a:noFill/>
          <a:ln w="9525" cap="flat" cmpd="sng">
            <a:solidFill>
              <a:srgbClr val="A5A5A5"/>
            </a:solidFill>
            <a:prstDash val="solid"/>
            <a:miter lim="800000"/>
            <a:headEnd type="oval" w="med" len="med"/>
            <a:tailEnd type="oval" w="med" len="med"/>
          </a:ln>
        </p:spPr>
      </p:cxnSp>
      <p:cxnSp>
        <p:nvCxnSpPr>
          <p:cNvPr id="157" name="Google Shape;157;p18"/>
          <p:cNvCxnSpPr/>
          <p:nvPr/>
        </p:nvCxnSpPr>
        <p:spPr>
          <a:xfrm>
            <a:off x="4527649" y="3903784"/>
            <a:ext cx="0" cy="366900"/>
          </a:xfrm>
          <a:prstGeom prst="straightConnector1">
            <a:avLst/>
          </a:prstGeom>
          <a:noFill/>
          <a:ln w="9525" cap="flat" cmpd="sng">
            <a:solidFill>
              <a:srgbClr val="A5A5A5"/>
            </a:solidFill>
            <a:prstDash val="solid"/>
            <a:miter lim="800000"/>
            <a:headEnd type="oval" w="med" len="med"/>
            <a:tailEnd type="oval" w="med" len="med"/>
          </a:ln>
        </p:spPr>
      </p:cxnSp>
      <p:cxnSp>
        <p:nvCxnSpPr>
          <p:cNvPr id="158" name="Google Shape;158;p18"/>
          <p:cNvCxnSpPr/>
          <p:nvPr/>
        </p:nvCxnSpPr>
        <p:spPr>
          <a:xfrm>
            <a:off x="4534620" y="4781877"/>
            <a:ext cx="0" cy="366900"/>
          </a:xfrm>
          <a:prstGeom prst="straightConnector1">
            <a:avLst/>
          </a:prstGeom>
          <a:noFill/>
          <a:ln w="9525" cap="flat" cmpd="sng">
            <a:solidFill>
              <a:srgbClr val="A5A5A5"/>
            </a:solidFill>
            <a:prstDash val="solid"/>
            <a:miter lim="800000"/>
            <a:headEnd type="oval" w="med" len="med"/>
            <a:tailEnd type="oval" w="med" len="med"/>
          </a:ln>
        </p:spPr>
      </p:cxnSp>
      <p:cxnSp>
        <p:nvCxnSpPr>
          <p:cNvPr id="159" name="Google Shape;159;p18"/>
          <p:cNvCxnSpPr/>
          <p:nvPr/>
        </p:nvCxnSpPr>
        <p:spPr>
          <a:xfrm>
            <a:off x="4534620" y="5663427"/>
            <a:ext cx="26460" cy="692924"/>
          </a:xfrm>
          <a:prstGeom prst="straightConnector1">
            <a:avLst/>
          </a:prstGeom>
          <a:noFill/>
          <a:ln w="9525" cap="flat" cmpd="sng">
            <a:solidFill>
              <a:srgbClr val="A5A5A5"/>
            </a:solidFill>
            <a:prstDash val="solid"/>
            <a:miter lim="800000"/>
            <a:headEnd type="oval" w="med" len="med"/>
            <a:tailEnd type="oval" w="med" len="med"/>
          </a:ln>
        </p:spPr>
      </p:cxnSp>
      <p:sp>
        <p:nvSpPr>
          <p:cNvPr id="162" name="Google Shape;162;p18"/>
          <p:cNvSpPr txBox="1"/>
          <p:nvPr/>
        </p:nvSpPr>
        <p:spPr>
          <a:xfrm>
            <a:off x="60265" y="4231009"/>
            <a:ext cx="3822250" cy="789711"/>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600" b="0" i="0" u="none" strike="noStrike" cap="none" dirty="0" smtClean="0">
                <a:solidFill>
                  <a:srgbClr val="000000"/>
                </a:solidFill>
                <a:latin typeface="Bahnschrift SemiCondensed" panose="020B0502040204020203" pitchFamily="34" charset="0"/>
                <a:ea typeface="Calibri"/>
                <a:cs typeface="Calibri"/>
                <a:sym typeface="Calibri"/>
              </a:rPr>
              <a:t>TRAI </a:t>
            </a:r>
            <a:r>
              <a:rPr lang="en-US" sz="1600" b="0" i="0" u="sng" strike="noStrike" cap="none" dirty="0" smtClean="0">
                <a:solidFill>
                  <a:srgbClr val="000000"/>
                </a:solidFill>
                <a:latin typeface="Bahnschrift SemiCondensed" panose="020B0502040204020203" pitchFamily="34" charset="0"/>
                <a:ea typeface="Calibri"/>
                <a:cs typeface="Calibri"/>
                <a:sym typeface="Calibri"/>
              </a:rPr>
              <a:t>Consultation</a:t>
            </a:r>
            <a:r>
              <a:rPr lang="en-US" sz="1600" b="0" i="0" u="none" strike="noStrike" cap="none" dirty="0" smtClean="0">
                <a:solidFill>
                  <a:srgbClr val="000000"/>
                </a:solidFill>
                <a:latin typeface="Bahnschrift SemiCondensed" panose="020B0502040204020203" pitchFamily="34" charset="0"/>
                <a:ea typeface="Calibri"/>
                <a:cs typeface="Calibri"/>
                <a:sym typeface="Calibri"/>
              </a:rPr>
              <a:t> </a:t>
            </a:r>
            <a:r>
              <a:rPr lang="en-US" sz="1600" b="0" i="0" u="none" strike="noStrike" cap="none" dirty="0">
                <a:solidFill>
                  <a:srgbClr val="000000"/>
                </a:solidFill>
                <a:latin typeface="Bahnschrift SemiCondensed" panose="020B0502040204020203" pitchFamily="34" charset="0"/>
                <a:ea typeface="Calibri"/>
                <a:cs typeface="Calibri"/>
                <a:sym typeface="Calibri"/>
              </a:rPr>
              <a:t>paper on </a:t>
            </a:r>
            <a:r>
              <a:rPr lang="en-US" sz="1600" b="1" i="0" u="none" strike="noStrike" cap="none" dirty="0">
                <a:solidFill>
                  <a:srgbClr val="000000"/>
                </a:solidFill>
                <a:latin typeface="Bahnschrift SemiCondensed" panose="020B0502040204020203" pitchFamily="34" charset="0"/>
                <a:ea typeface="Calibri"/>
                <a:cs typeface="Calibri"/>
                <a:sym typeface="Calibri"/>
              </a:rPr>
              <a:t>M2M</a:t>
            </a:r>
            <a:r>
              <a:rPr lang="en-US" sz="1600" b="0" i="0" u="none" strike="noStrike" cap="none" dirty="0">
                <a:solidFill>
                  <a:srgbClr val="000000"/>
                </a:solidFill>
                <a:latin typeface="Bahnschrift SemiCondensed" panose="020B0502040204020203" pitchFamily="34" charset="0"/>
                <a:ea typeface="Calibri"/>
                <a:cs typeface="Calibri"/>
                <a:sym typeface="Calibri"/>
              </a:rPr>
              <a:t> </a:t>
            </a:r>
            <a:r>
              <a:rPr lang="en-US" sz="1600" b="0" i="0" u="none" strike="noStrike" cap="none" dirty="0" smtClean="0">
                <a:solidFill>
                  <a:srgbClr val="000000"/>
                </a:solidFill>
                <a:latin typeface="Bahnschrift SemiCondensed" panose="020B0502040204020203" pitchFamily="34" charset="0"/>
                <a:ea typeface="Calibri"/>
                <a:cs typeface="Calibri"/>
                <a:sym typeface="Calibri"/>
              </a:rPr>
              <a:t>. </a:t>
            </a:r>
            <a:r>
              <a:rPr lang="en-US" sz="1600" dirty="0">
                <a:latin typeface="Bahnschrift SemiLight Condensed" panose="020B0502040204020203" pitchFamily="34" charset="0"/>
                <a:cs typeface="Calibri" pitchFamily="34" charset="0"/>
                <a:sym typeface="Calibri"/>
              </a:rPr>
              <a:t>To facilitate M2M service providers’ registration guidelines</a:t>
            </a:r>
            <a:endParaRPr sz="1600" dirty="0">
              <a:latin typeface="Bahnschrift SemiLight Condensed" panose="020B0502040204020203" pitchFamily="34" charset="0"/>
              <a:cs typeface="Calibri" pitchFamily="34" charset="0"/>
              <a:sym typeface="Calibri"/>
            </a:endParaRPr>
          </a:p>
        </p:txBody>
      </p:sp>
      <p:sp>
        <p:nvSpPr>
          <p:cNvPr id="163" name="Google Shape;163;p18"/>
          <p:cNvSpPr txBox="1"/>
          <p:nvPr/>
        </p:nvSpPr>
        <p:spPr>
          <a:xfrm>
            <a:off x="3539905" y="4163408"/>
            <a:ext cx="968665" cy="6672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BF9000"/>
                </a:solidFill>
                <a:latin typeface="Lato"/>
                <a:ea typeface="Lato"/>
                <a:cs typeface="Lato"/>
                <a:sym typeface="Lato"/>
              </a:rPr>
              <a:t>2016</a:t>
            </a:r>
            <a:endParaRPr sz="1400" b="1" i="0" u="none" strike="noStrike" cap="none" dirty="0">
              <a:solidFill>
                <a:srgbClr val="000000"/>
              </a:solidFill>
              <a:latin typeface="Arial"/>
              <a:ea typeface="Arial"/>
              <a:cs typeface="Arial"/>
              <a:sym typeface="Arial"/>
            </a:endParaRPr>
          </a:p>
        </p:txBody>
      </p:sp>
      <p:sp>
        <p:nvSpPr>
          <p:cNvPr id="164" name="Google Shape;164;p18"/>
          <p:cNvSpPr txBox="1"/>
          <p:nvPr/>
        </p:nvSpPr>
        <p:spPr>
          <a:xfrm>
            <a:off x="4850502" y="4950259"/>
            <a:ext cx="3856530" cy="1501741"/>
          </a:xfrm>
          <a:prstGeom prst="rect">
            <a:avLst/>
          </a:prstGeom>
          <a:noFill/>
          <a:ln>
            <a:noFill/>
          </a:ln>
        </p:spPr>
        <p:txBody>
          <a:bodyPr spcFirstLastPara="1" wrap="square" lIns="91400" tIns="45700" rIns="91400" bIns="45700" anchor="t" anchorCtr="0">
            <a:noAutofit/>
          </a:bodyPr>
          <a:lstStyle/>
          <a:p>
            <a:pPr marL="0" marR="0" lvl="0" indent="0" algn="just" rtl="0">
              <a:lnSpc>
                <a:spcPct val="100000"/>
              </a:lnSpc>
              <a:spcBef>
                <a:spcPts val="0"/>
              </a:spcBef>
              <a:spcAft>
                <a:spcPts val="0"/>
              </a:spcAft>
              <a:buClr>
                <a:srgbClr val="000000"/>
              </a:buClr>
              <a:buSzPts val="1300"/>
              <a:buFont typeface="Arial"/>
              <a:buNone/>
            </a:pPr>
            <a:r>
              <a:rPr lang="en-US" b="1" i="0" u="none" strike="noStrike" cap="none" dirty="0">
                <a:solidFill>
                  <a:srgbClr val="000000"/>
                </a:solidFill>
                <a:latin typeface="Calibri" pitchFamily="34" charset="0"/>
                <a:ea typeface="Calibri"/>
                <a:cs typeface="Calibri" pitchFamily="34" charset="0"/>
                <a:sym typeface="Calibri"/>
              </a:rPr>
              <a:t>National Digital Communications Policy </a:t>
            </a:r>
            <a:r>
              <a:rPr lang="en-US" b="0" i="0" u="none" strike="noStrike" cap="none" dirty="0">
                <a:solidFill>
                  <a:srgbClr val="000000"/>
                </a:solidFill>
                <a:latin typeface="Calibri" pitchFamily="34" charset="0"/>
                <a:ea typeface="Calibri"/>
                <a:cs typeface="Calibri" pitchFamily="34" charset="0"/>
                <a:sym typeface="Calibri"/>
              </a:rPr>
              <a:t>(</a:t>
            </a:r>
            <a:r>
              <a:rPr lang="en-US" b="0" i="0" u="none" strike="noStrike" cap="none" dirty="0" smtClean="0">
                <a:solidFill>
                  <a:srgbClr val="000000"/>
                </a:solidFill>
                <a:latin typeface="Calibri" pitchFamily="34" charset="0"/>
                <a:ea typeface="Calibri"/>
                <a:cs typeface="Calibri" pitchFamily="34" charset="0"/>
                <a:sym typeface="Calibri"/>
              </a:rPr>
              <a:t>NDCP, 2018)</a:t>
            </a:r>
          </a:p>
          <a:p>
            <a:pPr lvl="0" algn="just">
              <a:buSzPts val="1300"/>
            </a:pPr>
            <a:r>
              <a:rPr lang="en-US" sz="1600" dirty="0">
                <a:latin typeface="Bahnschrift SemiLight Condensed" panose="020B0502040204020203" pitchFamily="34" charset="0"/>
                <a:cs typeface="Calibri" pitchFamily="34" charset="0"/>
              </a:rPr>
              <a:t>This </a:t>
            </a:r>
            <a:r>
              <a:rPr lang="en-US" sz="1600" dirty="0" smtClean="0">
                <a:latin typeface="Bahnschrift SemiLight Condensed" panose="020B0502040204020203" pitchFamily="34" charset="0"/>
                <a:cs typeface="Calibri" pitchFamily="34" charset="0"/>
              </a:rPr>
              <a:t>umbrella policy/ by DoT aims </a:t>
            </a:r>
            <a:r>
              <a:rPr lang="en-US" sz="1600" dirty="0">
                <a:latin typeface="Bahnschrift SemiLight Condensed" panose="020B0502040204020203" pitchFamily="34" charset="0"/>
                <a:cs typeface="Calibri" pitchFamily="34" charset="0"/>
              </a:rPr>
              <a:t>to create a roadmap for </a:t>
            </a:r>
            <a:r>
              <a:rPr lang="en-US" sz="1600" dirty="0" smtClean="0">
                <a:latin typeface="Bahnschrift SemiLight Condensed" panose="020B0502040204020203" pitchFamily="34" charset="0"/>
                <a:cs typeface="Calibri" pitchFamily="34" charset="0"/>
              </a:rPr>
              <a:t>ET I including </a:t>
            </a:r>
            <a:r>
              <a:rPr lang="en-US" sz="1600" dirty="0" err="1" smtClean="0">
                <a:latin typeface="Bahnschrift SemiLight Condensed" panose="020B0502040204020203" pitchFamily="34" charset="0"/>
                <a:cs typeface="Calibri" pitchFamily="34" charset="0"/>
              </a:rPr>
              <a:t>IoT</a:t>
            </a:r>
            <a:r>
              <a:rPr lang="en-US" sz="1600" dirty="0" smtClean="0">
                <a:latin typeface="Bahnschrift SemiLight Condensed" panose="020B0502040204020203" pitchFamily="34" charset="0"/>
                <a:cs typeface="Calibri" pitchFamily="34" charset="0"/>
              </a:rPr>
              <a:t> , AI/ ML, 5G, Drones </a:t>
            </a:r>
            <a:r>
              <a:rPr lang="en-US" sz="1600" dirty="0" err="1" smtClean="0">
                <a:latin typeface="Bahnschrift SemiLight Condensed" panose="020B0502040204020203" pitchFamily="34" charset="0"/>
                <a:cs typeface="Calibri" pitchFamily="34" charset="0"/>
              </a:rPr>
              <a:t>etc</a:t>
            </a:r>
            <a:r>
              <a:rPr lang="en-US" sz="1600" dirty="0" smtClean="0">
                <a:latin typeface="Bahnschrift SemiLight Condensed" panose="020B0502040204020203" pitchFamily="34" charset="0"/>
                <a:cs typeface="Calibri" pitchFamily="34" charset="0"/>
              </a:rPr>
              <a:t>; </a:t>
            </a:r>
            <a:r>
              <a:rPr lang="en-US" sz="1600" dirty="0">
                <a:latin typeface="Bahnschrift SemiLight Condensed" panose="020B0502040204020203" pitchFamily="34" charset="0"/>
                <a:cs typeface="Calibri" pitchFamily="34" charset="0"/>
              </a:rPr>
              <a:t>total framework </a:t>
            </a:r>
            <a:r>
              <a:rPr lang="en-US" sz="1600" dirty="0" smtClean="0">
                <a:latin typeface="Bahnschrift SemiLight Condensed" panose="020B0502040204020203" pitchFamily="34" charset="0"/>
                <a:cs typeface="Calibri" pitchFamily="34" charset="0"/>
              </a:rPr>
              <a:t>for data collection, aggregation, analytics, data security &amp; privacy , localization, sovereignty </a:t>
            </a:r>
            <a:endParaRPr sz="1600" dirty="0">
              <a:latin typeface="Bahnschrift SemiLight Condensed" panose="020B0502040204020203" pitchFamily="34" charset="0"/>
              <a:cs typeface="Calibri" pitchFamily="34" charset="0"/>
              <a:sym typeface="Calibri"/>
            </a:endParaRPr>
          </a:p>
        </p:txBody>
      </p:sp>
      <p:sp>
        <p:nvSpPr>
          <p:cNvPr id="165" name="Google Shape;165;p18"/>
          <p:cNvSpPr txBox="1"/>
          <p:nvPr/>
        </p:nvSpPr>
        <p:spPr>
          <a:xfrm>
            <a:off x="4153429" y="4594305"/>
            <a:ext cx="901394" cy="494107"/>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tx1"/>
                </a:solidFill>
                <a:latin typeface="Lato"/>
                <a:ea typeface="Lato"/>
                <a:cs typeface="Lato"/>
                <a:sym typeface="Lato"/>
              </a:rPr>
              <a:t>2018</a:t>
            </a:r>
            <a:endParaRPr sz="1400" b="1" i="0" u="none" strike="noStrike" cap="none" dirty="0">
              <a:solidFill>
                <a:schemeClr val="tx1"/>
              </a:solidFill>
              <a:latin typeface="Arial"/>
              <a:ea typeface="Arial"/>
              <a:cs typeface="Arial"/>
              <a:sym typeface="Arial"/>
            </a:endParaRPr>
          </a:p>
        </p:txBody>
      </p:sp>
      <p:sp>
        <p:nvSpPr>
          <p:cNvPr id="167" name="Google Shape;167;p18"/>
          <p:cNvSpPr txBox="1"/>
          <p:nvPr/>
        </p:nvSpPr>
        <p:spPr>
          <a:xfrm>
            <a:off x="3969380" y="2628888"/>
            <a:ext cx="977463" cy="599926"/>
          </a:xfrm>
          <a:prstGeom prst="rect">
            <a:avLst/>
          </a:prstGeom>
          <a:noFill/>
          <a:ln>
            <a:noFill/>
          </a:ln>
        </p:spPr>
        <p:txBody>
          <a:bodyPr spcFirstLastPara="1" wrap="square" lIns="91400" tIns="45700" rIns="91400" bIns="45700" anchor="ctr" anchorCtr="0">
            <a:noAutofit/>
          </a:bodyPr>
          <a:lstStyle/>
          <a:p>
            <a:pPr marL="0" marR="0" lvl="0" indent="0" algn="r" rtl="0">
              <a:lnSpc>
                <a:spcPct val="100000"/>
              </a:lnSpc>
              <a:spcBef>
                <a:spcPts val="0"/>
              </a:spcBef>
              <a:spcAft>
                <a:spcPts val="0"/>
              </a:spcAft>
              <a:buClr>
                <a:srgbClr val="000000"/>
              </a:buClr>
              <a:buSzPts val="2200"/>
              <a:buFont typeface="Arial"/>
              <a:buNone/>
            </a:pPr>
            <a:r>
              <a:rPr lang="en-US" sz="2200" b="1" i="0" u="none" strike="noStrike" cap="none" dirty="0">
                <a:solidFill>
                  <a:srgbClr val="7030A0"/>
                </a:solidFill>
                <a:latin typeface="Arial Black" panose="020B0A04020102020204" pitchFamily="34" charset="0"/>
                <a:ea typeface="Lato"/>
                <a:cs typeface="Lato"/>
                <a:sym typeface="Lato"/>
              </a:rPr>
              <a:t>2015</a:t>
            </a:r>
            <a:endParaRPr sz="1400" b="1" i="0" u="none" strike="noStrike" cap="none" dirty="0">
              <a:solidFill>
                <a:srgbClr val="000000"/>
              </a:solidFill>
              <a:latin typeface="Arial Black" panose="020B0A04020102020204" pitchFamily="34" charset="0"/>
              <a:sym typeface="Arial"/>
            </a:endParaRPr>
          </a:p>
        </p:txBody>
      </p:sp>
      <p:grpSp>
        <p:nvGrpSpPr>
          <p:cNvPr id="168" name="Google Shape;168;p18"/>
          <p:cNvGrpSpPr/>
          <p:nvPr/>
        </p:nvGrpSpPr>
        <p:grpSpPr>
          <a:xfrm>
            <a:off x="-343040" y="4948529"/>
            <a:ext cx="4438320" cy="727004"/>
            <a:chOff x="1781727" y="4782393"/>
            <a:chExt cx="3881346" cy="745186"/>
          </a:xfrm>
        </p:grpSpPr>
        <p:sp>
          <p:nvSpPr>
            <p:cNvPr id="169" name="Google Shape;169;p18"/>
            <p:cNvSpPr txBox="1"/>
            <p:nvPr/>
          </p:nvSpPr>
          <p:spPr>
            <a:xfrm>
              <a:off x="2397873" y="5204179"/>
              <a:ext cx="3265200" cy="323400"/>
            </a:xfrm>
            <a:prstGeom prst="rect">
              <a:avLst/>
            </a:prstGeom>
            <a:noFill/>
            <a:ln>
              <a:noFill/>
            </a:ln>
          </p:spPr>
          <p:txBody>
            <a:bodyPr spcFirstLastPara="1" wrap="square" lIns="91400" tIns="45700" rIns="91400" bIns="45700" anchor="t" anchorCtr="0">
              <a:noAutofit/>
            </a:bodyPr>
            <a:lstStyle/>
            <a:p>
              <a:pPr marL="0" marR="0" lvl="0" indent="0" algn="r" rtl="0">
                <a:lnSpc>
                  <a:spcPct val="100000"/>
                </a:lnSpc>
                <a:spcBef>
                  <a:spcPts val="0"/>
                </a:spcBef>
                <a:spcAft>
                  <a:spcPts val="0"/>
                </a:spcAft>
                <a:buClr>
                  <a:srgbClr val="000000"/>
                </a:buClr>
                <a:buSzPts val="1300"/>
                <a:buFont typeface="Arial"/>
                <a:buNone/>
              </a:pPr>
              <a:r>
                <a:rPr lang="en-US" sz="1600" b="0" i="0" u="none" strike="noStrike" cap="none" dirty="0">
                  <a:solidFill>
                    <a:srgbClr val="000000"/>
                  </a:solidFill>
                  <a:latin typeface="Calibri"/>
                  <a:ea typeface="Calibri"/>
                  <a:cs typeface="Calibri"/>
                  <a:sym typeface="Calibri"/>
                </a:rPr>
                <a:t>TRAI </a:t>
              </a:r>
              <a:r>
                <a:rPr lang="en-US" sz="1600" b="0" i="0" u="sng" strike="noStrike" cap="none" dirty="0">
                  <a:solidFill>
                    <a:srgbClr val="000000"/>
                  </a:solidFill>
                  <a:latin typeface="Calibri"/>
                  <a:ea typeface="Calibri"/>
                  <a:cs typeface="Calibri"/>
                  <a:sym typeface="Calibri"/>
                </a:rPr>
                <a:t>Recommendations</a:t>
              </a:r>
              <a:r>
                <a:rPr lang="en-US" sz="1600" b="0" i="0" u="none" strike="noStrike" cap="none" dirty="0">
                  <a:solidFill>
                    <a:srgbClr val="000000"/>
                  </a:solidFill>
                  <a:latin typeface="Calibri"/>
                  <a:ea typeface="Calibri"/>
                  <a:cs typeface="Calibri"/>
                  <a:sym typeface="Calibri"/>
                </a:rPr>
                <a:t> on </a:t>
              </a:r>
              <a:r>
                <a:rPr lang="en-US" sz="1600" b="0" i="0" u="none" strike="noStrike" cap="none" dirty="0" smtClean="0">
                  <a:solidFill>
                    <a:srgbClr val="000000"/>
                  </a:solidFill>
                  <a:latin typeface="Calibri"/>
                  <a:ea typeface="Calibri"/>
                  <a:cs typeface="Calibri"/>
                  <a:sym typeface="Calibri"/>
                </a:rPr>
                <a:t>M2M, DoT</a:t>
              </a:r>
              <a:endParaRPr sz="1600" b="0" i="0" u="none" strike="noStrike" cap="none" dirty="0">
                <a:solidFill>
                  <a:srgbClr val="000000"/>
                </a:solidFill>
                <a:latin typeface="Calibri"/>
                <a:ea typeface="Calibri"/>
                <a:cs typeface="Calibri"/>
                <a:sym typeface="Calibri"/>
              </a:endParaRPr>
            </a:p>
          </p:txBody>
        </p:sp>
        <p:sp>
          <p:nvSpPr>
            <p:cNvPr id="170" name="Google Shape;170;p18"/>
            <p:cNvSpPr txBox="1"/>
            <p:nvPr/>
          </p:nvSpPr>
          <p:spPr>
            <a:xfrm>
              <a:off x="1781727" y="4782393"/>
              <a:ext cx="3845100" cy="588300"/>
            </a:xfrm>
            <a:prstGeom prst="rect">
              <a:avLst/>
            </a:prstGeom>
            <a:noFill/>
            <a:ln>
              <a:noFill/>
            </a:ln>
          </p:spPr>
          <p:txBody>
            <a:bodyPr spcFirstLastPara="1" wrap="square" lIns="91400" tIns="45700" rIns="91400" bIns="45700" anchor="ctr" anchorCtr="0">
              <a:noAutofit/>
            </a:bodyPr>
            <a:lstStyle/>
            <a:p>
              <a:pPr marL="0" marR="0" lvl="0" indent="0" algn="r" rtl="0">
                <a:lnSpc>
                  <a:spcPct val="100000"/>
                </a:lnSpc>
                <a:spcBef>
                  <a:spcPts val="0"/>
                </a:spcBef>
                <a:spcAft>
                  <a:spcPts val="0"/>
                </a:spcAft>
                <a:buClr>
                  <a:srgbClr val="000000"/>
                </a:buClr>
                <a:buSzPts val="2200"/>
                <a:buFont typeface="Arial"/>
                <a:buNone/>
              </a:pPr>
              <a:r>
                <a:rPr lang="en-US" sz="2200" b="1" i="0" u="none" strike="noStrike" cap="none" dirty="0">
                  <a:solidFill>
                    <a:srgbClr val="CC0000"/>
                  </a:solidFill>
                  <a:latin typeface="Lato"/>
                  <a:ea typeface="Lato"/>
                  <a:cs typeface="Lato"/>
                  <a:sym typeface="Lato"/>
                </a:rPr>
                <a:t>2017</a:t>
              </a:r>
              <a:endParaRPr sz="1400" b="1" i="0" u="none" strike="noStrike" cap="none" dirty="0">
                <a:solidFill>
                  <a:srgbClr val="CC0000"/>
                </a:solidFill>
                <a:latin typeface="Calibri"/>
                <a:ea typeface="Calibri"/>
                <a:cs typeface="Calibri"/>
                <a:sym typeface="Calibri"/>
              </a:endParaRPr>
            </a:p>
          </p:txBody>
        </p:sp>
      </p:grpSp>
      <p:grpSp>
        <p:nvGrpSpPr>
          <p:cNvPr id="171" name="Google Shape;171;p18"/>
          <p:cNvGrpSpPr/>
          <p:nvPr/>
        </p:nvGrpSpPr>
        <p:grpSpPr>
          <a:xfrm>
            <a:off x="4324556" y="5250736"/>
            <a:ext cx="460370" cy="319345"/>
            <a:chOff x="3817938" y="1211262"/>
            <a:chExt cx="585787" cy="409574"/>
          </a:xfrm>
        </p:grpSpPr>
        <p:sp>
          <p:nvSpPr>
            <p:cNvPr id="172" name="Google Shape;172;p18"/>
            <p:cNvSpPr/>
            <p:nvPr/>
          </p:nvSpPr>
          <p:spPr>
            <a:xfrm>
              <a:off x="4044950" y="1220787"/>
              <a:ext cx="133350" cy="133350"/>
            </a:xfrm>
            <a:custGeom>
              <a:avLst/>
              <a:gdLst/>
              <a:ahLst/>
              <a:cxnLst/>
              <a:rect l="l" t="t" r="r" b="b"/>
              <a:pathLst>
                <a:path w="369" h="369" extrusionOk="0">
                  <a:moveTo>
                    <a:pt x="183" y="368"/>
                  </a:moveTo>
                  <a:cubicBezTo>
                    <a:pt x="284" y="368"/>
                    <a:pt x="368" y="284"/>
                    <a:pt x="368" y="184"/>
                  </a:cubicBezTo>
                  <a:cubicBezTo>
                    <a:pt x="368" y="84"/>
                    <a:pt x="284" y="0"/>
                    <a:pt x="183" y="0"/>
                  </a:cubicBezTo>
                  <a:cubicBezTo>
                    <a:pt x="83" y="0"/>
                    <a:pt x="0" y="84"/>
                    <a:pt x="0" y="184"/>
                  </a:cubicBezTo>
                  <a:cubicBezTo>
                    <a:pt x="0" y="284"/>
                    <a:pt x="83" y="368"/>
                    <a:pt x="183" y="368"/>
                  </a:cubicBezTo>
                  <a:close/>
                  <a:moveTo>
                    <a:pt x="183" y="368"/>
                  </a:moveTo>
                  <a:lnTo>
                    <a:pt x="183" y="368"/>
                  </a:ln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A5A5A5"/>
                </a:solidFill>
                <a:latin typeface="Calibri"/>
                <a:ea typeface="Calibri"/>
                <a:cs typeface="Calibri"/>
                <a:sym typeface="Calibri"/>
              </a:endParaRPr>
            </a:p>
          </p:txBody>
        </p:sp>
        <p:sp>
          <p:nvSpPr>
            <p:cNvPr id="173" name="Google Shape;173;p18"/>
            <p:cNvSpPr/>
            <p:nvPr/>
          </p:nvSpPr>
          <p:spPr>
            <a:xfrm>
              <a:off x="3871913" y="1211262"/>
              <a:ext cx="93662" cy="96837"/>
            </a:xfrm>
            <a:custGeom>
              <a:avLst/>
              <a:gdLst/>
              <a:ahLst/>
              <a:cxnLst/>
              <a:rect l="l" t="t" r="r" b="b"/>
              <a:pathLst>
                <a:path w="260" h="268" extrusionOk="0">
                  <a:moveTo>
                    <a:pt x="125" y="267"/>
                  </a:moveTo>
                  <a:cubicBezTo>
                    <a:pt x="201" y="267"/>
                    <a:pt x="259" y="209"/>
                    <a:pt x="259" y="133"/>
                  </a:cubicBezTo>
                  <a:cubicBezTo>
                    <a:pt x="259" y="58"/>
                    <a:pt x="201" y="0"/>
                    <a:pt x="125" y="0"/>
                  </a:cubicBezTo>
                  <a:cubicBezTo>
                    <a:pt x="58" y="0"/>
                    <a:pt x="0" y="58"/>
                    <a:pt x="0" y="133"/>
                  </a:cubicBezTo>
                  <a:cubicBezTo>
                    <a:pt x="0" y="209"/>
                    <a:pt x="58" y="267"/>
                    <a:pt x="125" y="267"/>
                  </a:cubicBezTo>
                  <a:close/>
                  <a:moveTo>
                    <a:pt x="125" y="267"/>
                  </a:moveTo>
                  <a:lnTo>
                    <a:pt x="125" y="267"/>
                  </a:ln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A5A5A5"/>
                </a:solidFill>
                <a:latin typeface="Calibri"/>
                <a:ea typeface="Calibri"/>
                <a:cs typeface="Calibri"/>
                <a:sym typeface="Calibri"/>
              </a:endParaRPr>
            </a:p>
          </p:txBody>
        </p:sp>
        <p:sp>
          <p:nvSpPr>
            <p:cNvPr id="174" name="Google Shape;174;p18"/>
            <p:cNvSpPr/>
            <p:nvPr/>
          </p:nvSpPr>
          <p:spPr>
            <a:xfrm>
              <a:off x="4254500" y="1211262"/>
              <a:ext cx="96838" cy="96837"/>
            </a:xfrm>
            <a:custGeom>
              <a:avLst/>
              <a:gdLst/>
              <a:ahLst/>
              <a:cxnLst/>
              <a:rect l="l" t="t" r="r" b="b"/>
              <a:pathLst>
                <a:path w="268" h="268" extrusionOk="0">
                  <a:moveTo>
                    <a:pt x="267" y="133"/>
                  </a:moveTo>
                  <a:cubicBezTo>
                    <a:pt x="267" y="209"/>
                    <a:pt x="209" y="267"/>
                    <a:pt x="134" y="267"/>
                  </a:cubicBezTo>
                  <a:cubicBezTo>
                    <a:pt x="58" y="267"/>
                    <a:pt x="0" y="209"/>
                    <a:pt x="0" y="133"/>
                  </a:cubicBezTo>
                  <a:cubicBezTo>
                    <a:pt x="0" y="58"/>
                    <a:pt x="58" y="0"/>
                    <a:pt x="134" y="0"/>
                  </a:cubicBezTo>
                  <a:cubicBezTo>
                    <a:pt x="209" y="0"/>
                    <a:pt x="267" y="58"/>
                    <a:pt x="267" y="133"/>
                  </a:cubicBezTo>
                  <a:close/>
                  <a:moveTo>
                    <a:pt x="267" y="133"/>
                  </a:moveTo>
                  <a:lnTo>
                    <a:pt x="267" y="133"/>
                  </a:ln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A5A5A5"/>
                </a:solidFill>
                <a:latin typeface="Calibri"/>
                <a:ea typeface="Calibri"/>
                <a:cs typeface="Calibri"/>
                <a:sym typeface="Calibri"/>
              </a:endParaRPr>
            </a:p>
          </p:txBody>
        </p:sp>
        <p:sp>
          <p:nvSpPr>
            <p:cNvPr id="175" name="Google Shape;175;p18"/>
            <p:cNvSpPr/>
            <p:nvPr/>
          </p:nvSpPr>
          <p:spPr>
            <a:xfrm>
              <a:off x="3817938" y="1306512"/>
              <a:ext cx="584202" cy="314324"/>
            </a:xfrm>
            <a:custGeom>
              <a:avLst/>
              <a:gdLst/>
              <a:ahLst/>
              <a:cxnLst/>
              <a:rect l="l" t="t" r="r" b="b"/>
              <a:pathLst>
                <a:path w="1624" h="871" extrusionOk="0">
                  <a:moveTo>
                    <a:pt x="1623" y="310"/>
                  </a:moveTo>
                  <a:lnTo>
                    <a:pt x="1572" y="59"/>
                  </a:lnTo>
                  <a:lnTo>
                    <a:pt x="1430" y="34"/>
                  </a:lnTo>
                  <a:lnTo>
                    <a:pt x="1405" y="0"/>
                  </a:lnTo>
                  <a:lnTo>
                    <a:pt x="1363" y="50"/>
                  </a:lnTo>
                  <a:lnTo>
                    <a:pt x="1389" y="293"/>
                  </a:lnTo>
                  <a:lnTo>
                    <a:pt x="1347" y="343"/>
                  </a:lnTo>
                  <a:lnTo>
                    <a:pt x="1305" y="293"/>
                  </a:lnTo>
                  <a:lnTo>
                    <a:pt x="1330" y="50"/>
                  </a:lnTo>
                  <a:lnTo>
                    <a:pt x="1288" y="0"/>
                  </a:lnTo>
                  <a:lnTo>
                    <a:pt x="1263" y="34"/>
                  </a:lnTo>
                  <a:lnTo>
                    <a:pt x="1121" y="59"/>
                  </a:lnTo>
                  <a:lnTo>
                    <a:pt x="1088" y="209"/>
                  </a:lnTo>
                  <a:lnTo>
                    <a:pt x="937" y="176"/>
                  </a:lnTo>
                  <a:lnTo>
                    <a:pt x="895" y="134"/>
                  </a:lnTo>
                  <a:lnTo>
                    <a:pt x="837" y="201"/>
                  </a:lnTo>
                  <a:lnTo>
                    <a:pt x="870" y="544"/>
                  </a:lnTo>
                  <a:lnTo>
                    <a:pt x="811" y="611"/>
                  </a:lnTo>
                  <a:lnTo>
                    <a:pt x="753" y="544"/>
                  </a:lnTo>
                  <a:lnTo>
                    <a:pt x="787" y="201"/>
                  </a:lnTo>
                  <a:lnTo>
                    <a:pt x="728" y="134"/>
                  </a:lnTo>
                  <a:lnTo>
                    <a:pt x="695" y="176"/>
                  </a:lnTo>
                  <a:lnTo>
                    <a:pt x="536" y="209"/>
                  </a:lnTo>
                  <a:lnTo>
                    <a:pt x="502" y="59"/>
                  </a:lnTo>
                  <a:lnTo>
                    <a:pt x="368" y="34"/>
                  </a:lnTo>
                  <a:lnTo>
                    <a:pt x="335" y="0"/>
                  </a:lnTo>
                  <a:lnTo>
                    <a:pt x="293" y="50"/>
                  </a:lnTo>
                  <a:lnTo>
                    <a:pt x="318" y="293"/>
                  </a:lnTo>
                  <a:lnTo>
                    <a:pt x="276" y="343"/>
                  </a:lnTo>
                  <a:lnTo>
                    <a:pt x="243" y="293"/>
                  </a:lnTo>
                  <a:lnTo>
                    <a:pt x="260" y="50"/>
                  </a:lnTo>
                  <a:lnTo>
                    <a:pt x="218" y="0"/>
                  </a:lnTo>
                  <a:lnTo>
                    <a:pt x="193" y="34"/>
                  </a:lnTo>
                  <a:lnTo>
                    <a:pt x="59" y="59"/>
                  </a:lnTo>
                  <a:lnTo>
                    <a:pt x="0" y="310"/>
                  </a:lnTo>
                  <a:lnTo>
                    <a:pt x="101" y="527"/>
                  </a:lnTo>
                  <a:lnTo>
                    <a:pt x="435" y="527"/>
                  </a:lnTo>
                  <a:lnTo>
                    <a:pt x="427" y="569"/>
                  </a:lnTo>
                  <a:lnTo>
                    <a:pt x="419" y="569"/>
                  </a:lnTo>
                  <a:lnTo>
                    <a:pt x="561" y="870"/>
                  </a:lnTo>
                  <a:lnTo>
                    <a:pt x="1062" y="870"/>
                  </a:lnTo>
                  <a:lnTo>
                    <a:pt x="1204" y="569"/>
                  </a:lnTo>
                  <a:lnTo>
                    <a:pt x="1196" y="527"/>
                  </a:lnTo>
                  <a:lnTo>
                    <a:pt x="1522" y="527"/>
                  </a:lnTo>
                  <a:lnTo>
                    <a:pt x="1623" y="310"/>
                  </a:lnTo>
                  <a:close/>
                  <a:moveTo>
                    <a:pt x="1623" y="310"/>
                  </a:moveTo>
                  <a:lnTo>
                    <a:pt x="1623" y="310"/>
                  </a:lnTo>
                  <a:close/>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A5A5A5"/>
                </a:solidFill>
                <a:latin typeface="Calibri"/>
                <a:ea typeface="Calibri"/>
                <a:cs typeface="Calibri"/>
                <a:sym typeface="Calibri"/>
              </a:endParaRPr>
            </a:p>
          </p:txBody>
        </p:sp>
        <p:sp>
          <p:nvSpPr>
            <p:cNvPr id="176" name="Google Shape;176;p18"/>
            <p:cNvSpPr/>
            <p:nvPr/>
          </p:nvSpPr>
          <p:spPr>
            <a:xfrm>
              <a:off x="3817938" y="1306512"/>
              <a:ext cx="584202" cy="314324"/>
            </a:xfrm>
            <a:custGeom>
              <a:avLst/>
              <a:gdLst/>
              <a:ahLst/>
              <a:cxnLst/>
              <a:rect l="l" t="t" r="r" b="b"/>
              <a:pathLst>
                <a:path w="1624" h="871" extrusionOk="0">
                  <a:moveTo>
                    <a:pt x="1623" y="310"/>
                  </a:moveTo>
                  <a:lnTo>
                    <a:pt x="1572" y="59"/>
                  </a:lnTo>
                  <a:lnTo>
                    <a:pt x="1430" y="34"/>
                  </a:lnTo>
                  <a:lnTo>
                    <a:pt x="1405" y="0"/>
                  </a:lnTo>
                  <a:lnTo>
                    <a:pt x="1363" y="50"/>
                  </a:lnTo>
                  <a:lnTo>
                    <a:pt x="1389" y="293"/>
                  </a:lnTo>
                  <a:lnTo>
                    <a:pt x="1347" y="343"/>
                  </a:lnTo>
                  <a:lnTo>
                    <a:pt x="1305" y="293"/>
                  </a:lnTo>
                  <a:lnTo>
                    <a:pt x="1330" y="50"/>
                  </a:lnTo>
                  <a:lnTo>
                    <a:pt x="1288" y="0"/>
                  </a:lnTo>
                  <a:lnTo>
                    <a:pt x="1263" y="34"/>
                  </a:lnTo>
                  <a:lnTo>
                    <a:pt x="1121" y="59"/>
                  </a:lnTo>
                  <a:lnTo>
                    <a:pt x="1088" y="209"/>
                  </a:lnTo>
                  <a:lnTo>
                    <a:pt x="937" y="176"/>
                  </a:lnTo>
                  <a:lnTo>
                    <a:pt x="895" y="134"/>
                  </a:lnTo>
                  <a:lnTo>
                    <a:pt x="837" y="201"/>
                  </a:lnTo>
                  <a:lnTo>
                    <a:pt x="870" y="544"/>
                  </a:lnTo>
                  <a:lnTo>
                    <a:pt x="811" y="611"/>
                  </a:lnTo>
                  <a:lnTo>
                    <a:pt x="753" y="544"/>
                  </a:lnTo>
                  <a:lnTo>
                    <a:pt x="787" y="201"/>
                  </a:lnTo>
                  <a:lnTo>
                    <a:pt x="728" y="134"/>
                  </a:lnTo>
                  <a:lnTo>
                    <a:pt x="695" y="176"/>
                  </a:lnTo>
                  <a:lnTo>
                    <a:pt x="536" y="209"/>
                  </a:lnTo>
                  <a:lnTo>
                    <a:pt x="502" y="59"/>
                  </a:lnTo>
                  <a:lnTo>
                    <a:pt x="368" y="34"/>
                  </a:lnTo>
                  <a:lnTo>
                    <a:pt x="335" y="0"/>
                  </a:lnTo>
                  <a:lnTo>
                    <a:pt x="293" y="50"/>
                  </a:lnTo>
                  <a:lnTo>
                    <a:pt x="318" y="293"/>
                  </a:lnTo>
                  <a:lnTo>
                    <a:pt x="276" y="343"/>
                  </a:lnTo>
                  <a:lnTo>
                    <a:pt x="243" y="293"/>
                  </a:lnTo>
                  <a:lnTo>
                    <a:pt x="260" y="50"/>
                  </a:lnTo>
                  <a:lnTo>
                    <a:pt x="218" y="0"/>
                  </a:lnTo>
                  <a:lnTo>
                    <a:pt x="193" y="34"/>
                  </a:lnTo>
                  <a:lnTo>
                    <a:pt x="59" y="59"/>
                  </a:lnTo>
                  <a:lnTo>
                    <a:pt x="0" y="310"/>
                  </a:lnTo>
                  <a:lnTo>
                    <a:pt x="0" y="310"/>
                  </a:lnTo>
                  <a:lnTo>
                    <a:pt x="101" y="527"/>
                  </a:lnTo>
                  <a:lnTo>
                    <a:pt x="435" y="527"/>
                  </a:lnTo>
                  <a:lnTo>
                    <a:pt x="427" y="569"/>
                  </a:lnTo>
                  <a:lnTo>
                    <a:pt x="419" y="569"/>
                  </a:lnTo>
                  <a:lnTo>
                    <a:pt x="561" y="870"/>
                  </a:lnTo>
                  <a:lnTo>
                    <a:pt x="1062" y="870"/>
                  </a:lnTo>
                  <a:lnTo>
                    <a:pt x="1204" y="569"/>
                  </a:lnTo>
                  <a:lnTo>
                    <a:pt x="1196" y="527"/>
                  </a:lnTo>
                  <a:lnTo>
                    <a:pt x="1522" y="527"/>
                  </a:lnTo>
                  <a:lnTo>
                    <a:pt x="1623" y="310"/>
                  </a:lnTo>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A5A5A5"/>
                </a:solidFill>
                <a:latin typeface="Calibri"/>
                <a:ea typeface="Calibri"/>
                <a:cs typeface="Calibri"/>
                <a:sym typeface="Calibri"/>
              </a:endParaRPr>
            </a:p>
          </p:txBody>
        </p:sp>
        <p:sp>
          <p:nvSpPr>
            <p:cNvPr id="177" name="Google Shape;177;p18"/>
            <p:cNvSpPr/>
            <p:nvPr/>
          </p:nvSpPr>
          <p:spPr>
            <a:xfrm>
              <a:off x="4402138" y="1419224"/>
              <a:ext cx="1587" cy="1588"/>
            </a:xfrm>
            <a:custGeom>
              <a:avLst/>
              <a:gdLst/>
              <a:ahLst/>
              <a:cxnLst/>
              <a:rect l="l" t="t" r="r" b="b"/>
              <a:pathLst>
                <a:path w="1" h="1" extrusionOk="0">
                  <a:moveTo>
                    <a:pt x="0" y="0"/>
                  </a:moveTo>
                  <a:lnTo>
                    <a:pt x="0" y="0"/>
                  </a:lnTo>
                </a:path>
              </a:pathLst>
            </a:custGeom>
            <a:solidFill>
              <a:srgbClr val="A5A5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A5A5A5"/>
                </a:solidFill>
                <a:latin typeface="Calibri"/>
                <a:ea typeface="Calibri"/>
                <a:cs typeface="Calibri"/>
                <a:sym typeface="Calibri"/>
              </a:endParaRPr>
            </a:p>
          </p:txBody>
        </p:sp>
      </p:grpSp>
      <p:sp>
        <p:nvSpPr>
          <p:cNvPr id="178" name="Google Shape;178;p18"/>
          <p:cNvSpPr/>
          <p:nvPr/>
        </p:nvSpPr>
        <p:spPr>
          <a:xfrm>
            <a:off x="4396472" y="3589083"/>
            <a:ext cx="271188" cy="224370"/>
          </a:xfrm>
          <a:custGeom>
            <a:avLst/>
            <a:gdLst/>
            <a:ahLst/>
            <a:cxnLst/>
            <a:rect l="l" t="t" r="r" b="b"/>
            <a:pathLst>
              <a:path w="21600" h="21600" extrusionOk="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5B9BD5"/>
          </a:solidFill>
          <a:ln>
            <a:noFill/>
          </a:ln>
        </p:spPr>
        <p:txBody>
          <a:bodyPr spcFirstLastPara="1" wrap="square" lIns="50775" tIns="50775" rIns="50775" bIns="50775"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5B9BD5"/>
              </a:solidFill>
              <a:latin typeface="Gill Sans"/>
              <a:ea typeface="Gill Sans"/>
              <a:cs typeface="Gill Sans"/>
              <a:sym typeface="Gill Sans"/>
            </a:endParaRPr>
          </a:p>
        </p:txBody>
      </p:sp>
      <p:grpSp>
        <p:nvGrpSpPr>
          <p:cNvPr id="179" name="Google Shape;179;p18"/>
          <p:cNvGrpSpPr/>
          <p:nvPr/>
        </p:nvGrpSpPr>
        <p:grpSpPr>
          <a:xfrm>
            <a:off x="4367116" y="1905660"/>
            <a:ext cx="293233" cy="280667"/>
            <a:chOff x="4197350" y="919163"/>
            <a:chExt cx="225425" cy="217487"/>
          </a:xfrm>
        </p:grpSpPr>
        <p:sp>
          <p:nvSpPr>
            <p:cNvPr id="180" name="Google Shape;180;p18"/>
            <p:cNvSpPr/>
            <p:nvPr/>
          </p:nvSpPr>
          <p:spPr>
            <a:xfrm>
              <a:off x="4335463" y="1001713"/>
              <a:ext cx="87312" cy="134937"/>
            </a:xfrm>
            <a:custGeom>
              <a:avLst/>
              <a:gdLst/>
              <a:ahLst/>
              <a:cxnLst/>
              <a:rect l="l" t="t" r="r" b="b"/>
              <a:pathLst>
                <a:path w="241" h="375" extrusionOk="0">
                  <a:moveTo>
                    <a:pt x="52" y="0"/>
                  </a:moveTo>
                  <a:cubicBezTo>
                    <a:pt x="52" y="52"/>
                    <a:pt x="52" y="52"/>
                    <a:pt x="52" y="52"/>
                  </a:cubicBezTo>
                  <a:cubicBezTo>
                    <a:pt x="94" y="52"/>
                    <a:pt x="146" y="52"/>
                    <a:pt x="156" y="83"/>
                  </a:cubicBezTo>
                  <a:cubicBezTo>
                    <a:pt x="167" y="114"/>
                    <a:pt x="115" y="166"/>
                    <a:pt x="94" y="187"/>
                  </a:cubicBezTo>
                  <a:cubicBezTo>
                    <a:pt x="63" y="229"/>
                    <a:pt x="0" y="312"/>
                    <a:pt x="73" y="354"/>
                  </a:cubicBezTo>
                  <a:cubicBezTo>
                    <a:pt x="104" y="374"/>
                    <a:pt x="135" y="322"/>
                    <a:pt x="104" y="312"/>
                  </a:cubicBezTo>
                  <a:cubicBezTo>
                    <a:pt x="73" y="291"/>
                    <a:pt x="198" y="145"/>
                    <a:pt x="208" y="114"/>
                  </a:cubicBezTo>
                  <a:cubicBezTo>
                    <a:pt x="240" y="10"/>
                    <a:pt x="125" y="0"/>
                    <a:pt x="52" y="0"/>
                  </a:cubicBezTo>
                  <a:close/>
                  <a:moveTo>
                    <a:pt x="52" y="0"/>
                  </a:moveTo>
                  <a:lnTo>
                    <a:pt x="52" y="0"/>
                  </a:lnTo>
                  <a:close/>
                </a:path>
              </a:pathLst>
            </a:cu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181" name="Google Shape;181;p18"/>
            <p:cNvSpPr/>
            <p:nvPr/>
          </p:nvSpPr>
          <p:spPr>
            <a:xfrm>
              <a:off x="4260850" y="922338"/>
              <a:ext cx="90488" cy="173038"/>
            </a:xfrm>
            <a:custGeom>
              <a:avLst/>
              <a:gdLst/>
              <a:ahLst/>
              <a:cxnLst/>
              <a:rect l="l" t="t" r="r" b="b"/>
              <a:pathLst>
                <a:path w="251" h="480" extrusionOk="0">
                  <a:moveTo>
                    <a:pt x="250" y="354"/>
                  </a:moveTo>
                  <a:cubicBezTo>
                    <a:pt x="250" y="136"/>
                    <a:pt x="250" y="136"/>
                    <a:pt x="250" y="136"/>
                  </a:cubicBezTo>
                  <a:cubicBezTo>
                    <a:pt x="250" y="125"/>
                    <a:pt x="104" y="0"/>
                    <a:pt x="83" y="0"/>
                  </a:cubicBezTo>
                  <a:cubicBezTo>
                    <a:pt x="0" y="0"/>
                    <a:pt x="0" y="0"/>
                    <a:pt x="0" y="0"/>
                  </a:cubicBezTo>
                  <a:cubicBezTo>
                    <a:pt x="0" y="479"/>
                    <a:pt x="0" y="479"/>
                    <a:pt x="0" y="479"/>
                  </a:cubicBezTo>
                  <a:cubicBezTo>
                    <a:pt x="83" y="479"/>
                    <a:pt x="83" y="479"/>
                    <a:pt x="83" y="479"/>
                  </a:cubicBezTo>
                  <a:cubicBezTo>
                    <a:pt x="104" y="469"/>
                    <a:pt x="239" y="364"/>
                    <a:pt x="250" y="354"/>
                  </a:cubicBezTo>
                  <a:close/>
                  <a:moveTo>
                    <a:pt x="250" y="354"/>
                  </a:moveTo>
                  <a:lnTo>
                    <a:pt x="250" y="354"/>
                  </a:lnTo>
                  <a:close/>
                </a:path>
              </a:pathLst>
            </a:cu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182" name="Google Shape;182;p18"/>
            <p:cNvSpPr/>
            <p:nvPr/>
          </p:nvSpPr>
          <p:spPr>
            <a:xfrm>
              <a:off x="4197350" y="963613"/>
              <a:ext cx="46038" cy="11112"/>
            </a:xfrm>
            <a:custGeom>
              <a:avLst/>
              <a:gdLst/>
              <a:ahLst/>
              <a:cxnLst/>
              <a:rect l="l" t="t" r="r" b="b"/>
              <a:pathLst>
                <a:path w="126" h="32" extrusionOk="0">
                  <a:moveTo>
                    <a:pt x="0" y="0"/>
                  </a:moveTo>
                  <a:lnTo>
                    <a:pt x="125" y="0"/>
                  </a:lnTo>
                  <a:lnTo>
                    <a:pt x="125" y="31"/>
                  </a:lnTo>
                  <a:lnTo>
                    <a:pt x="0" y="31"/>
                  </a:lnTo>
                  <a:lnTo>
                    <a:pt x="0" y="0"/>
                  </a:lnTo>
                </a:path>
              </a:pathLst>
            </a:cu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183" name="Google Shape;183;p18"/>
            <p:cNvSpPr/>
            <p:nvPr/>
          </p:nvSpPr>
          <p:spPr>
            <a:xfrm>
              <a:off x="4197350" y="1042988"/>
              <a:ext cx="46038" cy="11112"/>
            </a:xfrm>
            <a:custGeom>
              <a:avLst/>
              <a:gdLst/>
              <a:ahLst/>
              <a:cxnLst/>
              <a:rect l="l" t="t" r="r" b="b"/>
              <a:pathLst>
                <a:path w="126" h="32" extrusionOk="0">
                  <a:moveTo>
                    <a:pt x="0" y="0"/>
                  </a:moveTo>
                  <a:lnTo>
                    <a:pt x="125" y="0"/>
                  </a:lnTo>
                  <a:lnTo>
                    <a:pt x="125" y="31"/>
                  </a:lnTo>
                  <a:lnTo>
                    <a:pt x="0" y="31"/>
                  </a:lnTo>
                  <a:lnTo>
                    <a:pt x="0" y="0"/>
                  </a:lnTo>
                </a:path>
              </a:pathLst>
            </a:cu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184" name="Google Shape;184;p18"/>
            <p:cNvSpPr/>
            <p:nvPr/>
          </p:nvSpPr>
          <p:spPr>
            <a:xfrm>
              <a:off x="4249738" y="919163"/>
              <a:ext cx="7937" cy="179388"/>
            </a:xfrm>
            <a:custGeom>
              <a:avLst/>
              <a:gdLst/>
              <a:ahLst/>
              <a:cxnLst/>
              <a:rect l="l" t="t" r="r" b="b"/>
              <a:pathLst>
                <a:path w="22" h="500" extrusionOk="0">
                  <a:moveTo>
                    <a:pt x="21" y="385"/>
                  </a:moveTo>
                  <a:lnTo>
                    <a:pt x="21" y="0"/>
                  </a:lnTo>
                  <a:lnTo>
                    <a:pt x="0" y="0"/>
                  </a:lnTo>
                  <a:lnTo>
                    <a:pt x="0" y="499"/>
                  </a:lnTo>
                  <a:lnTo>
                    <a:pt x="21" y="499"/>
                  </a:lnTo>
                  <a:lnTo>
                    <a:pt x="21" y="385"/>
                  </a:lnTo>
                  <a:close/>
                  <a:moveTo>
                    <a:pt x="21" y="385"/>
                  </a:moveTo>
                  <a:lnTo>
                    <a:pt x="21" y="385"/>
                  </a:lnTo>
                  <a:close/>
                </a:path>
              </a:pathLst>
            </a:cu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185" name="Google Shape;185;p18"/>
            <p:cNvSpPr/>
            <p:nvPr/>
          </p:nvSpPr>
          <p:spPr>
            <a:xfrm>
              <a:off x="4249738" y="919163"/>
              <a:ext cx="7937" cy="179388"/>
            </a:xfrm>
            <a:custGeom>
              <a:avLst/>
              <a:gdLst/>
              <a:ahLst/>
              <a:cxnLst/>
              <a:rect l="l" t="t" r="r" b="b"/>
              <a:pathLst>
                <a:path w="22" h="500" extrusionOk="0">
                  <a:moveTo>
                    <a:pt x="21" y="385"/>
                  </a:moveTo>
                  <a:lnTo>
                    <a:pt x="21" y="0"/>
                  </a:lnTo>
                  <a:lnTo>
                    <a:pt x="0" y="0"/>
                  </a:lnTo>
                  <a:lnTo>
                    <a:pt x="0" y="499"/>
                  </a:lnTo>
                  <a:lnTo>
                    <a:pt x="21" y="499"/>
                  </a:lnTo>
                  <a:lnTo>
                    <a:pt x="21" y="385"/>
                  </a:lnTo>
                </a:path>
              </a:pathLst>
            </a:cu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sp>
          <p:nvSpPr>
            <p:cNvPr id="186" name="Google Shape;186;p18"/>
            <p:cNvSpPr/>
            <p:nvPr/>
          </p:nvSpPr>
          <p:spPr>
            <a:xfrm>
              <a:off x="4257675" y="1057275"/>
              <a:ext cx="1588" cy="1588"/>
            </a:xfrm>
            <a:custGeom>
              <a:avLst/>
              <a:gdLst/>
              <a:ahLst/>
              <a:cxnLst/>
              <a:rect l="l" t="t" r="r" b="b"/>
              <a:pathLst>
                <a:path w="1" h="1" extrusionOk="0">
                  <a:moveTo>
                    <a:pt x="0" y="0"/>
                  </a:moveTo>
                  <a:lnTo>
                    <a:pt x="0" y="0"/>
                  </a:lnTo>
                </a:path>
              </a:pathLst>
            </a:cu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Calibri"/>
                <a:ea typeface="Calibri"/>
                <a:cs typeface="Calibri"/>
                <a:sym typeface="Calibri"/>
              </a:endParaRPr>
            </a:p>
          </p:txBody>
        </p:sp>
      </p:grpSp>
      <p:sp>
        <p:nvSpPr>
          <p:cNvPr id="187" name="Google Shape;187;p18"/>
          <p:cNvSpPr/>
          <p:nvPr/>
        </p:nvSpPr>
        <p:spPr>
          <a:xfrm>
            <a:off x="4445744" y="6422537"/>
            <a:ext cx="268804" cy="266652"/>
          </a:xfrm>
          <a:custGeom>
            <a:avLst/>
            <a:gdLst/>
            <a:ahLst/>
            <a:cxnLst/>
            <a:rect l="l" t="t" r="r" b="b"/>
            <a:pathLst>
              <a:path w="21595" h="21600" extrusionOk="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rgbClr val="4472C4"/>
          </a:solidFill>
          <a:ln>
            <a:noFill/>
          </a:ln>
        </p:spPr>
        <p:txBody>
          <a:bodyPr spcFirstLastPara="1" wrap="square" lIns="50775" tIns="50775" rIns="50775" bIns="50775"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4CEB9"/>
              </a:solidFill>
              <a:latin typeface="Gill Sans"/>
              <a:ea typeface="Gill Sans"/>
              <a:cs typeface="Gill Sans"/>
              <a:sym typeface="Gill Sans"/>
            </a:endParaRPr>
          </a:p>
        </p:txBody>
      </p:sp>
      <p:sp>
        <p:nvSpPr>
          <p:cNvPr id="188" name="Google Shape;188;p18"/>
          <p:cNvSpPr/>
          <p:nvPr/>
        </p:nvSpPr>
        <p:spPr>
          <a:xfrm>
            <a:off x="4416423" y="1048886"/>
            <a:ext cx="289315" cy="240396"/>
          </a:xfrm>
          <a:custGeom>
            <a:avLst/>
            <a:gdLst/>
            <a:ahLst/>
            <a:cxnLst/>
            <a:rect l="l" t="t" r="r" b="b"/>
            <a:pathLst>
              <a:path w="391" h="391" extrusionOk="0">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rgbClr val="4472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18"/>
          <p:cNvSpPr txBox="1"/>
          <p:nvPr/>
        </p:nvSpPr>
        <p:spPr>
          <a:xfrm>
            <a:off x="1800525" y="374622"/>
            <a:ext cx="5882879" cy="522317"/>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2800" b="1" dirty="0" smtClean="0">
                <a:latin typeface="Arial Black"/>
                <a:ea typeface="Arial Black"/>
                <a:cs typeface="Arial Black"/>
                <a:sym typeface="Arial Black"/>
              </a:rPr>
              <a:t>India’s  </a:t>
            </a:r>
            <a:r>
              <a:rPr lang="en-US" sz="2800" b="1" dirty="0" err="1" smtClean="0">
                <a:latin typeface="Arial Black"/>
                <a:ea typeface="Arial Black"/>
                <a:cs typeface="Arial Black"/>
                <a:sym typeface="Arial Black"/>
              </a:rPr>
              <a:t>IoT</a:t>
            </a:r>
            <a:r>
              <a:rPr lang="en-US" sz="2800" b="1" dirty="0" smtClean="0">
                <a:latin typeface="Arial Black"/>
                <a:ea typeface="Arial Black"/>
                <a:cs typeface="Arial Black"/>
                <a:sym typeface="Arial Black"/>
              </a:rPr>
              <a:t> Policy </a:t>
            </a:r>
            <a:r>
              <a:rPr lang="en-US" sz="2800" b="1" i="0" u="none" strike="noStrike" cap="none" dirty="0" smtClean="0">
                <a:solidFill>
                  <a:srgbClr val="000000"/>
                </a:solidFill>
                <a:latin typeface="Arial Black"/>
                <a:ea typeface="Arial Black"/>
                <a:cs typeface="Arial Black"/>
                <a:sym typeface="Arial Black"/>
              </a:rPr>
              <a:t>Roadmap</a:t>
            </a:r>
            <a:endParaRPr sz="2800" b="1" i="0" u="none" strike="noStrike" cap="none" dirty="0">
              <a:solidFill>
                <a:srgbClr val="000000"/>
              </a:solidFill>
              <a:latin typeface="Arial Black"/>
              <a:ea typeface="Arial Black"/>
              <a:cs typeface="Arial Black"/>
              <a:sym typeface="Arial Black"/>
            </a:endParaRPr>
          </a:p>
        </p:txBody>
      </p:sp>
      <p:sp>
        <p:nvSpPr>
          <p:cNvPr id="51" name="Google Shape;486;p53"/>
          <p:cNvSpPr txBox="1"/>
          <p:nvPr/>
        </p:nvSpPr>
        <p:spPr>
          <a:xfrm>
            <a:off x="60265" y="2815918"/>
            <a:ext cx="3993568" cy="1068514"/>
          </a:xfrm>
          <a:prstGeom prst="rect">
            <a:avLst/>
          </a:prstGeom>
          <a:noFill/>
          <a:ln>
            <a:noFill/>
          </a:ln>
        </p:spPr>
        <p:txBody>
          <a:bodyPr spcFirstLastPara="1" wrap="square" lIns="91400" tIns="45700" rIns="91400" bIns="45700" anchor="t" anchorCtr="0">
            <a:noAutofit/>
          </a:bodyPr>
          <a:lstStyle/>
          <a:p>
            <a:pPr marL="0" marR="0" lvl="0" indent="0" algn="just" rtl="0">
              <a:spcBef>
                <a:spcPts val="0"/>
              </a:spcBef>
              <a:spcAft>
                <a:spcPts val="0"/>
              </a:spcAft>
              <a:buNone/>
            </a:pPr>
            <a:r>
              <a:rPr lang="en-US" sz="1600" b="1" dirty="0">
                <a:latin typeface="Calibri"/>
                <a:ea typeface="Calibri"/>
                <a:cs typeface="Calibri"/>
              </a:rPr>
              <a:t>1. </a:t>
            </a:r>
            <a:r>
              <a:rPr lang="en-US" sz="1600" b="1" dirty="0" smtClean="0">
                <a:latin typeface="Calibri"/>
                <a:ea typeface="Calibri"/>
                <a:cs typeface="Calibri"/>
              </a:rPr>
              <a:t>Revised Draft </a:t>
            </a:r>
            <a:r>
              <a:rPr lang="en-US" sz="1600" b="1" dirty="0" err="1" smtClean="0">
                <a:latin typeface="Calibri"/>
                <a:ea typeface="Calibri"/>
                <a:cs typeface="Calibri"/>
              </a:rPr>
              <a:t>IoT</a:t>
            </a:r>
            <a:r>
              <a:rPr lang="en-US" sz="1600" b="1" dirty="0" smtClean="0">
                <a:latin typeface="Calibri"/>
                <a:ea typeface="Calibri"/>
                <a:cs typeface="Calibri"/>
              </a:rPr>
              <a:t> </a:t>
            </a:r>
            <a:r>
              <a:rPr lang="en-US" sz="1600" b="1" dirty="0">
                <a:latin typeface="Calibri"/>
                <a:ea typeface="Calibri"/>
                <a:cs typeface="Calibri"/>
              </a:rPr>
              <a:t>Policy</a:t>
            </a:r>
            <a:r>
              <a:rPr lang="en-US" sz="1600" b="1" dirty="0" smtClean="0">
                <a:latin typeface="Calibri"/>
                <a:ea typeface="Calibri"/>
                <a:cs typeface="Calibri"/>
              </a:rPr>
              <a:t>, 2015 </a:t>
            </a:r>
            <a:r>
              <a:rPr lang="en-US" sz="1600" b="1" dirty="0" err="1">
                <a:latin typeface="Bahnschrift SemiLight Condensed" panose="020B0502040204020203" pitchFamily="34" charset="0"/>
                <a:cs typeface="Calibri" pitchFamily="34" charset="0"/>
              </a:rPr>
              <a:t>MeitY</a:t>
            </a:r>
            <a:r>
              <a:rPr lang="en-US" sz="1600" b="1" dirty="0">
                <a:latin typeface="Bahnschrift SemiLight Condensed" panose="020B0502040204020203" pitchFamily="34" charset="0"/>
                <a:cs typeface="Calibri" pitchFamily="34" charset="0"/>
              </a:rPr>
              <a:t> to encourage </a:t>
            </a:r>
            <a:r>
              <a:rPr lang="en-US" sz="1600" b="1" dirty="0" smtClean="0">
                <a:latin typeface="Bahnschrift SemiLight Condensed" panose="020B0502040204020203" pitchFamily="34" charset="0"/>
                <a:cs typeface="Calibri" pitchFamily="34" charset="0"/>
              </a:rPr>
              <a:t>Make-in-India</a:t>
            </a:r>
            <a:r>
              <a:rPr lang="en-US" sz="1600" b="1" dirty="0">
                <a:latin typeface="Bahnschrift SemiLight Condensed" panose="020B0502040204020203" pitchFamily="34" charset="0"/>
                <a:cs typeface="Calibri" pitchFamily="34" charset="0"/>
              </a:rPr>
              <a:t>, develop connected, secure &amp; smart IoT based system for the country’s ‘economy, society, environment &amp; </a:t>
            </a:r>
            <a:r>
              <a:rPr lang="en-US" sz="1600" b="1" dirty="0">
                <a:latin typeface="Bahnschrift SemiLight Condensed" panose="020B0502040204020203" pitchFamily="34" charset="0"/>
                <a:cs typeface="Calibri" pitchFamily="34" charset="0"/>
                <a:sym typeface="Calibri"/>
              </a:rPr>
              <a:t>g</a:t>
            </a:r>
            <a:r>
              <a:rPr lang="en-US" sz="1600" b="1" dirty="0">
                <a:latin typeface="Bahnschrift SemiLight Condensed" panose="020B0502040204020203" pitchFamily="34" charset="0"/>
                <a:cs typeface="Calibri" pitchFamily="34" charset="0"/>
              </a:rPr>
              <a:t>lobal </a:t>
            </a:r>
            <a:r>
              <a:rPr lang="en-US" sz="1600" b="1" dirty="0" smtClean="0">
                <a:latin typeface="Bahnschrift SemiLight Condensed" panose="020B0502040204020203" pitchFamily="34" charset="0"/>
                <a:cs typeface="Calibri" pitchFamily="34" charset="0"/>
              </a:rPr>
              <a:t>needs’</a:t>
            </a:r>
            <a:endParaRPr lang="en-US" sz="1600" b="1" dirty="0">
              <a:latin typeface="Bahnschrift SemiLight Condensed" panose="020B0502040204020203" pitchFamily="34" charset="0"/>
              <a:cs typeface="Calibri" pitchFamily="34" charset="0"/>
            </a:endParaRPr>
          </a:p>
        </p:txBody>
      </p:sp>
      <p:sp>
        <p:nvSpPr>
          <p:cNvPr id="52" name="Google Shape;491;p53"/>
          <p:cNvSpPr txBox="1"/>
          <p:nvPr/>
        </p:nvSpPr>
        <p:spPr>
          <a:xfrm>
            <a:off x="4810504" y="2298902"/>
            <a:ext cx="3896528" cy="857348"/>
          </a:xfrm>
          <a:prstGeom prst="rect">
            <a:avLst/>
          </a:prstGeom>
          <a:noFill/>
          <a:ln>
            <a:noFill/>
          </a:ln>
        </p:spPr>
        <p:txBody>
          <a:bodyPr spcFirstLastPara="1" wrap="square" lIns="91400" tIns="45700" rIns="91400" bIns="45700" anchor="t" anchorCtr="0">
            <a:noAutofit/>
          </a:bodyPr>
          <a:lstStyle/>
          <a:p>
            <a:pPr marL="0" lvl="0" indent="0" algn="just">
              <a:buSzPts val="1400"/>
              <a:buFont typeface="Arial"/>
              <a:buNone/>
            </a:pPr>
            <a:r>
              <a:rPr lang="en-US" sz="1600" b="1" dirty="0">
                <a:latin typeface="Calibri"/>
                <a:ea typeface="Calibri"/>
                <a:cs typeface="Calibri"/>
              </a:rPr>
              <a:t>2. Smart Cities Mission: </a:t>
            </a:r>
            <a:r>
              <a:rPr lang="en-US" sz="1600" dirty="0">
                <a:latin typeface="Bahnschrift SemiLight Condensed" panose="020B0502040204020203" pitchFamily="34" charset="0"/>
                <a:cs typeface="Calibri" pitchFamily="34" charset="0"/>
              </a:rPr>
              <a:t>An urban renewal program by the </a:t>
            </a:r>
            <a:r>
              <a:rPr lang="en-US" sz="1600" dirty="0" err="1">
                <a:latin typeface="Bahnschrift SemiLight Condensed" panose="020B0502040204020203" pitchFamily="34" charset="0"/>
                <a:cs typeface="Calibri" pitchFamily="34" charset="0"/>
              </a:rPr>
              <a:t>GoI</a:t>
            </a:r>
            <a:r>
              <a:rPr lang="en-US" sz="1600" dirty="0">
                <a:latin typeface="Bahnschrift SemiLight Condensed" panose="020B0502040204020203" pitchFamily="34" charset="0"/>
                <a:cs typeface="Calibri" pitchFamily="34" charset="0"/>
              </a:rPr>
              <a:t> with the mission to develop (IoT based) smart cities </a:t>
            </a:r>
          </a:p>
        </p:txBody>
      </p:sp>
      <p:sp>
        <p:nvSpPr>
          <p:cNvPr id="54" name="Google Shape;512;p53"/>
          <p:cNvSpPr txBox="1"/>
          <p:nvPr/>
        </p:nvSpPr>
        <p:spPr>
          <a:xfrm>
            <a:off x="4727019" y="3341222"/>
            <a:ext cx="3898994" cy="816767"/>
          </a:xfrm>
          <a:prstGeom prst="rect">
            <a:avLst/>
          </a:prstGeom>
          <a:noFill/>
          <a:ln>
            <a:noFill/>
          </a:ln>
        </p:spPr>
        <p:txBody>
          <a:bodyPr spcFirstLastPara="1" wrap="square" lIns="91400" tIns="45700" rIns="91400" bIns="45700" anchor="t" anchorCtr="0">
            <a:noAutofit/>
          </a:bodyPr>
          <a:lstStyle/>
          <a:p>
            <a:pPr algn="just">
              <a:buSzPts val="1400"/>
            </a:pPr>
            <a:r>
              <a:rPr lang="en-US" sz="1600" b="1" dirty="0">
                <a:latin typeface="Calibri"/>
                <a:ea typeface="Calibri"/>
                <a:cs typeface="Calibri"/>
              </a:rPr>
              <a:t>3</a:t>
            </a:r>
            <a:r>
              <a:rPr lang="en-US" sz="1600" b="1" dirty="0" smtClean="0">
                <a:latin typeface="Calibri"/>
                <a:ea typeface="Calibri"/>
                <a:cs typeface="Calibri"/>
              </a:rPr>
              <a:t>. </a:t>
            </a:r>
            <a:r>
              <a:rPr lang="en-US" sz="1600" b="1" dirty="0">
                <a:latin typeface="Calibri"/>
                <a:ea typeface="Calibri"/>
                <a:cs typeface="Calibri"/>
              </a:rPr>
              <a:t>National Telecom M2M </a:t>
            </a:r>
            <a:r>
              <a:rPr lang="en-US" sz="1600" b="1" u="sng" dirty="0" smtClean="0">
                <a:latin typeface="Calibri"/>
                <a:ea typeface="Calibri"/>
                <a:cs typeface="Calibri"/>
              </a:rPr>
              <a:t>Roadmap</a:t>
            </a:r>
            <a:r>
              <a:rPr lang="en-US" sz="1600" dirty="0">
                <a:latin typeface="Calibri"/>
                <a:ea typeface="Calibri"/>
                <a:cs typeface="Calibri"/>
              </a:rPr>
              <a:t>: </a:t>
            </a:r>
            <a:r>
              <a:rPr lang="en-US" sz="1600" dirty="0">
                <a:latin typeface="Bahnschrift SemiLight Condensed" panose="020B0502040204020203" pitchFamily="34" charset="0"/>
                <a:cs typeface="Calibri" pitchFamily="34" charset="0"/>
              </a:rPr>
              <a:t>to put together various standards, policy and regulatory </a:t>
            </a:r>
            <a:r>
              <a:rPr lang="en-US" sz="1600" dirty="0" smtClean="0">
                <a:latin typeface="Bahnschrift SemiLight Condensed" panose="020B0502040204020203" pitchFamily="34" charset="0"/>
                <a:cs typeface="Calibri" pitchFamily="34" charset="0"/>
              </a:rPr>
              <a:t>requirements for implementing M2M .</a:t>
            </a:r>
            <a:endParaRPr lang="en-US" sz="1600" dirty="0">
              <a:latin typeface="Bahnschrift SemiLight Condensed" panose="020B0502040204020203" pitchFamily="34" charset="0"/>
              <a:cs typeface="Calibri" pitchFamily="34" charset="0"/>
            </a:endParaRPr>
          </a:p>
          <a:p>
            <a:pPr marL="0" marR="0" lvl="0" indent="0" algn="r" rtl="0">
              <a:lnSpc>
                <a:spcPct val="100000"/>
              </a:lnSpc>
              <a:spcBef>
                <a:spcPts val="0"/>
              </a:spcBef>
              <a:spcAft>
                <a:spcPts val="0"/>
              </a:spcAft>
              <a:buClr>
                <a:srgbClr val="000000"/>
              </a:buClr>
              <a:buSzPts val="1400"/>
              <a:buFont typeface="Arial"/>
              <a:buNone/>
            </a:pPr>
            <a:endParaRPr sz="1600" b="1" i="0" u="none" strike="noStrike" cap="none" dirty="0">
              <a:solidFill>
                <a:srgbClr val="000000"/>
              </a:solidFill>
              <a:latin typeface="Arial"/>
              <a:ea typeface="Arial"/>
              <a:cs typeface="Arial"/>
              <a:sym typeface="Arial"/>
            </a:endParaRPr>
          </a:p>
        </p:txBody>
      </p:sp>
      <p:sp>
        <p:nvSpPr>
          <p:cNvPr id="46" name="TextBox 45"/>
          <p:cNvSpPr txBox="1"/>
          <p:nvPr/>
        </p:nvSpPr>
        <p:spPr>
          <a:xfrm>
            <a:off x="15616" y="1820885"/>
            <a:ext cx="4424808" cy="584775"/>
          </a:xfrm>
          <a:prstGeom prst="rect">
            <a:avLst/>
          </a:prstGeom>
          <a:noFill/>
        </p:spPr>
        <p:txBody>
          <a:bodyPr wrap="square" rtlCol="0">
            <a:spAutoFit/>
          </a:bodyPr>
          <a:lstStyle/>
          <a:p>
            <a:r>
              <a:rPr lang="en-IN" sz="1600" dirty="0" smtClean="0">
                <a:latin typeface="Calibri" pitchFamily="34" charset="0"/>
                <a:cs typeface="Calibri" pitchFamily="34" charset="0"/>
              </a:rPr>
              <a:t> </a:t>
            </a:r>
            <a:r>
              <a:rPr lang="en-IN" sz="1600" dirty="0">
                <a:latin typeface="Bahnschrift SemiLight Condensed" panose="020B0502040204020203" pitchFamily="34" charset="0"/>
                <a:cs typeface="Calibri" pitchFamily="34" charset="0"/>
              </a:rPr>
              <a:t>14 SGP projects with smart </a:t>
            </a:r>
            <a:r>
              <a:rPr lang="en-IN" sz="1600" dirty="0" smtClean="0">
                <a:latin typeface="Bahnschrift SemiLight Condensed" panose="020B0502040204020203" pitchFamily="34" charset="0"/>
                <a:cs typeface="Calibri" pitchFamily="34" charset="0"/>
              </a:rPr>
              <a:t>meters; </a:t>
            </a:r>
            <a:r>
              <a:rPr lang="en-IN" sz="1600" dirty="0">
                <a:latin typeface="Bahnschrift SemiLight Condensed" panose="020B0502040204020203" pitchFamily="34" charset="0"/>
                <a:cs typeface="Calibri" pitchFamily="34" charset="0"/>
              </a:rPr>
              <a:t>implemented PAN India  by various state-owned distribution utilities</a:t>
            </a:r>
          </a:p>
        </p:txBody>
      </p:sp>
      <p:sp>
        <p:nvSpPr>
          <p:cNvPr id="47" name="TextBox 46"/>
          <p:cNvSpPr txBox="1"/>
          <p:nvPr/>
        </p:nvSpPr>
        <p:spPr>
          <a:xfrm>
            <a:off x="4667650" y="1539289"/>
            <a:ext cx="4476350" cy="584775"/>
          </a:xfrm>
          <a:prstGeom prst="rect">
            <a:avLst/>
          </a:prstGeom>
          <a:noFill/>
        </p:spPr>
        <p:txBody>
          <a:bodyPr wrap="square" rtlCol="0">
            <a:spAutoFit/>
          </a:bodyPr>
          <a:lstStyle/>
          <a:p>
            <a:r>
              <a:rPr lang="en-IN" sz="1600" dirty="0">
                <a:latin typeface="Bahnschrift SemiLight Condensed" panose="020B0502040204020203" pitchFamily="34" charset="0"/>
                <a:cs typeface="Calibri" pitchFamily="34" charset="0"/>
              </a:rPr>
              <a:t>To provide secure, affordable &amp; high quality telecommunication services to all citizens.</a:t>
            </a:r>
          </a:p>
        </p:txBody>
      </p:sp>
      <p:sp>
        <p:nvSpPr>
          <p:cNvPr id="48" name="TextBox 47"/>
          <p:cNvSpPr txBox="1"/>
          <p:nvPr/>
        </p:nvSpPr>
        <p:spPr>
          <a:xfrm>
            <a:off x="175499" y="5651781"/>
            <a:ext cx="4240924" cy="800219"/>
          </a:xfrm>
          <a:prstGeom prst="rect">
            <a:avLst/>
          </a:prstGeom>
          <a:noFill/>
        </p:spPr>
        <p:txBody>
          <a:bodyPr wrap="square" rtlCol="0">
            <a:spAutoFit/>
          </a:bodyPr>
          <a:lstStyle/>
          <a:p>
            <a:pPr lvl="0"/>
            <a:r>
              <a:rPr lang="en-IN" sz="1600" dirty="0">
                <a:latin typeface="Bahnschrift SemiLight Condensed" panose="020B0502040204020203" pitchFamily="34" charset="0"/>
                <a:cs typeface="Calibri" pitchFamily="34" charset="0"/>
                <a:sym typeface="Open Sans"/>
              </a:rPr>
              <a:t>For suitable amendments in licensing conditions for provisioning of M2M services </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8650" y="2002221"/>
            <a:ext cx="7886700" cy="4174742"/>
          </a:xfrm>
        </p:spPr>
        <p:txBody>
          <a:bodyPr/>
          <a:lstStyle/>
          <a:p>
            <a:pPr algn="just">
              <a:lnSpc>
                <a:spcPct val="150000"/>
              </a:lnSpc>
            </a:pPr>
            <a:r>
              <a:rPr lang="en-US" sz="2400" dirty="0">
                <a:solidFill>
                  <a:srgbClr val="000000"/>
                </a:solidFill>
              </a:rPr>
              <a:t>F</a:t>
            </a:r>
            <a:r>
              <a:rPr lang="en-US" sz="2400" dirty="0" smtClean="0">
                <a:solidFill>
                  <a:srgbClr val="000000"/>
                </a:solidFill>
              </a:rPr>
              <a:t>ormulated by </a:t>
            </a:r>
            <a:r>
              <a:rPr lang="en-US" sz="2400" dirty="0" err="1" smtClean="0">
                <a:solidFill>
                  <a:srgbClr val="000000"/>
                </a:solidFill>
              </a:rPr>
              <a:t>MeitY</a:t>
            </a:r>
            <a:endParaRPr lang="en-US" sz="2400" dirty="0" smtClean="0">
              <a:solidFill>
                <a:srgbClr val="000000"/>
              </a:solidFill>
            </a:endParaRPr>
          </a:p>
          <a:p>
            <a:pPr algn="just">
              <a:lnSpc>
                <a:spcPct val="150000"/>
              </a:lnSpc>
            </a:pPr>
            <a:r>
              <a:rPr lang="en-IN" sz="2400" dirty="0" smtClean="0"/>
              <a:t>Aim: To provide secure, reliable, affordable and high quality converged telecommunication services anytime, anywhere for an accelerated inclusive socio-economic development</a:t>
            </a:r>
            <a:endParaRPr lang="en-IN" sz="2400" dirty="0" smtClean="0">
              <a:solidFill>
                <a:srgbClr val="000000"/>
              </a:solidFill>
            </a:endParaRPr>
          </a:p>
          <a:p>
            <a:pPr algn="just">
              <a:lnSpc>
                <a:spcPct val="150000"/>
              </a:lnSpc>
            </a:pP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7" name="Google Shape;227;p21"/>
          <p:cNvSpPr txBox="1">
            <a:spLocks noGrp="1"/>
          </p:cNvSpPr>
          <p:nvPr>
            <p:ph type="title"/>
          </p:nvPr>
        </p:nvSpPr>
        <p:spPr>
          <a:xfrm>
            <a:off x="1229710" y="1195038"/>
            <a:ext cx="6826468" cy="57070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000" b="1" i="0" u="none" strike="noStrike" cap="none" dirty="0" smtClean="0">
                <a:solidFill>
                  <a:srgbClr val="000000"/>
                </a:solidFill>
                <a:latin typeface="Arial Black"/>
                <a:ea typeface="Arial Black"/>
                <a:cs typeface="Arial Black"/>
                <a:sym typeface="Arial Black"/>
              </a:rPr>
              <a:t>National Telecom Policy, 2012</a:t>
            </a:r>
            <a:endParaRPr sz="3000" b="1" i="0" u="none" strike="noStrike" cap="none" dirty="0">
              <a:solidFill>
                <a:srgbClr val="000000"/>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8650" y="1844566"/>
            <a:ext cx="7886700" cy="4332397"/>
          </a:xfrm>
        </p:spPr>
        <p:txBody>
          <a:bodyPr/>
          <a:lstStyle/>
          <a:p>
            <a:pPr algn="just"/>
            <a:r>
              <a:rPr lang="en-US" sz="2400" dirty="0" smtClean="0"/>
              <a:t>This project was launched by Ministry of Power</a:t>
            </a:r>
          </a:p>
          <a:p>
            <a:pPr algn="just"/>
            <a:r>
              <a:rPr lang="en-IN" sz="2400" dirty="0" smtClean="0"/>
              <a:t>14 Smart Grid pilot projects implemented by various state-owned distribution utilities in India</a:t>
            </a:r>
          </a:p>
          <a:p>
            <a:pPr algn="just"/>
            <a:r>
              <a:rPr lang="en-IN" sz="2400" dirty="0"/>
              <a:t>All selected 14 Projects involve installation of Smart Meters for the purpose of reduction in distribution losses and reliability improvement such as </a:t>
            </a:r>
            <a:r>
              <a:rPr lang="en-IN" sz="2400" dirty="0">
                <a:latin typeface="Bahnschrift SemiLight Condensed" panose="020B0502040204020203" pitchFamily="34" charset="0"/>
                <a:cs typeface="Calibri" pitchFamily="34" charset="0"/>
              </a:rPr>
              <a:t>Smart Meters for </a:t>
            </a:r>
            <a:r>
              <a:rPr lang="en-IN" sz="2400" dirty="0" smtClean="0">
                <a:latin typeface="Bahnschrift SemiLight Condensed" panose="020B0502040204020203" pitchFamily="34" charset="0"/>
                <a:cs typeface="Calibri" pitchFamily="34" charset="0"/>
              </a:rPr>
              <a:t>/precision farming, weather</a:t>
            </a:r>
            <a:r>
              <a:rPr lang="en-IN" sz="2400" dirty="0">
                <a:latin typeface="Bahnschrift SemiLight Condensed" panose="020B0502040204020203" pitchFamily="34" charset="0"/>
                <a:cs typeface="Calibri" pitchFamily="34" charset="0"/>
              </a:rPr>
              <a:t>/ </a:t>
            </a:r>
            <a:r>
              <a:rPr lang="en-IN" sz="2400" dirty="0" smtClean="0">
                <a:latin typeface="Bahnschrift SemiLight Condensed" panose="020B0502040204020203" pitchFamily="34" charset="0"/>
                <a:cs typeface="Calibri" pitchFamily="34" charset="0"/>
              </a:rPr>
              <a:t>soil, power loss </a:t>
            </a:r>
            <a:endParaRPr lang="en-US" sz="2400" dirty="0"/>
          </a:p>
          <a:p>
            <a:pPr algn="just"/>
            <a:r>
              <a:rPr lang="en-US" sz="2400" dirty="0" smtClean="0"/>
              <a:t>To </a:t>
            </a:r>
            <a:r>
              <a:rPr lang="en-IN" sz="2400" dirty="0" smtClean="0"/>
              <a:t>transform Indian power sector into a secure, adaptive, sustainable and digitally enabled ecosystem that provides reliable and quality energy for all with active participation of stakeholders </a:t>
            </a:r>
            <a:r>
              <a:rPr lang="en-US" sz="2400" dirty="0" smtClean="0"/>
              <a:t> </a:t>
            </a:r>
          </a:p>
          <a:p>
            <a:pPr algn="just"/>
            <a:endParaRPr lang="en-IN" sz="2400" dirty="0" smtClean="0"/>
          </a:p>
          <a:p>
            <a:pPr algn="just"/>
            <a:endParaRPr lang="en-IN" sz="2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
        <p:nvSpPr>
          <p:cNvPr id="7" name="Google Shape;227;p21"/>
          <p:cNvSpPr txBox="1">
            <a:spLocks noGrp="1"/>
          </p:cNvSpPr>
          <p:nvPr>
            <p:ph type="title"/>
          </p:nvPr>
        </p:nvSpPr>
        <p:spPr>
          <a:xfrm>
            <a:off x="2475186" y="1021617"/>
            <a:ext cx="3941378" cy="53916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000" b="1" i="0" u="none" strike="noStrike" cap="none" dirty="0" smtClean="0">
                <a:solidFill>
                  <a:srgbClr val="000000"/>
                </a:solidFill>
                <a:latin typeface="Arial Black"/>
                <a:ea typeface="Arial Black"/>
                <a:cs typeface="Arial Black"/>
                <a:sym typeface="Arial Black"/>
              </a:rPr>
              <a:t>Smart Grid, 2013</a:t>
            </a:r>
            <a:endParaRPr sz="3000" b="1" i="0" u="none" strike="noStrike" cap="none" dirty="0">
              <a:solidFill>
                <a:srgbClr val="000000"/>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8650" y="1923393"/>
            <a:ext cx="7886700" cy="4253570"/>
          </a:xfrm>
        </p:spPr>
        <p:txBody>
          <a:bodyPr/>
          <a:lstStyle/>
          <a:p>
            <a:pPr algn="just">
              <a:lnSpc>
                <a:spcPct val="150000"/>
              </a:lnSpc>
            </a:pPr>
            <a:r>
              <a:rPr lang="en-IN" sz="2400" dirty="0" smtClean="0"/>
              <a:t>To create a framework for M2M and </a:t>
            </a:r>
            <a:r>
              <a:rPr lang="en-IN" sz="2400" dirty="0" err="1" smtClean="0"/>
              <a:t>IoT</a:t>
            </a:r>
            <a:r>
              <a:rPr lang="en-IN" sz="2400" dirty="0" smtClean="0"/>
              <a:t>.</a:t>
            </a:r>
          </a:p>
          <a:p>
            <a:pPr algn="just">
              <a:lnSpc>
                <a:spcPct val="150000"/>
              </a:lnSpc>
            </a:pPr>
            <a:r>
              <a:rPr lang="en-US" sz="2400" dirty="0" smtClean="0"/>
              <a:t>The aim of this paper was to address issues pertaining to </a:t>
            </a:r>
            <a:r>
              <a:rPr lang="en-US" sz="2400" dirty="0" smtClean="0">
                <a:solidFill>
                  <a:srgbClr val="000000"/>
                </a:solidFill>
              </a:rPr>
              <a:t>M2M service providers’ registration guidelines</a:t>
            </a:r>
            <a:endParaRPr lang="en-IN" sz="2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7" name="Google Shape;227;p21"/>
          <p:cNvSpPr txBox="1">
            <a:spLocks noGrp="1"/>
          </p:cNvSpPr>
          <p:nvPr>
            <p:ph type="title"/>
          </p:nvPr>
        </p:nvSpPr>
        <p:spPr>
          <a:xfrm>
            <a:off x="536027" y="1021617"/>
            <a:ext cx="8182303" cy="53916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000" b="1" i="0" u="none" strike="noStrike" cap="none" dirty="0" smtClean="0">
                <a:solidFill>
                  <a:srgbClr val="000000"/>
                </a:solidFill>
                <a:latin typeface="Arial Black"/>
                <a:ea typeface="Arial Black"/>
                <a:cs typeface="Arial Black"/>
                <a:sym typeface="Arial Black"/>
              </a:rPr>
              <a:t>M2M Consultation paper, TRAI, 2016</a:t>
            </a:r>
            <a:endParaRPr sz="3000" b="1" i="0" u="none" strike="noStrike" cap="none" dirty="0">
              <a:solidFill>
                <a:srgbClr val="000000"/>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696464"/>
                </a:solidFill>
              </a:rPr>
              <a:t>charrumalhotra[dot]iipa[at]gov[dot]in</a:t>
            </a:r>
            <a:endParaRPr>
              <a:solidFill>
                <a:srgbClr val="696464"/>
              </a:solidFill>
            </a:endParaRPr>
          </a:p>
        </p:txBody>
      </p:sp>
      <p:sp>
        <p:nvSpPr>
          <p:cNvPr id="233" name="Google Shape;233;p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888888"/>
                </a:solidFill>
              </a:rPr>
              <a:pPr marL="0" lvl="0" indent="0" algn="r" rtl="0">
                <a:lnSpc>
                  <a:spcPct val="100000"/>
                </a:lnSpc>
                <a:spcBef>
                  <a:spcPts val="0"/>
                </a:spcBef>
                <a:spcAft>
                  <a:spcPts val="0"/>
                </a:spcAft>
                <a:buSzPts val="900"/>
                <a:buNone/>
              </a:pPr>
              <a:t>9</a:t>
            </a:fld>
            <a:endParaRPr>
              <a:solidFill>
                <a:srgbClr val="888888"/>
              </a:solidFill>
            </a:endParaRPr>
          </a:p>
        </p:txBody>
      </p:sp>
      <p:sp>
        <p:nvSpPr>
          <p:cNvPr id="234" name="Google Shape;234;p22"/>
          <p:cNvSpPr txBox="1"/>
          <p:nvPr/>
        </p:nvSpPr>
        <p:spPr>
          <a:xfrm>
            <a:off x="304800" y="2207172"/>
            <a:ext cx="8491800" cy="3896502"/>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2000"/>
              <a:buFont typeface="Arial"/>
              <a:buNone/>
            </a:pPr>
            <a:r>
              <a:rPr lang="en-US" sz="2000" b="0" i="0" u="none" strike="noStrike" cap="none" dirty="0" smtClean="0">
                <a:solidFill>
                  <a:srgbClr val="000000"/>
                </a:solidFill>
                <a:latin typeface="Calibri" pitchFamily="34" charset="0"/>
                <a:ea typeface="Microsoft JhengHei UI Light" pitchFamily="34" charset="-120"/>
                <a:cs typeface="Calibri" pitchFamily="34" charset="0"/>
                <a:sym typeface="Open Sans"/>
              </a:rPr>
              <a:t>Focused on Spectrum</a:t>
            </a:r>
            <a:r>
              <a:rPr lang="en-US" sz="2000" b="0" i="0" u="none" strike="noStrike" cap="none" dirty="0">
                <a:solidFill>
                  <a:srgbClr val="000000"/>
                </a:solidFill>
                <a:latin typeface="Calibri" pitchFamily="34" charset="0"/>
                <a:ea typeface="Microsoft JhengHei UI Light" pitchFamily="34" charset="-120"/>
                <a:cs typeface="Calibri" pitchFamily="34" charset="0"/>
                <a:sym typeface="Open Sans"/>
              </a:rPr>
              <a:t>, roaming and Quality of Service (</a:t>
            </a:r>
            <a:r>
              <a:rPr lang="en-US" sz="2000" b="0" i="0" u="none" strike="noStrike" cap="none" dirty="0" err="1">
                <a:solidFill>
                  <a:srgbClr val="000000"/>
                </a:solidFill>
                <a:latin typeface="Calibri" pitchFamily="34" charset="0"/>
                <a:ea typeface="Microsoft JhengHei UI Light" pitchFamily="34" charset="-120"/>
                <a:cs typeface="Calibri" pitchFamily="34" charset="0"/>
                <a:sym typeface="Open Sans"/>
              </a:rPr>
              <a:t>QoS</a:t>
            </a:r>
            <a:r>
              <a:rPr lang="en-US" sz="2000" b="0" i="0" u="none" strike="noStrike" cap="none" dirty="0">
                <a:solidFill>
                  <a:srgbClr val="000000"/>
                </a:solidFill>
                <a:latin typeface="Calibri" pitchFamily="34" charset="0"/>
                <a:ea typeface="Microsoft JhengHei UI Light" pitchFamily="34" charset="-120"/>
                <a:cs typeface="Calibri" pitchFamily="34" charset="0"/>
                <a:sym typeface="Open Sans"/>
              </a:rPr>
              <a:t>) related requirements in M2M </a:t>
            </a:r>
            <a:r>
              <a:rPr lang="en-US" sz="2000" b="0" i="0" u="none" strike="noStrike" cap="none" dirty="0" smtClean="0">
                <a:solidFill>
                  <a:srgbClr val="000000"/>
                </a:solidFill>
                <a:latin typeface="Calibri" pitchFamily="34" charset="0"/>
                <a:ea typeface="Microsoft JhengHei UI Light" pitchFamily="34" charset="-120"/>
                <a:cs typeface="Calibri" pitchFamily="34" charset="0"/>
                <a:sym typeface="Open Sans"/>
              </a:rPr>
              <a:t>communications</a:t>
            </a:r>
            <a:endParaRPr sz="2000" b="0" i="0" u="none" strike="noStrike" cap="none" dirty="0">
              <a:solidFill>
                <a:srgbClr val="000000"/>
              </a:solidFill>
              <a:latin typeface="Calibri" pitchFamily="34" charset="0"/>
              <a:ea typeface="Microsoft JhengHei UI Light" pitchFamily="34" charset="-120"/>
              <a:cs typeface="Calibri" pitchFamily="34" charset="0"/>
              <a:sym typeface="Open Sans"/>
            </a:endParaRPr>
          </a:p>
          <a:p>
            <a:pPr marL="228600" marR="0" lvl="0" indent="-191135" algn="just" rtl="0">
              <a:lnSpc>
                <a:spcPct val="90000"/>
              </a:lnSpc>
              <a:spcBef>
                <a:spcPts val="1000"/>
              </a:spcBef>
              <a:spcAft>
                <a:spcPts val="0"/>
              </a:spcAft>
              <a:buClr>
                <a:srgbClr val="000000"/>
              </a:buClr>
              <a:buSzPts val="2000"/>
              <a:buFont typeface="Open Sans"/>
              <a:buChar char="•"/>
            </a:pPr>
            <a:r>
              <a:rPr lang="en-US" sz="2000" b="0" i="0" u="none" strike="noStrike" cap="none" dirty="0">
                <a:solidFill>
                  <a:srgbClr val="000000"/>
                </a:solidFill>
                <a:latin typeface="Calibri" pitchFamily="34" charset="0"/>
                <a:ea typeface="Microsoft JhengHei UI Light" pitchFamily="34" charset="-120"/>
                <a:cs typeface="Calibri" pitchFamily="34" charset="0"/>
                <a:sym typeface="Open Sans"/>
              </a:rPr>
              <a:t>Suitable amendments in licensing conditions for provisioning of M2M services </a:t>
            </a:r>
            <a:endParaRPr sz="2000" b="0" i="0" u="none" strike="noStrike" cap="none" dirty="0">
              <a:solidFill>
                <a:srgbClr val="000000"/>
              </a:solidFill>
              <a:latin typeface="Calibri" pitchFamily="34" charset="0"/>
              <a:ea typeface="Microsoft JhengHei UI Light" pitchFamily="34" charset="-120"/>
              <a:cs typeface="Calibri" pitchFamily="34" charset="0"/>
              <a:sym typeface="Open Sans"/>
            </a:endParaRPr>
          </a:p>
          <a:p>
            <a:pPr marL="228600" marR="0" lvl="0" indent="-191135" algn="just" rtl="0">
              <a:lnSpc>
                <a:spcPct val="90000"/>
              </a:lnSpc>
              <a:spcBef>
                <a:spcPts val="1000"/>
              </a:spcBef>
              <a:spcAft>
                <a:spcPts val="0"/>
              </a:spcAft>
              <a:buClr>
                <a:srgbClr val="000000"/>
              </a:buClr>
              <a:buSzPts val="2000"/>
              <a:buFont typeface="Open Sans"/>
              <a:buChar char="•"/>
            </a:pPr>
            <a:r>
              <a:rPr lang="en-US" sz="2000" b="0" i="0" u="none" strike="noStrike" cap="none" dirty="0">
                <a:solidFill>
                  <a:srgbClr val="000000"/>
                </a:solidFill>
                <a:latin typeface="Calibri" pitchFamily="34" charset="0"/>
                <a:ea typeface="Microsoft JhengHei UI Light" pitchFamily="34" charset="-120"/>
                <a:cs typeface="Calibri" pitchFamily="34" charset="0"/>
                <a:sym typeface="Open Sans"/>
              </a:rPr>
              <a:t>No separate spectrum band to be allocated </a:t>
            </a:r>
            <a:r>
              <a:rPr lang="en-US" sz="2000" b="0" i="0" u="none" strike="noStrike" cap="none" dirty="0" smtClean="0">
                <a:solidFill>
                  <a:srgbClr val="000000"/>
                </a:solidFill>
                <a:latin typeface="Calibri" pitchFamily="34" charset="0"/>
                <a:ea typeface="Microsoft JhengHei UI Light" pitchFamily="34" charset="-120"/>
                <a:cs typeface="Calibri" pitchFamily="34" charset="0"/>
                <a:sym typeface="Open Sans"/>
              </a:rPr>
              <a:t>exclusively  </a:t>
            </a:r>
            <a:r>
              <a:rPr lang="en-US" sz="2000" b="0" i="0" u="none" strike="noStrike" cap="none" dirty="0">
                <a:solidFill>
                  <a:srgbClr val="000000"/>
                </a:solidFill>
                <a:latin typeface="Calibri" pitchFamily="34" charset="0"/>
                <a:ea typeface="Microsoft JhengHei UI Light" pitchFamily="34" charset="-120"/>
                <a:cs typeface="Calibri" pitchFamily="34" charset="0"/>
                <a:sym typeface="Open Sans"/>
              </a:rPr>
              <a:t>for M2M services</a:t>
            </a:r>
            <a:endParaRPr sz="2000" b="0" i="0" u="none" strike="noStrike" cap="none" dirty="0">
              <a:solidFill>
                <a:srgbClr val="000000"/>
              </a:solidFill>
              <a:latin typeface="Calibri" pitchFamily="34" charset="0"/>
              <a:ea typeface="Microsoft JhengHei UI Light" pitchFamily="34" charset="-120"/>
              <a:cs typeface="Calibri" pitchFamily="34" charset="0"/>
              <a:sym typeface="Open Sans"/>
            </a:endParaRPr>
          </a:p>
          <a:p>
            <a:pPr marL="228600" marR="0" lvl="0" indent="-191135" algn="just" rtl="0">
              <a:lnSpc>
                <a:spcPct val="90000"/>
              </a:lnSpc>
              <a:spcBef>
                <a:spcPts val="1000"/>
              </a:spcBef>
              <a:spcAft>
                <a:spcPts val="0"/>
              </a:spcAft>
              <a:buClr>
                <a:srgbClr val="000000"/>
              </a:buClr>
              <a:buSzPts val="2000"/>
              <a:buFont typeface="Open Sans"/>
              <a:buChar char="•"/>
            </a:pPr>
            <a:r>
              <a:rPr lang="en-US" sz="2000" b="0" i="0" u="none" strike="noStrike" cap="none" dirty="0">
                <a:solidFill>
                  <a:srgbClr val="000000"/>
                </a:solidFill>
                <a:latin typeface="Calibri" pitchFamily="34" charset="0"/>
                <a:ea typeface="Microsoft JhengHei UI Light" pitchFamily="34" charset="-120"/>
                <a:cs typeface="Calibri" pitchFamily="34" charset="0"/>
                <a:sym typeface="Open Sans"/>
              </a:rPr>
              <a:t>Devices with embedded SIMs should be allowed to be imported only if they can be remotely reconfigured over the air with local subscription</a:t>
            </a:r>
            <a:endParaRPr sz="2000" b="0" i="0" u="none" strike="noStrike" cap="none" dirty="0">
              <a:solidFill>
                <a:srgbClr val="000000"/>
              </a:solidFill>
              <a:latin typeface="Calibri" pitchFamily="34" charset="0"/>
              <a:ea typeface="Microsoft JhengHei UI Light" pitchFamily="34" charset="-120"/>
              <a:cs typeface="Calibri" pitchFamily="34" charset="0"/>
              <a:sym typeface="Open Sans"/>
            </a:endParaRPr>
          </a:p>
          <a:p>
            <a:pPr marL="228600" marR="0" lvl="0" indent="-191135" algn="just" rtl="0">
              <a:lnSpc>
                <a:spcPct val="90000"/>
              </a:lnSpc>
              <a:spcBef>
                <a:spcPts val="1000"/>
              </a:spcBef>
              <a:spcAft>
                <a:spcPts val="0"/>
              </a:spcAft>
              <a:buClr>
                <a:srgbClr val="000000"/>
              </a:buClr>
              <a:buSzPts val="2000"/>
              <a:buFont typeface="Open Sans"/>
              <a:buChar char="•"/>
            </a:pPr>
            <a:r>
              <a:rPr lang="en-US" sz="2000" b="0" i="0" u="none" strike="noStrike" cap="none" dirty="0">
                <a:solidFill>
                  <a:srgbClr val="000000"/>
                </a:solidFill>
                <a:latin typeface="Calibri" pitchFamily="34" charset="0"/>
                <a:ea typeface="Microsoft JhengHei UI Light" pitchFamily="34" charset="-120"/>
                <a:cs typeface="Calibri" pitchFamily="34" charset="0"/>
                <a:sym typeface="Open Sans"/>
              </a:rPr>
              <a:t>Country-specific relaxation on permanent roaming of foreign SIMs to be considered</a:t>
            </a:r>
            <a:endParaRPr sz="2000" b="0" i="0" u="none" strike="noStrike" cap="none" dirty="0">
              <a:solidFill>
                <a:srgbClr val="000000"/>
              </a:solidFill>
              <a:latin typeface="Calibri" pitchFamily="34" charset="0"/>
              <a:ea typeface="Microsoft JhengHei UI Light" pitchFamily="34" charset="-120"/>
              <a:cs typeface="Calibri" pitchFamily="34" charset="0"/>
              <a:sym typeface="Open Sans"/>
            </a:endParaRPr>
          </a:p>
          <a:p>
            <a:pPr marL="228600" marR="0" lvl="0" indent="-191135" algn="just" rtl="0">
              <a:lnSpc>
                <a:spcPct val="90000"/>
              </a:lnSpc>
              <a:spcBef>
                <a:spcPts val="1000"/>
              </a:spcBef>
              <a:spcAft>
                <a:spcPts val="0"/>
              </a:spcAft>
              <a:buClr>
                <a:srgbClr val="000000"/>
              </a:buClr>
              <a:buSzPts val="2000"/>
              <a:buFont typeface="Open Sans"/>
              <a:buChar char="•"/>
            </a:pPr>
            <a:r>
              <a:rPr lang="en-US" sz="2000" b="0" i="0" u="none" strike="noStrike" cap="none" dirty="0">
                <a:solidFill>
                  <a:srgbClr val="000000"/>
                </a:solidFill>
                <a:latin typeface="Calibri" pitchFamily="34" charset="0"/>
                <a:ea typeface="Microsoft JhengHei UI Light" pitchFamily="34" charset="-120"/>
                <a:cs typeface="Calibri" pitchFamily="34" charset="0"/>
                <a:sym typeface="Open Sans"/>
              </a:rPr>
              <a:t>Not mandatory to use only domestically manufactured SIMs in M2M</a:t>
            </a:r>
            <a:endParaRPr sz="2000" b="0" i="0" u="none" strike="noStrike" cap="none" dirty="0">
              <a:solidFill>
                <a:srgbClr val="000000"/>
              </a:solidFill>
              <a:latin typeface="Calibri" pitchFamily="34" charset="0"/>
              <a:ea typeface="Microsoft JhengHei UI Light" pitchFamily="34" charset="-120"/>
              <a:cs typeface="Calibri" pitchFamily="34" charset="0"/>
              <a:sym typeface="Open Sans"/>
            </a:endParaRPr>
          </a:p>
        </p:txBody>
      </p:sp>
      <p:sp>
        <p:nvSpPr>
          <p:cNvPr id="235" name="Google Shape;235;p22"/>
          <p:cNvSpPr txBox="1"/>
          <p:nvPr/>
        </p:nvSpPr>
        <p:spPr>
          <a:xfrm>
            <a:off x="557476" y="1103586"/>
            <a:ext cx="7845545" cy="788277"/>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2400" b="1" i="0" u="none" strike="noStrike" cap="none" dirty="0">
                <a:solidFill>
                  <a:srgbClr val="000000"/>
                </a:solidFill>
                <a:latin typeface="Arial Black"/>
                <a:ea typeface="Arial Black"/>
                <a:cs typeface="Arial Black"/>
                <a:sym typeface="Arial Black"/>
              </a:rPr>
              <a:t>Telecom Regulatory Authority of India (TRAI) </a:t>
            </a:r>
            <a:endParaRPr lang="en-US" sz="2400" b="1" i="0" u="none" strike="noStrike" cap="none" dirty="0" smtClean="0">
              <a:solidFill>
                <a:srgbClr val="0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4400"/>
              <a:buFont typeface="Arial"/>
              <a:buNone/>
            </a:pPr>
            <a:r>
              <a:rPr lang="en-US" sz="2400" b="1" i="0" u="none" strike="noStrike" cap="none" dirty="0" smtClean="0">
                <a:solidFill>
                  <a:srgbClr val="000000"/>
                </a:solidFill>
                <a:latin typeface="Arial Black"/>
                <a:ea typeface="Arial Black"/>
                <a:cs typeface="Arial Black"/>
                <a:sym typeface="Arial Black"/>
              </a:rPr>
              <a:t>Recommendations </a:t>
            </a:r>
            <a:r>
              <a:rPr lang="en-US" sz="2400" b="1" i="0" u="none" strike="noStrike" cap="none" dirty="0">
                <a:solidFill>
                  <a:srgbClr val="000000"/>
                </a:solidFill>
                <a:latin typeface="Arial Black"/>
                <a:ea typeface="Arial Black"/>
                <a:cs typeface="Arial Black"/>
                <a:sym typeface="Arial Black"/>
              </a:rPr>
              <a:t>2017</a:t>
            </a:r>
            <a:endParaRPr sz="2400" b="1" i="0" u="none" strike="noStrike" cap="none" dirty="0">
              <a:solidFill>
                <a:srgbClr val="000000"/>
              </a:solidFill>
              <a:latin typeface="Arial Black"/>
              <a:ea typeface="Arial Black"/>
              <a:cs typeface="Arial Black"/>
              <a:sym typeface="Arial Black"/>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3080</Words>
  <Application>Microsoft Office PowerPoint</Application>
  <PresentationFormat>On-screen Show (4:3)</PresentationFormat>
  <Paragraphs>318</Paragraphs>
  <Slides>33</Slides>
  <Notes>17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33</vt:i4>
      </vt:variant>
    </vt:vector>
  </HeadingPairs>
  <TitlesOfParts>
    <vt:vector size="49" baseType="lpstr">
      <vt:lpstr>Arial</vt:lpstr>
      <vt:lpstr>Calibri</vt:lpstr>
      <vt:lpstr>Arial Black</vt:lpstr>
      <vt:lpstr>Roboto</vt:lpstr>
      <vt:lpstr>Hind</vt:lpstr>
      <vt:lpstr>Lato</vt:lpstr>
      <vt:lpstr>Open Sans</vt:lpstr>
      <vt:lpstr>Bahnschrift SemiCondensed</vt:lpstr>
      <vt:lpstr>Bahnschrift SemiLight Condensed</vt:lpstr>
      <vt:lpstr>Gill Sans</vt:lpstr>
      <vt:lpstr>Microsoft JhengHei UI Light</vt:lpstr>
      <vt:lpstr>Showcard Gothic</vt:lpstr>
      <vt:lpstr>Arial Rounded MT Bold</vt:lpstr>
      <vt:lpstr>Franklin Gothic Medium Cond</vt:lpstr>
      <vt:lpstr>Hind Medium</vt:lpstr>
      <vt:lpstr>1_Office Theme</vt:lpstr>
      <vt:lpstr>Slide 1</vt:lpstr>
      <vt:lpstr>Slide 2</vt:lpstr>
      <vt:lpstr>Slide 3</vt:lpstr>
      <vt:lpstr>Slide 4</vt:lpstr>
      <vt:lpstr>Slide 5</vt:lpstr>
      <vt:lpstr>National Telecom Policy, 2012</vt:lpstr>
      <vt:lpstr>Smart Grid, 2013</vt:lpstr>
      <vt:lpstr>M2M Consultation paper, TRAI, 2016</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neelam</cp:lastModifiedBy>
  <cp:revision>73</cp:revision>
  <dcterms:modified xsi:type="dcterms:W3CDTF">2020-10-28T08:58:54Z</dcterms:modified>
</cp:coreProperties>
</file>