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2"/>
  </p:notesMasterIdLst>
  <p:sldIdLst>
    <p:sldId id="256" r:id="rId2"/>
    <p:sldId id="257" r:id="rId3"/>
    <p:sldId id="274" r:id="rId4"/>
    <p:sldId id="283" r:id="rId5"/>
    <p:sldId id="279" r:id="rId6"/>
    <p:sldId id="280" r:id="rId7"/>
    <p:sldId id="285" r:id="rId8"/>
    <p:sldId id="286" r:id="rId9"/>
    <p:sldId id="276" r:id="rId10"/>
    <p:sldId id="282" r:id="rId11"/>
    <p:sldId id="263" r:id="rId12"/>
    <p:sldId id="264" r:id="rId13"/>
    <p:sldId id="272" r:id="rId14"/>
    <p:sldId id="266" r:id="rId15"/>
    <p:sldId id="269" r:id="rId16"/>
    <p:sldId id="275" r:id="rId17"/>
    <p:sldId id="281" r:id="rId18"/>
    <p:sldId id="284" r:id="rId19"/>
    <p:sldId id="267" r:id="rId20"/>
    <p:sldId id="268" r:id="rId21"/>
  </p:sldIdLst>
  <p:sldSz cx="9144000" cy="6858000" type="screen4x3"/>
  <p:notesSz cx="6858000" cy="9144000"/>
  <p:embeddedFontLst>
    <p:embeddedFont>
      <p:font typeface="Arial Black" panose="020B0A04020102020204" pitchFamily="34" charset="0"/>
      <p:bold r:id="rId23"/>
    </p:embeddedFont>
    <p:embeddedFont>
      <p:font typeface="Roboto" panose="02000000000000000000" pitchFamily="2"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78294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257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95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362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0144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a41348bf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8a41348bf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8a41348bf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19</a:t>
            </a:fld>
            <a:endParaRPr/>
          </a:p>
        </p:txBody>
      </p:sp>
    </p:spTree>
    <p:extLst>
      <p:ext uri="{BB962C8B-B14F-4D97-AF65-F5344CB8AC3E}">
        <p14:creationId xmlns:p14="http://schemas.microsoft.com/office/powerpoint/2010/main" val="344259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632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436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144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565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720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22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317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540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150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75"/>
        <p:cNvGrpSpPr/>
        <p:nvPr/>
      </p:nvGrpSpPr>
      <p:grpSpPr>
        <a:xfrm>
          <a:off x="0" y="0"/>
          <a:ext cx="0" cy="0"/>
          <a:chOff x="0" y="0"/>
          <a:chExt cx="0" cy="0"/>
        </a:xfrm>
      </p:grpSpPr>
      <p:sp>
        <p:nvSpPr>
          <p:cNvPr id="76" name="Google Shape;76;p12"/>
          <p:cNvSpPr txBox="1">
            <a:spLocks noGrp="1"/>
          </p:cNvSpPr>
          <p:nvPr>
            <p:ph type="body" idx="1"/>
          </p:nvPr>
        </p:nvSpPr>
        <p:spPr>
          <a:xfrm>
            <a:off x="457200" y="274652"/>
            <a:ext cx="8229600" cy="585152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153400" y="6629400"/>
            <a:ext cx="9906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only">
  <p:cSld name="Cover only">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179092" y="608400"/>
            <a:ext cx="8805600" cy="756000"/>
          </a:xfrm>
          <a:prstGeom prst="rect">
            <a:avLst/>
          </a:prstGeom>
          <a:noFill/>
          <a:ln>
            <a:noFill/>
          </a:ln>
        </p:spPr>
        <p:txBody>
          <a:bodyPr spcFirstLastPara="1" wrap="square" lIns="64000" tIns="32000" rIns="64000" bIns="320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13"/>
          <p:cNvSpPr txBox="1">
            <a:spLocks noGrp="1"/>
          </p:cNvSpPr>
          <p:nvPr>
            <p:ph type="dt" idx="10"/>
          </p:nvPr>
        </p:nvSpPr>
        <p:spPr>
          <a:xfrm>
            <a:off x="628650" y="6356351"/>
            <a:ext cx="2057400" cy="365125"/>
          </a:xfrm>
          <a:prstGeom prst="rect">
            <a:avLst/>
          </a:prstGeom>
          <a:noFill/>
          <a:ln>
            <a:noFill/>
          </a:ln>
        </p:spPr>
        <p:txBody>
          <a:bodyPr spcFirstLastPara="1" wrap="square" lIns="64000" tIns="32000" rIns="64000" bIns="32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sldNum" idx="12"/>
          </p:nvPr>
        </p:nvSpPr>
        <p:spPr>
          <a:xfrm>
            <a:off x="6457950" y="6356351"/>
            <a:ext cx="2057400" cy="365125"/>
          </a:xfrm>
          <a:prstGeom prst="rect">
            <a:avLst/>
          </a:prstGeom>
          <a:noFill/>
          <a:ln>
            <a:noFill/>
          </a:ln>
        </p:spPr>
        <p:txBody>
          <a:bodyPr spcFirstLastPara="1" wrap="square" lIns="64000" tIns="32000" rIns="64000" bIns="320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9pPr>
          </a:lstStyle>
          <a:p>
            <a:pPr marL="0" lvl="0" indent="0" algn="r" rtl="0">
              <a:spcBef>
                <a:spcPts val="0"/>
              </a:spcBef>
              <a:spcAft>
                <a:spcPts val="0"/>
              </a:spcAft>
              <a:buNone/>
            </a:pPr>
            <a:r>
              <a:rPr lang="en-US"/>
              <a:t>Slide </a:t>
            </a:r>
            <a:fld id="{00000000-1234-1234-1234-123412341234}" type="slidenum">
              <a:rPr lang="en-US"/>
              <a:pPr marL="0" lvl="0" indent="0" algn="r" rtl="0">
                <a:spcBef>
                  <a:spcPts val="0"/>
                </a:spcBef>
                <a:spcAft>
                  <a:spcPts val="0"/>
                </a:spcAft>
                <a:buNone/>
              </a:pPr>
              <a:t>‹#›</a:t>
            </a:fld>
            <a:endParaRPr/>
          </a:p>
        </p:txBody>
      </p:sp>
      <p:sp>
        <p:nvSpPr>
          <p:cNvPr id="83" name="Google Shape;83;p13"/>
          <p:cNvSpPr txBox="1">
            <a:spLocks noGrp="1"/>
          </p:cNvSpPr>
          <p:nvPr>
            <p:ph type="ftr" idx="11"/>
          </p:nvPr>
        </p:nvSpPr>
        <p:spPr>
          <a:xfrm>
            <a:off x="3028950" y="6356351"/>
            <a:ext cx="3086100" cy="365125"/>
          </a:xfrm>
          <a:prstGeom prst="rect">
            <a:avLst/>
          </a:prstGeom>
          <a:noFill/>
          <a:ln>
            <a:noFill/>
          </a:ln>
        </p:spPr>
        <p:txBody>
          <a:bodyPr spcFirstLastPara="1" wrap="square" lIns="64000" tIns="32000" rIns="64000" bIns="32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title"/>
          </p:nvPr>
        </p:nvSpPr>
        <p:spPr>
          <a:xfrm>
            <a:off x="457200" y="359465"/>
            <a:ext cx="8229600" cy="1143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9" name="Google Shape;89;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sp>
        <p:nvSpPr>
          <p:cNvPr id="91" name="Google Shape;91;p15"/>
          <p:cNvSpPr/>
          <p:nvPr/>
        </p:nvSpPr>
        <p:spPr>
          <a:xfrm>
            <a:off x="0" y="1235075"/>
            <a:ext cx="9144000" cy="3190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 name="Google Shape;92;p15"/>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sldNum" idx="12"/>
          </p:nvPr>
        </p:nvSpPr>
        <p:spPr>
          <a:xfrm>
            <a:off x="0" y="1000125"/>
            <a:ext cx="533400" cy="2444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4" name="Google Shape;94;p15"/>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000"/>
                <a:buFont typeface="Arial"/>
                <a:buNone/>
              </a:pPr>
              <a:t>‹#›</a:t>
            </a:fld>
            <a:endParaRPr sz="10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mt="16000"/>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3" name="Google Shape;13;p1" descr="C:\Documents and Settings\daman\Desktop\Digital_India123.jpg"/>
          <p:cNvPicPr preferRelativeResize="0"/>
          <p:nvPr/>
        </p:nvPicPr>
        <p:blipFill rotWithShape="1">
          <a:blip r:embed="rId17">
            <a:alphaModFix/>
          </a:blip>
          <a:srcRect b="56333"/>
          <a:stretch/>
        </p:blipFill>
        <p:spPr>
          <a:xfrm>
            <a:off x="0" y="0"/>
            <a:ext cx="9144000" cy="12144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rrumalhotr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371/journal.pone.0227808" TargetMode="External"/><Relationship Id="rId7" Type="http://schemas.openxmlformats.org/officeDocument/2006/relationships/hyperlink" Target="https://www.youtube.com/watch?v=PmFUDAb9GX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academia.edu/download/33906618/12A_Franke-ReviewEssays.pdf" TargetMode="External"/><Relationship Id="rId5" Type="http://schemas.openxmlformats.org/officeDocument/2006/relationships/hyperlink" Target="https://www.unicef.org/evaldatabase/files/5._EOI_Case_Study_Drones_for_Delivering_Results_for_Children.pdf" TargetMode="External"/><Relationship Id="rId4" Type="http://schemas.openxmlformats.org/officeDocument/2006/relationships/hyperlink" Target="https://www.pwc.in/industries/government-and-public-sector/preparing-for-takeoff.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lobalaviationsummit.in/documents/DRONE-ECOSYSTEM-POLICY-ROADMAP.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a:t>
            </a:fld>
            <a:endParaRPr>
              <a:solidFill>
                <a:srgbClr val="888888"/>
              </a:solidFill>
            </a:endParaRPr>
          </a:p>
        </p:txBody>
      </p:sp>
      <p:sp>
        <p:nvSpPr>
          <p:cNvPr id="100" name="Google Shape;100;p16"/>
          <p:cNvSpPr txBox="1"/>
          <p:nvPr/>
        </p:nvSpPr>
        <p:spPr>
          <a:xfrm>
            <a:off x="2496475" y="6264306"/>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200" b="1">
                <a:solidFill>
                  <a:srgbClr val="696464"/>
                </a:solidFill>
                <a:latin typeface="Calibri"/>
                <a:ea typeface="Calibri"/>
                <a:cs typeface="Calibri"/>
                <a:sym typeface="Calibri"/>
              </a:rPr>
              <a:t>charrumalhotra[dot]iipa[at]gov[dot]in</a:t>
            </a:r>
            <a:endParaRPr sz="1200" b="1">
              <a:solidFill>
                <a:srgbClr val="696464"/>
              </a:solidFill>
              <a:latin typeface="Calibri"/>
              <a:ea typeface="Calibri"/>
              <a:cs typeface="Calibri"/>
              <a:sym typeface="Calibri"/>
            </a:endParaRPr>
          </a:p>
        </p:txBody>
      </p:sp>
      <p:sp>
        <p:nvSpPr>
          <p:cNvPr id="101" name="Google Shape;101;p16"/>
          <p:cNvSpPr/>
          <p:nvPr/>
        </p:nvSpPr>
        <p:spPr>
          <a:xfrm>
            <a:off x="2465643" y="4651839"/>
            <a:ext cx="4401000" cy="409800"/>
          </a:xfrm>
          <a:prstGeom prst="rect">
            <a:avLst/>
          </a:prstGeom>
          <a:noFill/>
          <a:ln>
            <a:noFill/>
          </a:ln>
        </p:spPr>
        <p:txBody>
          <a:bodyPr spcFirstLastPara="1" wrap="square" lIns="123875" tIns="61925" rIns="123875" bIns="61925" anchor="t" anchorCtr="0">
            <a:noAutofit/>
          </a:bodyPr>
          <a:lstStyle/>
          <a:p>
            <a:pPr marL="0" marR="0" lvl="0" indent="0" algn="ctr" rtl="0">
              <a:spcBef>
                <a:spcPts val="0"/>
              </a:spcBef>
              <a:spcAft>
                <a:spcPts val="0"/>
              </a:spcAft>
              <a:buClr>
                <a:srgbClr val="000000"/>
              </a:buClr>
              <a:buSzPts val="1850"/>
              <a:buFont typeface="Arial"/>
              <a:buNone/>
            </a:pPr>
            <a:r>
              <a:rPr lang="en-US" sz="1850" b="0" i="0" u="none" strike="noStrike" cap="none">
                <a:solidFill>
                  <a:srgbClr val="0070C0"/>
                </a:solidFill>
                <a:latin typeface="Arial Black"/>
                <a:ea typeface="Arial Black"/>
                <a:cs typeface="Arial Black"/>
                <a:sym typeface="Arial Black"/>
              </a:rPr>
              <a:t>CHARRU MALHOTRA, </a:t>
            </a:r>
            <a:r>
              <a:rPr lang="en-US" sz="1200" b="0" i="0" u="none" strike="noStrike" cap="none">
                <a:solidFill>
                  <a:srgbClr val="000000"/>
                </a:solidFill>
                <a:latin typeface="Arial Black"/>
                <a:ea typeface="Arial Black"/>
                <a:cs typeface="Arial Black"/>
                <a:sym typeface="Arial Black"/>
              </a:rPr>
              <a:t>Ph.D. (IIT-D) </a:t>
            </a:r>
            <a:endParaRPr sz="1200" b="0" i="0" u="none" strike="noStrike" cap="none">
              <a:solidFill>
                <a:srgbClr val="000000"/>
              </a:solidFill>
              <a:latin typeface="Arial Black"/>
              <a:ea typeface="Arial Black"/>
              <a:cs typeface="Arial Black"/>
              <a:sym typeface="Arial Black"/>
            </a:endParaRPr>
          </a:p>
        </p:txBody>
      </p:sp>
      <p:sp>
        <p:nvSpPr>
          <p:cNvPr id="102" name="Google Shape;102;p16"/>
          <p:cNvSpPr/>
          <p:nvPr/>
        </p:nvSpPr>
        <p:spPr>
          <a:xfrm>
            <a:off x="1498243" y="4856716"/>
            <a:ext cx="6099600" cy="977700"/>
          </a:xfrm>
          <a:prstGeom prst="rect">
            <a:avLst/>
          </a:prstGeom>
          <a:noFill/>
          <a:ln>
            <a:noFill/>
          </a:ln>
        </p:spPr>
        <p:txBody>
          <a:bodyPr spcFirstLastPara="1" wrap="square" lIns="123875" tIns="61925" rIns="123875" bIns="61925" anchor="t" anchorCtr="0">
            <a:noAutofit/>
          </a:bodyPr>
          <a:lstStyle/>
          <a:p>
            <a:pPr marL="0" marR="0" lvl="0" indent="0" algn="ctr" rtl="0">
              <a:spcBef>
                <a:spcPts val="0"/>
              </a:spcBef>
              <a:spcAft>
                <a:spcPts val="0"/>
              </a:spcAft>
              <a:buClr>
                <a:srgbClr val="000000"/>
              </a:buClr>
              <a:buSzPts val="1385"/>
              <a:buFont typeface="Arial"/>
              <a:buNone/>
            </a:pPr>
            <a:r>
              <a:rPr lang="en-US" sz="1385" b="1" i="0" u="none" strike="noStrike" cap="none">
                <a:solidFill>
                  <a:srgbClr val="000000"/>
                </a:solidFill>
                <a:latin typeface="Calibri"/>
                <a:ea typeface="Calibri"/>
                <a:cs typeface="Calibri"/>
                <a:sym typeface="Calibri"/>
              </a:rPr>
              <a:t>COORDINATOR ( Centre of e-Governance)</a:t>
            </a:r>
            <a:br>
              <a:rPr lang="en-US" sz="1385" b="1" i="0" u="none" strike="noStrike" cap="none">
                <a:solidFill>
                  <a:srgbClr val="000000"/>
                </a:solidFill>
                <a:latin typeface="Calibri"/>
                <a:ea typeface="Calibri"/>
                <a:cs typeface="Calibri"/>
                <a:sym typeface="Calibri"/>
              </a:rPr>
            </a:br>
            <a:r>
              <a:rPr lang="en-US" sz="1385" b="1" i="0" u="none" strike="noStrike" cap="none">
                <a:solidFill>
                  <a:srgbClr val="000000"/>
                </a:solidFill>
                <a:latin typeface="Calibri"/>
                <a:ea typeface="Calibri"/>
                <a:cs typeface="Calibri"/>
                <a:sym typeface="Calibri"/>
              </a:rPr>
              <a:t>Associate  Professor (e-Governance and ICT)</a:t>
            </a:r>
            <a:br>
              <a:rPr lang="en-US" sz="1385" b="1" i="0" u="none" strike="noStrike" cap="none">
                <a:solidFill>
                  <a:srgbClr val="000000"/>
                </a:solidFill>
                <a:latin typeface="Calibri"/>
                <a:ea typeface="Calibri"/>
                <a:cs typeface="Calibri"/>
                <a:sym typeface="Calibri"/>
              </a:rPr>
            </a:br>
            <a:r>
              <a:rPr lang="en-US" sz="1385" b="1" i="0" u="none" strike="noStrike" cap="none">
                <a:solidFill>
                  <a:srgbClr val="000000"/>
                </a:solidFill>
                <a:latin typeface="Calibri"/>
                <a:ea typeface="Calibri"/>
                <a:cs typeface="Calibri"/>
                <a:sym typeface="Calibri"/>
              </a:rPr>
              <a:t>Indian Institute of Public Administration</a:t>
            </a:r>
            <a:br>
              <a:rPr lang="en-US" sz="1385" b="1" i="0" u="none" strike="noStrike" cap="none">
                <a:solidFill>
                  <a:srgbClr val="000000"/>
                </a:solidFill>
                <a:latin typeface="Calibri"/>
                <a:ea typeface="Calibri"/>
                <a:cs typeface="Calibri"/>
                <a:sym typeface="Calibri"/>
              </a:rPr>
            </a:br>
            <a:r>
              <a:rPr lang="en-US" sz="1385" b="1" i="0" u="sng" strike="noStrike" cap="none">
                <a:solidFill>
                  <a:srgbClr val="0563C1"/>
                </a:solidFill>
                <a:latin typeface="Calibri"/>
                <a:ea typeface="Calibri"/>
                <a:cs typeface="Calibri"/>
                <a:sym typeface="Calibri"/>
                <a:hlinkClick r:id="rId3"/>
              </a:rPr>
              <a:t>charrumalhotra [at]gmail.com</a:t>
            </a:r>
            <a:endParaRPr sz="1385" b="1" i="0" u="none" strike="noStrike" cap="none">
              <a:solidFill>
                <a:srgbClr val="000000"/>
              </a:solidFill>
              <a:latin typeface="Calibri"/>
              <a:ea typeface="Calibri"/>
              <a:cs typeface="Calibri"/>
              <a:sym typeface="Calibri"/>
            </a:endParaRPr>
          </a:p>
        </p:txBody>
      </p:sp>
      <p:sp>
        <p:nvSpPr>
          <p:cNvPr id="103" name="Google Shape;103;p16"/>
          <p:cNvSpPr/>
          <p:nvPr/>
        </p:nvSpPr>
        <p:spPr>
          <a:xfrm>
            <a:off x="2362538" y="1440948"/>
            <a:ext cx="43710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rgbClr val="0070C0"/>
                </a:solidFill>
                <a:latin typeface="Arial Black"/>
                <a:ea typeface="Arial Black"/>
                <a:cs typeface="Arial Black"/>
                <a:sym typeface="Arial Black"/>
              </a:rPr>
              <a:t>Stream Name </a:t>
            </a:r>
            <a:endParaRPr sz="2000" b="1" i="0" u="none" strike="noStrike" cap="none">
              <a:solidFill>
                <a:srgbClr val="0070C0"/>
              </a:solidFill>
              <a:latin typeface="Arial Black"/>
              <a:ea typeface="Arial Black"/>
              <a:cs typeface="Arial Black"/>
              <a:sym typeface="Arial Black"/>
            </a:endParaRPr>
          </a:p>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Policy and Regulatory Framework for GovTech </a:t>
            </a:r>
            <a:r>
              <a:rPr lang="en-US" sz="1400" b="1" i="1"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Black"/>
              <a:ea typeface="Arial Black"/>
              <a:cs typeface="Arial Black"/>
              <a:sym typeface="Arial Black"/>
            </a:endParaRPr>
          </a:p>
        </p:txBody>
      </p:sp>
      <p:sp>
        <p:nvSpPr>
          <p:cNvPr id="104" name="Google Shape;104;p16"/>
          <p:cNvSpPr/>
          <p:nvPr/>
        </p:nvSpPr>
        <p:spPr>
          <a:xfrm>
            <a:off x="3401748" y="2313499"/>
            <a:ext cx="2082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C00000"/>
                </a:solidFill>
                <a:latin typeface="Calibri"/>
                <a:ea typeface="Calibri"/>
                <a:cs typeface="Calibri"/>
                <a:sym typeface="Calibri"/>
              </a:rPr>
              <a:t>Session Number: 0</a:t>
            </a:r>
            <a:r>
              <a:rPr lang="en-US" sz="1800" b="1">
                <a:solidFill>
                  <a:srgbClr val="C00000"/>
                </a:solidFill>
                <a:latin typeface="Calibri"/>
                <a:ea typeface="Calibri"/>
                <a:cs typeface="Calibri"/>
                <a:sym typeface="Calibri"/>
              </a:rPr>
              <a:t>2</a:t>
            </a:r>
            <a:endParaRPr sz="1800" b="1">
              <a:solidFill>
                <a:srgbClr val="C00000"/>
              </a:solidFill>
              <a:latin typeface="Calibri"/>
              <a:ea typeface="Calibri"/>
              <a:cs typeface="Calibri"/>
              <a:sym typeface="Calibri"/>
            </a:endParaRPr>
          </a:p>
        </p:txBody>
      </p:sp>
      <p:sp>
        <p:nvSpPr>
          <p:cNvPr id="105" name="Google Shape;105;p16"/>
          <p:cNvSpPr/>
          <p:nvPr/>
        </p:nvSpPr>
        <p:spPr>
          <a:xfrm>
            <a:off x="773860" y="2931437"/>
            <a:ext cx="7596300" cy="954000"/>
          </a:xfrm>
          <a:prstGeom prst="rect">
            <a:avLst/>
          </a:prstGeom>
          <a:noFill/>
          <a:ln>
            <a:noFill/>
          </a:ln>
        </p:spPr>
        <p:txBody>
          <a:bodyPr spcFirstLastPara="1" wrap="square" lIns="91425" tIns="45700" rIns="91425" bIns="45700" anchor="t" anchorCtr="0">
            <a:noAutofit/>
          </a:bodyPr>
          <a:lstStyle/>
          <a:p>
            <a:pPr marL="1521496" marR="0" lvl="0" indent="-1521496" algn="ctr" rtl="0">
              <a:spcBef>
                <a:spcPts val="0"/>
              </a:spcBef>
              <a:spcAft>
                <a:spcPts val="0"/>
              </a:spcAft>
              <a:buNone/>
            </a:pPr>
            <a:r>
              <a:rPr lang="en-US" sz="2000" b="1">
                <a:solidFill>
                  <a:srgbClr val="0070C0"/>
                </a:solidFill>
                <a:latin typeface="Arial Black"/>
                <a:ea typeface="Arial Black"/>
                <a:cs typeface="Arial Black"/>
                <a:sym typeface="Arial Black"/>
              </a:rPr>
              <a:t>Session Topic</a:t>
            </a:r>
            <a:r>
              <a:rPr lang="en-US" sz="2000" b="1">
                <a:solidFill>
                  <a:srgbClr val="000000"/>
                </a:solidFill>
                <a:latin typeface="Arial Black"/>
                <a:ea typeface="Arial Black"/>
                <a:cs typeface="Arial Black"/>
                <a:sym typeface="Arial Black"/>
              </a:rPr>
              <a:t>: </a:t>
            </a:r>
            <a:endParaRPr/>
          </a:p>
          <a:p>
            <a:pPr marL="1521496" marR="0" lvl="0" indent="-1521496" algn="ctr" rtl="0">
              <a:spcBef>
                <a:spcPts val="0"/>
              </a:spcBef>
              <a:spcAft>
                <a:spcPts val="0"/>
              </a:spcAft>
              <a:buNone/>
            </a:pPr>
            <a:r>
              <a:rPr lang="en-US" sz="3600" b="1">
                <a:latin typeface="Calibri"/>
                <a:ea typeface="Calibri"/>
                <a:cs typeface="Calibri"/>
                <a:sym typeface="Calibri"/>
              </a:rPr>
              <a:t>Drone Policy in India</a:t>
            </a:r>
            <a:endParaRPr sz="3600" b="1">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1"/>
          <p:cNvSpPr txBox="1"/>
          <p:nvPr/>
        </p:nvSpPr>
        <p:spPr>
          <a:xfrm>
            <a:off x="1117418" y="1076397"/>
            <a:ext cx="7155045" cy="45025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400" b="1" i="0" u="none" strike="noStrike" cap="none" dirty="0">
                <a:solidFill>
                  <a:srgbClr val="000000"/>
                </a:solidFill>
                <a:latin typeface="Arial Black"/>
                <a:ea typeface="Arial Black"/>
                <a:cs typeface="Arial Black"/>
                <a:sym typeface="Arial Black"/>
              </a:rPr>
              <a:t>Use of </a:t>
            </a:r>
            <a:r>
              <a:rPr lang="en-US" sz="2400" b="1" i="0" u="none" strike="noStrike" cap="none" dirty="0" smtClean="0">
                <a:solidFill>
                  <a:srgbClr val="000000"/>
                </a:solidFill>
                <a:latin typeface="Arial Black"/>
                <a:ea typeface="Arial Black"/>
                <a:cs typeface="Arial Black"/>
                <a:sym typeface="Arial Black"/>
              </a:rPr>
              <a:t>Drones </a:t>
            </a:r>
            <a:r>
              <a:rPr lang="en-US" sz="2400" b="1" i="0" u="none" strike="noStrike" cap="none" dirty="0">
                <a:solidFill>
                  <a:srgbClr val="000000"/>
                </a:solidFill>
                <a:latin typeface="Arial Black"/>
                <a:ea typeface="Arial Black"/>
                <a:cs typeface="Arial Black"/>
                <a:sym typeface="Arial Black"/>
              </a:rPr>
              <a:t>in Emergencies in the Past</a:t>
            </a:r>
            <a:endParaRPr sz="2400" b="1" i="0" u="none" strike="noStrike" cap="none" dirty="0">
              <a:solidFill>
                <a:srgbClr val="000000"/>
              </a:solidFill>
              <a:latin typeface="Arial Black"/>
              <a:ea typeface="Arial Black"/>
              <a:cs typeface="Arial Black"/>
              <a:sym typeface="Arial Black"/>
            </a:endParaRPr>
          </a:p>
        </p:txBody>
      </p:sp>
      <p:pic>
        <p:nvPicPr>
          <p:cNvPr id="181" name="Google Shape;181;p21" descr="Israeli Mini–Drones for Border Surveillance | LOOKEAST"/>
          <p:cNvPicPr preferRelativeResize="0"/>
          <p:nvPr/>
        </p:nvPicPr>
        <p:blipFill rotWithShape="1">
          <a:blip r:embed="rId3">
            <a:alphaModFix/>
          </a:blip>
          <a:srcRect l="12502"/>
          <a:stretch/>
        </p:blipFill>
        <p:spPr>
          <a:xfrm>
            <a:off x="3199566" y="2413828"/>
            <a:ext cx="2005331" cy="1541154"/>
          </a:xfrm>
          <a:prstGeom prst="rect">
            <a:avLst/>
          </a:prstGeom>
          <a:noFill/>
          <a:ln>
            <a:noFill/>
          </a:ln>
          <a:effectLst>
            <a:outerShdw blurRad="292100" dist="139700" dir="2700000" algn="tl" rotWithShape="0">
              <a:srgbClr val="333333">
                <a:alpha val="63921"/>
              </a:srgbClr>
            </a:outerShdw>
          </a:effectLst>
        </p:spPr>
      </p:pic>
      <p:pic>
        <p:nvPicPr>
          <p:cNvPr id="183" name="Google Shape;183;p21" descr="Helping Forest Officials With Drone During the Bandipur Forest ..."/>
          <p:cNvPicPr preferRelativeResize="0"/>
          <p:nvPr/>
        </p:nvPicPr>
        <p:blipFill rotWithShape="1">
          <a:blip r:embed="rId4">
            <a:alphaModFix/>
          </a:blip>
          <a:srcRect/>
          <a:stretch/>
        </p:blipFill>
        <p:spPr>
          <a:xfrm>
            <a:off x="5971904" y="2419283"/>
            <a:ext cx="2108976" cy="1447935"/>
          </a:xfrm>
          <a:prstGeom prst="rect">
            <a:avLst/>
          </a:prstGeom>
          <a:noFill/>
          <a:ln>
            <a:noFill/>
          </a:ln>
          <a:effectLst>
            <a:outerShdw blurRad="292100" dist="139700" dir="2700000" algn="tl" rotWithShape="0">
              <a:srgbClr val="333333">
                <a:alpha val="63921"/>
              </a:srgbClr>
            </a:outerShdw>
          </a:effectLst>
        </p:spPr>
      </p:pic>
      <p:sp>
        <p:nvSpPr>
          <p:cNvPr id="2" name="Rectangle 1"/>
          <p:cNvSpPr/>
          <p:nvPr/>
        </p:nvSpPr>
        <p:spPr>
          <a:xfrm>
            <a:off x="1027327" y="1810288"/>
            <a:ext cx="704039"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000" b="1" dirty="0">
                <a:latin typeface="Calibri"/>
                <a:ea typeface="Calibri"/>
                <a:cs typeface="Calibri"/>
                <a:sym typeface="Calibri"/>
              </a:rPr>
              <a:t>2008</a:t>
            </a:r>
            <a:endParaRPr lang="en-US" sz="2000" b="1" dirty="0"/>
          </a:p>
        </p:txBody>
      </p:sp>
      <p:sp>
        <p:nvSpPr>
          <p:cNvPr id="3" name="Rectangle 2"/>
          <p:cNvSpPr/>
          <p:nvPr/>
        </p:nvSpPr>
        <p:spPr>
          <a:xfrm>
            <a:off x="0" y="3986181"/>
            <a:ext cx="2824836" cy="523220"/>
          </a:xfrm>
          <a:prstGeom prst="rect">
            <a:avLst/>
          </a:prstGeom>
        </p:spPr>
        <p:txBody>
          <a:bodyPr wrap="square">
            <a:spAutoFit/>
          </a:bodyPr>
          <a:lstStyle/>
          <a:p>
            <a:pPr algn="ctr"/>
            <a:r>
              <a:rPr lang="en-US" b="1" dirty="0" smtClean="0">
                <a:latin typeface="Calibri"/>
                <a:ea typeface="Calibri"/>
                <a:cs typeface="Calibri"/>
                <a:sym typeface="Calibri"/>
              </a:rPr>
              <a:t>Pakistan-sponsored </a:t>
            </a:r>
            <a:r>
              <a:rPr lang="en-US" b="1" dirty="0">
                <a:latin typeface="Calibri"/>
                <a:ea typeface="Calibri"/>
                <a:cs typeface="Calibri"/>
                <a:sym typeface="Calibri"/>
              </a:rPr>
              <a:t>terror attack in Mumbai </a:t>
            </a:r>
            <a:endParaRPr lang="en-US" b="1" dirty="0"/>
          </a:p>
        </p:txBody>
      </p:sp>
      <p:sp>
        <p:nvSpPr>
          <p:cNvPr id="4" name="Rectangle 3"/>
          <p:cNvSpPr/>
          <p:nvPr/>
        </p:nvSpPr>
        <p:spPr>
          <a:xfrm>
            <a:off x="3809977" y="1810288"/>
            <a:ext cx="704039"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000" b="1" dirty="0">
                <a:latin typeface="Calibri"/>
                <a:ea typeface="Calibri"/>
                <a:cs typeface="Calibri"/>
                <a:sym typeface="Calibri"/>
              </a:rPr>
              <a:t>2016</a:t>
            </a:r>
            <a:endParaRPr lang="en-US" sz="2000" b="1" dirty="0"/>
          </a:p>
        </p:txBody>
      </p:sp>
      <p:sp>
        <p:nvSpPr>
          <p:cNvPr id="5" name="Rectangle 4"/>
          <p:cNvSpPr/>
          <p:nvPr/>
        </p:nvSpPr>
        <p:spPr>
          <a:xfrm>
            <a:off x="3172697" y="4045593"/>
            <a:ext cx="1845114" cy="523220"/>
          </a:xfrm>
          <a:prstGeom prst="rect">
            <a:avLst/>
          </a:prstGeom>
        </p:spPr>
        <p:txBody>
          <a:bodyPr wrap="square">
            <a:spAutoFit/>
          </a:bodyPr>
          <a:lstStyle/>
          <a:p>
            <a:pPr algn="ctr"/>
            <a:r>
              <a:rPr lang="en-US" b="1" dirty="0">
                <a:latin typeface="Calibri"/>
                <a:ea typeface="Calibri"/>
                <a:cs typeface="Calibri"/>
                <a:sym typeface="Calibri"/>
              </a:rPr>
              <a:t>Avalanche in </a:t>
            </a:r>
            <a:r>
              <a:rPr lang="en-US" b="1" dirty="0" smtClean="0">
                <a:latin typeface="Calibri"/>
                <a:ea typeface="Calibri"/>
                <a:cs typeface="Calibri"/>
                <a:sym typeface="Calibri"/>
              </a:rPr>
              <a:t>Northern </a:t>
            </a:r>
            <a:r>
              <a:rPr lang="en-US" b="1" dirty="0" err="1">
                <a:latin typeface="Calibri"/>
                <a:ea typeface="Calibri"/>
                <a:cs typeface="Calibri"/>
                <a:sym typeface="Calibri"/>
              </a:rPr>
              <a:t>Siachen</a:t>
            </a:r>
            <a:r>
              <a:rPr lang="en-US" b="1" dirty="0">
                <a:latin typeface="Calibri"/>
                <a:ea typeface="Calibri"/>
                <a:cs typeface="Calibri"/>
                <a:sym typeface="Calibri"/>
              </a:rPr>
              <a:t> </a:t>
            </a:r>
            <a:endParaRPr lang="en-US" b="1" dirty="0"/>
          </a:p>
        </p:txBody>
      </p:sp>
      <p:sp>
        <p:nvSpPr>
          <p:cNvPr id="6" name="Rectangle 5"/>
          <p:cNvSpPr/>
          <p:nvPr/>
        </p:nvSpPr>
        <p:spPr>
          <a:xfrm>
            <a:off x="6791730" y="1810288"/>
            <a:ext cx="704039"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000" b="1" dirty="0">
                <a:latin typeface="Calibri"/>
                <a:ea typeface="Calibri"/>
                <a:cs typeface="Calibri"/>
                <a:sym typeface="Calibri"/>
              </a:rPr>
              <a:t>2019</a:t>
            </a:r>
            <a:endParaRPr lang="en-US" sz="2000" b="1" dirty="0"/>
          </a:p>
        </p:txBody>
      </p:sp>
      <p:sp>
        <p:nvSpPr>
          <p:cNvPr id="7" name="Rectangle 6"/>
          <p:cNvSpPr/>
          <p:nvPr/>
        </p:nvSpPr>
        <p:spPr>
          <a:xfrm>
            <a:off x="6199027" y="4033489"/>
            <a:ext cx="1755610" cy="307777"/>
          </a:xfrm>
          <a:prstGeom prst="rect">
            <a:avLst/>
          </a:prstGeom>
        </p:spPr>
        <p:txBody>
          <a:bodyPr wrap="none">
            <a:spAutoFit/>
          </a:bodyPr>
          <a:lstStyle/>
          <a:p>
            <a:pPr algn="ctr"/>
            <a:r>
              <a:rPr lang="en-US" b="1" dirty="0" err="1">
                <a:latin typeface="Calibri"/>
                <a:ea typeface="Calibri"/>
                <a:cs typeface="Calibri"/>
                <a:sym typeface="Calibri"/>
              </a:rPr>
              <a:t>Bandipur</a:t>
            </a:r>
            <a:r>
              <a:rPr lang="en-US" b="1" dirty="0">
                <a:latin typeface="Calibri"/>
                <a:ea typeface="Calibri"/>
                <a:cs typeface="Calibri"/>
                <a:sym typeface="Calibri"/>
              </a:rPr>
              <a:t> forest fires </a:t>
            </a:r>
            <a:endParaRPr lang="en-US" b="1" dirty="0"/>
          </a:p>
        </p:txBody>
      </p:sp>
      <p:sp>
        <p:nvSpPr>
          <p:cNvPr id="8" name="Rectangle 7"/>
          <p:cNvSpPr/>
          <p:nvPr/>
        </p:nvSpPr>
        <p:spPr>
          <a:xfrm>
            <a:off x="1027326" y="4645444"/>
            <a:ext cx="704039"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000" b="1" dirty="0">
                <a:latin typeface="Calibri"/>
                <a:ea typeface="Calibri"/>
                <a:cs typeface="Calibri"/>
                <a:sym typeface="Calibri"/>
              </a:rPr>
              <a:t>2019</a:t>
            </a:r>
            <a:endParaRPr lang="en-US" sz="2000" b="1" dirty="0"/>
          </a:p>
        </p:txBody>
      </p:sp>
      <p:sp>
        <p:nvSpPr>
          <p:cNvPr id="9" name="Rectangle 8"/>
          <p:cNvSpPr/>
          <p:nvPr/>
        </p:nvSpPr>
        <p:spPr>
          <a:xfrm>
            <a:off x="2711599" y="5588631"/>
            <a:ext cx="1120820" cy="307777"/>
          </a:xfrm>
          <a:prstGeom prst="rect">
            <a:avLst/>
          </a:prstGeom>
        </p:spPr>
        <p:txBody>
          <a:bodyPr wrap="none">
            <a:spAutoFit/>
          </a:bodyPr>
          <a:lstStyle/>
          <a:p>
            <a:r>
              <a:rPr lang="en-US" b="1" dirty="0">
                <a:latin typeface="Calibri"/>
                <a:ea typeface="Calibri"/>
                <a:cs typeface="Calibri"/>
                <a:sym typeface="Calibri"/>
              </a:rPr>
              <a:t>Bihar floods </a:t>
            </a:r>
            <a:endParaRPr lang="en-US" b="1" dirty="0"/>
          </a:p>
        </p:txBody>
      </p:sp>
      <p:sp>
        <p:nvSpPr>
          <p:cNvPr id="10" name="Rectangle 9"/>
          <p:cNvSpPr/>
          <p:nvPr/>
        </p:nvSpPr>
        <p:spPr>
          <a:xfrm>
            <a:off x="5267865" y="4646335"/>
            <a:ext cx="704039"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000" b="1" dirty="0">
                <a:latin typeface="Calibri"/>
                <a:ea typeface="Calibri"/>
                <a:cs typeface="Calibri"/>
                <a:sym typeface="Calibri"/>
              </a:rPr>
              <a:t>2019</a:t>
            </a:r>
            <a:endParaRPr lang="en-US" sz="2000" b="1" dirty="0"/>
          </a:p>
        </p:txBody>
      </p:sp>
      <p:sp>
        <p:nvSpPr>
          <p:cNvPr id="11" name="Rectangle 10"/>
          <p:cNvSpPr/>
          <p:nvPr/>
        </p:nvSpPr>
        <p:spPr>
          <a:xfrm>
            <a:off x="6933628" y="5588630"/>
            <a:ext cx="1576072" cy="307777"/>
          </a:xfrm>
          <a:prstGeom prst="rect">
            <a:avLst/>
          </a:prstGeom>
        </p:spPr>
        <p:txBody>
          <a:bodyPr wrap="none">
            <a:spAutoFit/>
          </a:bodyPr>
          <a:lstStyle/>
          <a:p>
            <a:r>
              <a:rPr lang="en-US" b="1" dirty="0" err="1" smtClean="0">
                <a:latin typeface="Calibri"/>
                <a:ea typeface="Calibri"/>
                <a:cs typeface="Calibri"/>
                <a:sym typeface="Calibri"/>
              </a:rPr>
              <a:t>Cobotic</a:t>
            </a:r>
            <a:r>
              <a:rPr lang="en-US" b="1" dirty="0" smtClean="0">
                <a:latin typeface="Calibri"/>
                <a:ea typeface="Calibri"/>
                <a:cs typeface="Calibri"/>
                <a:sym typeface="Calibri"/>
              </a:rPr>
              <a:t> Responses</a:t>
            </a:r>
            <a:endParaRPr lang="en-US" b="1" dirty="0"/>
          </a:p>
        </p:txBody>
      </p:sp>
      <p:pic>
        <p:nvPicPr>
          <p:cNvPr id="1026" name="Picture 2" descr="Patna pupils 'drone on' about relie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533" y="5255169"/>
            <a:ext cx="2205626" cy="1466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botics: When people and robots collaborate"/>
          <p:cNvPicPr>
            <a:picLocks noChangeAspect="1" noChangeArrowheads="1"/>
          </p:cNvPicPr>
          <p:nvPr/>
        </p:nvPicPr>
        <p:blipFill rotWithShape="1">
          <a:blip r:embed="rId6">
            <a:extLst>
              <a:ext uri="{28A0092B-C50C-407E-A947-70E740481C1C}">
                <a14:useLocalDpi xmlns:a14="http://schemas.microsoft.com/office/drawing/2010/main" val="0"/>
              </a:ext>
            </a:extLst>
          </a:blip>
          <a:srcRect r="15280"/>
          <a:stretch/>
        </p:blipFill>
        <p:spPr bwMode="auto">
          <a:xfrm>
            <a:off x="4694940" y="5255169"/>
            <a:ext cx="2131342" cy="14662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umbai terror attacks: The legacy of India's 9/11, a decade on - CNN"/>
          <p:cNvPicPr>
            <a:picLocks noChangeAspect="1" noChangeArrowheads="1"/>
          </p:cNvPicPr>
          <p:nvPr/>
        </p:nvPicPr>
        <p:blipFill rotWithShape="1">
          <a:blip r:embed="rId7">
            <a:extLst>
              <a:ext uri="{28A0092B-C50C-407E-A947-70E740481C1C}">
                <a14:useLocalDpi xmlns:a14="http://schemas.microsoft.com/office/drawing/2010/main" val="0"/>
              </a:ext>
            </a:extLst>
          </a:blip>
          <a:srcRect l="6922" r="11630"/>
          <a:stretch/>
        </p:blipFill>
        <p:spPr bwMode="auto">
          <a:xfrm>
            <a:off x="276533" y="2434601"/>
            <a:ext cx="2205626" cy="1523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00" name="Google Shape;200;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11</a:t>
            </a:fld>
            <a:endParaRPr>
              <a:solidFill>
                <a:srgbClr val="888888"/>
              </a:solidFill>
            </a:endParaRPr>
          </a:p>
        </p:txBody>
      </p:sp>
      <p:pic>
        <p:nvPicPr>
          <p:cNvPr id="201" name="Google Shape;201;p23"/>
          <p:cNvPicPr preferRelativeResize="0"/>
          <p:nvPr/>
        </p:nvPicPr>
        <p:blipFill rotWithShape="1">
          <a:blip r:embed="rId3">
            <a:alphaModFix/>
          </a:blip>
          <a:srcRect/>
          <a:stretch/>
        </p:blipFill>
        <p:spPr>
          <a:xfrm>
            <a:off x="327575" y="2100263"/>
            <a:ext cx="8492400" cy="4129087"/>
          </a:xfrm>
          <a:prstGeom prst="rect">
            <a:avLst/>
          </a:prstGeom>
          <a:noFill/>
          <a:ln>
            <a:noFill/>
          </a:ln>
          <a:effectLst>
            <a:outerShdw blurRad="292100" dist="139700" dir="2700000" algn="tl" rotWithShape="0">
              <a:srgbClr val="333333">
                <a:alpha val="63921"/>
              </a:srgbClr>
            </a:outerShdw>
          </a:effectLst>
        </p:spPr>
      </p:pic>
      <p:sp>
        <p:nvSpPr>
          <p:cNvPr id="202" name="Google Shape;202;p23"/>
          <p:cNvSpPr/>
          <p:nvPr/>
        </p:nvSpPr>
        <p:spPr>
          <a:xfrm>
            <a:off x="1043762" y="980725"/>
            <a:ext cx="7347900" cy="97666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a:solidFill>
                  <a:srgbClr val="000000"/>
                </a:solidFill>
                <a:latin typeface="Arial Black"/>
                <a:ea typeface="Arial Black"/>
                <a:cs typeface="Arial Black"/>
                <a:sym typeface="Arial Black"/>
              </a:rPr>
              <a:t>Is our drone policy in tune with the emerging scenario?</a:t>
            </a:r>
            <a:endParaRPr sz="28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08" name="Google Shape;208;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12</a:t>
            </a:fld>
            <a:endParaRPr>
              <a:solidFill>
                <a:srgbClr val="888888"/>
              </a:solidFill>
            </a:endParaRPr>
          </a:p>
        </p:txBody>
      </p:sp>
      <p:sp>
        <p:nvSpPr>
          <p:cNvPr id="209" name="Google Shape;209;p24"/>
          <p:cNvSpPr txBox="1"/>
          <p:nvPr/>
        </p:nvSpPr>
        <p:spPr>
          <a:xfrm>
            <a:off x="1671638" y="1012177"/>
            <a:ext cx="5146774" cy="46042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a:solidFill>
                  <a:srgbClr val="000000"/>
                </a:solidFill>
                <a:latin typeface="Arial Black"/>
                <a:ea typeface="Arial Black"/>
                <a:cs typeface="Arial Black"/>
                <a:sym typeface="Arial Black"/>
              </a:rPr>
              <a:t>Limitations Using Drones</a:t>
            </a:r>
            <a:endParaRPr sz="2800" b="1" i="0" u="none" strike="noStrike" cap="none" dirty="0">
              <a:solidFill>
                <a:srgbClr val="000000"/>
              </a:solidFill>
              <a:latin typeface="Arial Black"/>
              <a:ea typeface="Arial Black"/>
              <a:cs typeface="Arial Black"/>
              <a:sym typeface="Arial Black"/>
            </a:endParaRPr>
          </a:p>
        </p:txBody>
      </p:sp>
      <p:sp>
        <p:nvSpPr>
          <p:cNvPr id="210" name="Google Shape;210;p24"/>
          <p:cNvSpPr txBox="1"/>
          <p:nvPr/>
        </p:nvSpPr>
        <p:spPr>
          <a:xfrm>
            <a:off x="255350" y="1851676"/>
            <a:ext cx="4502388" cy="34233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rgbClr val="000000"/>
              </a:buClr>
              <a:buSzPts val="2200"/>
              <a:buFont typeface="Calibri"/>
              <a:buChar char="•"/>
            </a:pPr>
            <a:r>
              <a:rPr lang="en-US" sz="2200" b="0" i="0" u="none" strike="noStrike" cap="none" dirty="0">
                <a:solidFill>
                  <a:srgbClr val="000000"/>
                </a:solidFill>
                <a:latin typeface="Calibri"/>
                <a:ea typeface="Calibri"/>
                <a:cs typeface="Calibri"/>
                <a:sym typeface="Calibri"/>
              </a:rPr>
              <a:t>Flying permissions required every time </a:t>
            </a:r>
            <a:endParaRPr sz="22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1000"/>
              </a:spcBef>
              <a:spcAft>
                <a:spcPts val="0"/>
              </a:spcAft>
              <a:buClr>
                <a:srgbClr val="000000"/>
              </a:buClr>
              <a:buSzPts val="2200"/>
              <a:buFont typeface="Calibri"/>
              <a:buChar char="•"/>
            </a:pPr>
            <a:r>
              <a:rPr lang="en-US" sz="2200" b="0" i="0" u="none" strike="noStrike" cap="none" dirty="0">
                <a:solidFill>
                  <a:srgbClr val="000000"/>
                </a:solidFill>
                <a:latin typeface="Calibri"/>
                <a:ea typeface="Calibri"/>
                <a:cs typeface="Calibri"/>
                <a:sym typeface="Calibri"/>
              </a:rPr>
              <a:t>Issues of security- matter of concern</a:t>
            </a:r>
            <a:endParaRPr sz="22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1000"/>
              </a:spcBef>
              <a:spcAft>
                <a:spcPts val="0"/>
              </a:spcAft>
              <a:buClr>
                <a:srgbClr val="000000"/>
              </a:buClr>
              <a:buSzPts val="2200"/>
              <a:buFont typeface="Calibri"/>
              <a:buChar char="•"/>
            </a:pPr>
            <a:r>
              <a:rPr lang="en-US" sz="2200" b="0" i="0" u="none" strike="noStrike" cap="none" dirty="0">
                <a:solidFill>
                  <a:srgbClr val="000000"/>
                </a:solidFill>
                <a:latin typeface="Calibri"/>
                <a:ea typeface="Calibri"/>
                <a:cs typeface="Calibri"/>
                <a:sym typeface="Calibri"/>
              </a:rPr>
              <a:t>Violations of provisions may cancel/ suspend UIN</a:t>
            </a:r>
            <a:endParaRPr sz="22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1000"/>
              </a:spcBef>
              <a:spcAft>
                <a:spcPts val="0"/>
              </a:spcAft>
              <a:buClr>
                <a:srgbClr val="000000"/>
              </a:buClr>
              <a:buSzPts val="2200"/>
              <a:buFont typeface="Calibri"/>
              <a:buChar char="•"/>
            </a:pPr>
            <a:r>
              <a:rPr lang="en-US" sz="2200" b="0" i="0" u="none" strike="noStrike" cap="none" dirty="0">
                <a:solidFill>
                  <a:srgbClr val="000000"/>
                </a:solidFill>
                <a:latin typeface="Calibri"/>
                <a:ea typeface="Calibri"/>
                <a:cs typeface="Calibri"/>
                <a:sym typeface="Calibri"/>
              </a:rPr>
              <a:t>No Permission No Take Off- may limit usage of drones</a:t>
            </a:r>
            <a:endParaRPr sz="22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1000"/>
              </a:spcBef>
              <a:spcAft>
                <a:spcPts val="1000"/>
              </a:spcAft>
              <a:buClr>
                <a:srgbClr val="000000"/>
              </a:buClr>
              <a:buSzPts val="2200"/>
              <a:buFont typeface="Calibri"/>
              <a:buChar char="•"/>
            </a:pPr>
            <a:r>
              <a:rPr lang="en-US" sz="2200" b="0" i="0" u="none" strike="noStrike" cap="none" dirty="0">
                <a:solidFill>
                  <a:srgbClr val="000000"/>
                </a:solidFill>
                <a:latin typeface="Calibri"/>
                <a:ea typeface="Calibri"/>
                <a:cs typeface="Calibri"/>
                <a:sym typeface="Calibri"/>
              </a:rPr>
              <a:t>New Application areas of Governance to be Permitted.</a:t>
            </a:r>
            <a:endParaRPr sz="2200" b="0" i="0" u="none" strike="noStrike" cap="none" dirty="0">
              <a:solidFill>
                <a:srgbClr val="000000"/>
              </a:solidFill>
              <a:latin typeface="Calibri"/>
              <a:ea typeface="Calibri"/>
              <a:cs typeface="Calibri"/>
              <a:sym typeface="Calibri"/>
            </a:endParaRPr>
          </a:p>
        </p:txBody>
      </p:sp>
      <p:pic>
        <p:nvPicPr>
          <p:cNvPr id="211" name="Google Shape;211;p24"/>
          <p:cNvPicPr preferRelativeResize="0"/>
          <p:nvPr/>
        </p:nvPicPr>
        <p:blipFill rotWithShape="1">
          <a:blip r:embed="rId3">
            <a:alphaModFix/>
          </a:blip>
          <a:srcRect b="16701"/>
          <a:stretch/>
        </p:blipFill>
        <p:spPr>
          <a:xfrm>
            <a:off x="4989909" y="1909038"/>
            <a:ext cx="3974640" cy="4010874"/>
          </a:xfrm>
          <a:prstGeom prst="rect">
            <a:avLst/>
          </a:prstGeom>
          <a:noFill/>
          <a:ln>
            <a:noFill/>
          </a:ln>
          <a:effectLst>
            <a:outerShdw blurRad="292100" dist="139700" dir="2700000" algn="tl" rotWithShape="0">
              <a:srgbClr val="333333">
                <a:alpha val="63921"/>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2" descr="Drones come in handy for police in enforcing lockdown"/>
          <p:cNvPicPr preferRelativeResize="0"/>
          <p:nvPr/>
        </p:nvPicPr>
        <p:blipFill rotWithShape="1">
          <a:blip r:embed="rId3">
            <a:alphaModFix/>
          </a:blip>
          <a:srcRect l="20364" r="12312"/>
          <a:stretch/>
        </p:blipFill>
        <p:spPr>
          <a:xfrm flipH="1">
            <a:off x="1963718" y="1494960"/>
            <a:ext cx="2404565" cy="2063661"/>
          </a:xfrm>
          <a:prstGeom prst="rect">
            <a:avLst/>
          </a:prstGeom>
          <a:noFill/>
          <a:ln>
            <a:noFill/>
          </a:ln>
          <a:effectLst>
            <a:outerShdw blurRad="292100" dist="139700" dir="2700000" algn="tl" rotWithShape="0">
              <a:srgbClr val="333333">
                <a:alpha val="63921"/>
              </a:srgbClr>
            </a:outerShdw>
          </a:effectLst>
        </p:spPr>
      </p:pic>
      <p:sp>
        <p:nvSpPr>
          <p:cNvPr id="189" name="Google Shape;189;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190" name="Google Shape;19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13</a:t>
            </a:fld>
            <a:endParaRPr>
              <a:solidFill>
                <a:srgbClr val="888888"/>
              </a:solidFill>
            </a:endParaRPr>
          </a:p>
        </p:txBody>
      </p:sp>
      <p:sp>
        <p:nvSpPr>
          <p:cNvPr id="191" name="Google Shape;191;p22"/>
          <p:cNvSpPr txBox="1"/>
          <p:nvPr/>
        </p:nvSpPr>
        <p:spPr>
          <a:xfrm>
            <a:off x="247313" y="848100"/>
            <a:ext cx="8660100" cy="47068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a:solidFill>
                  <a:srgbClr val="000000"/>
                </a:solidFill>
                <a:latin typeface="Arial Black"/>
                <a:ea typeface="Arial Black"/>
                <a:cs typeface="Arial Black"/>
                <a:sym typeface="Arial Black"/>
              </a:rPr>
              <a:t>Use of Drone in Pandemic </a:t>
            </a:r>
            <a:r>
              <a:rPr lang="en-US" sz="2800" b="1" i="0" u="none" strike="noStrike" cap="none" dirty="0" smtClean="0">
                <a:solidFill>
                  <a:srgbClr val="000000"/>
                </a:solidFill>
                <a:latin typeface="Arial Black"/>
                <a:ea typeface="Arial Black"/>
                <a:cs typeface="Arial Black"/>
                <a:sym typeface="Arial Black"/>
              </a:rPr>
              <a:t>Scenario in 2020</a:t>
            </a:r>
            <a:endParaRPr sz="2800" b="1" i="0" u="none" strike="noStrike" cap="none" dirty="0">
              <a:solidFill>
                <a:srgbClr val="000000"/>
              </a:solidFill>
              <a:latin typeface="Arial Black"/>
              <a:ea typeface="Arial Black"/>
              <a:cs typeface="Arial Black"/>
              <a:sym typeface="Arial Black"/>
            </a:endParaRPr>
          </a:p>
        </p:txBody>
      </p:sp>
      <p:pic>
        <p:nvPicPr>
          <p:cNvPr id="192" name="Google Shape;192;p22" descr="How Singapore plans to use drones to deliver medicines - Tech Wire ..."/>
          <p:cNvPicPr preferRelativeResize="0"/>
          <p:nvPr/>
        </p:nvPicPr>
        <p:blipFill rotWithShape="1">
          <a:blip r:embed="rId4">
            <a:alphaModFix/>
          </a:blip>
          <a:srcRect l="6724" r="25961"/>
          <a:stretch/>
        </p:blipFill>
        <p:spPr>
          <a:xfrm flipH="1">
            <a:off x="247313" y="2482136"/>
            <a:ext cx="2425793" cy="2061932"/>
          </a:xfrm>
          <a:prstGeom prst="rect">
            <a:avLst/>
          </a:prstGeom>
          <a:noFill/>
          <a:ln>
            <a:noFill/>
          </a:ln>
          <a:effectLst>
            <a:outerShdw blurRad="292100" dist="139700" dir="2700000" algn="tl" rotWithShape="0">
              <a:srgbClr val="333333">
                <a:alpha val="63921"/>
              </a:srgbClr>
            </a:outerShdw>
          </a:effectLst>
        </p:spPr>
      </p:pic>
      <p:pic>
        <p:nvPicPr>
          <p:cNvPr id="193" name="Google Shape;193;p22" descr="Drone deployed to sanitize Nizamuddin Markaz, the epicentre of ..."/>
          <p:cNvPicPr preferRelativeResize="0"/>
          <p:nvPr/>
        </p:nvPicPr>
        <p:blipFill rotWithShape="1">
          <a:blip r:embed="rId5">
            <a:alphaModFix/>
          </a:blip>
          <a:srcRect l="9153" r="8228" b="4002"/>
          <a:stretch/>
        </p:blipFill>
        <p:spPr>
          <a:xfrm flipH="1">
            <a:off x="1941865" y="4140295"/>
            <a:ext cx="2448272" cy="2063660"/>
          </a:xfrm>
          <a:prstGeom prst="rect">
            <a:avLst/>
          </a:prstGeom>
          <a:noFill/>
          <a:ln>
            <a:noFill/>
          </a:ln>
          <a:effectLst>
            <a:outerShdw blurRad="292100" dist="139700" dir="2700000" algn="tl" rotWithShape="0">
              <a:srgbClr val="333333">
                <a:alpha val="63921"/>
              </a:srgbClr>
            </a:outerShdw>
          </a:effectLst>
        </p:spPr>
      </p:pic>
      <p:sp>
        <p:nvSpPr>
          <p:cNvPr id="194" name="Google Shape;194;p22"/>
          <p:cNvSpPr txBox="1"/>
          <p:nvPr/>
        </p:nvSpPr>
        <p:spPr>
          <a:xfrm>
            <a:off x="4444466" y="1989580"/>
            <a:ext cx="4392600" cy="2554500"/>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Surveillance and monitoring during lockdowns</a:t>
            </a:r>
            <a:endParaRPr sz="22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100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Broadcasting important messages</a:t>
            </a:r>
            <a:endParaRPr sz="22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100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Tracking down violators of restrictions</a:t>
            </a:r>
            <a:endParaRPr sz="22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100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Decontamination of hotspots</a:t>
            </a:r>
            <a:endParaRPr sz="22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1000"/>
              </a:spcBef>
              <a:spcAft>
                <a:spcPts val="100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Delivery of medicines and some essential items</a:t>
            </a:r>
            <a:endParaRPr sz="22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26" name="Google Shape;226;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14</a:t>
            </a:fld>
            <a:endParaRPr>
              <a:solidFill>
                <a:srgbClr val="888888"/>
              </a:solidFill>
            </a:endParaRPr>
          </a:p>
        </p:txBody>
      </p:sp>
      <p:sp>
        <p:nvSpPr>
          <p:cNvPr id="227" name="Google Shape;227;p26"/>
          <p:cNvSpPr txBox="1"/>
          <p:nvPr/>
        </p:nvSpPr>
        <p:spPr>
          <a:xfrm>
            <a:off x="2210575" y="1031800"/>
            <a:ext cx="4722849" cy="4998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a:solidFill>
                  <a:srgbClr val="000000"/>
                </a:solidFill>
                <a:latin typeface="Arial Black"/>
                <a:ea typeface="Arial Black"/>
                <a:cs typeface="Arial Black"/>
                <a:sym typeface="Arial Black"/>
              </a:rPr>
              <a:t>Conditional Exemption</a:t>
            </a:r>
            <a:endParaRPr sz="2800" b="1" i="0" u="none" strike="noStrike" cap="none" dirty="0">
              <a:solidFill>
                <a:srgbClr val="000000"/>
              </a:solidFill>
              <a:latin typeface="Arial Black"/>
              <a:ea typeface="Arial Black"/>
              <a:cs typeface="Arial Black"/>
              <a:sym typeface="Arial Black"/>
            </a:endParaRPr>
          </a:p>
        </p:txBody>
      </p:sp>
      <p:sp>
        <p:nvSpPr>
          <p:cNvPr id="228" name="Google Shape;228;p26"/>
          <p:cNvSpPr txBox="1"/>
          <p:nvPr/>
        </p:nvSpPr>
        <p:spPr>
          <a:xfrm>
            <a:off x="124463" y="1746237"/>
            <a:ext cx="4772700" cy="44013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To deploy drones at present, govt.  agencies like the fire dept., police and NDMA need permission from the DGCA and AAI 24 hours in advance under the no permission no take-off (NPNT) regulation. </a:t>
            </a:r>
            <a:endParaRPr sz="20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100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The emergency necessitates a faster response and cannot be predicted, these agencies should be exempted from NPNT.</a:t>
            </a:r>
            <a:endParaRPr sz="20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1000"/>
              </a:spcBef>
              <a:spcAft>
                <a:spcPts val="100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For Example: Conditional exemption to Govt. entities for COVID-19 related RPAS operation through public notice of May 2, 2020</a:t>
            </a:r>
            <a:endParaRPr sz="2000" b="0" i="0" u="none" strike="noStrike" cap="none" dirty="0">
              <a:solidFill>
                <a:srgbClr val="000000"/>
              </a:solidFill>
              <a:latin typeface="Calibri"/>
              <a:ea typeface="Calibri"/>
              <a:cs typeface="Calibri"/>
              <a:sym typeface="Calibri"/>
            </a:endParaRPr>
          </a:p>
        </p:txBody>
      </p:sp>
      <p:pic>
        <p:nvPicPr>
          <p:cNvPr id="229" name="Google Shape;229;p26"/>
          <p:cNvPicPr preferRelativeResize="0"/>
          <p:nvPr/>
        </p:nvPicPr>
        <p:blipFill rotWithShape="1">
          <a:blip r:embed="rId3">
            <a:alphaModFix/>
          </a:blip>
          <a:srcRect l="31623"/>
          <a:stretch/>
        </p:blipFill>
        <p:spPr>
          <a:xfrm>
            <a:off x="5021700" y="1933725"/>
            <a:ext cx="4046100" cy="394485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17" name="Google Shape;21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15</a:t>
            </a:fld>
            <a:endParaRPr>
              <a:solidFill>
                <a:srgbClr val="888888"/>
              </a:solidFill>
            </a:endParaRPr>
          </a:p>
        </p:txBody>
      </p:sp>
      <p:sp>
        <p:nvSpPr>
          <p:cNvPr id="218" name="Google Shape;218;p25"/>
          <p:cNvSpPr txBox="1"/>
          <p:nvPr/>
        </p:nvSpPr>
        <p:spPr>
          <a:xfrm>
            <a:off x="1050131" y="781849"/>
            <a:ext cx="7043738" cy="86041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400" b="1" i="0" u="none" strike="noStrike" cap="none" dirty="0">
                <a:solidFill>
                  <a:srgbClr val="000000"/>
                </a:solidFill>
                <a:latin typeface="Arial Black"/>
                <a:ea typeface="Arial Black"/>
                <a:cs typeface="Arial Black"/>
                <a:sym typeface="Arial Black"/>
              </a:rPr>
              <a:t>Looking Ahead: </a:t>
            </a:r>
            <a:r>
              <a:rPr lang="en-US" sz="2400" b="1" i="0" u="none" strike="noStrike" cap="none" dirty="0" smtClean="0">
                <a:solidFill>
                  <a:srgbClr val="000000"/>
                </a:solidFill>
                <a:latin typeface="Arial Black"/>
                <a:ea typeface="Arial Black"/>
                <a:cs typeface="Arial Black"/>
                <a:sym typeface="Arial Black"/>
              </a:rPr>
              <a:t>Machines as Co-workers </a:t>
            </a:r>
          </a:p>
          <a:p>
            <a:pPr marL="0" marR="0" lvl="0" indent="0" algn="ctr" rtl="0">
              <a:lnSpc>
                <a:spcPct val="100000"/>
              </a:lnSpc>
              <a:spcBef>
                <a:spcPts val="0"/>
              </a:spcBef>
              <a:spcAft>
                <a:spcPts val="0"/>
              </a:spcAft>
              <a:buClr>
                <a:srgbClr val="000000"/>
              </a:buClr>
              <a:buSzPts val="4000"/>
              <a:buFont typeface="Arial"/>
              <a:buNone/>
            </a:pPr>
            <a:r>
              <a:rPr lang="en-US" sz="2400" b="1" i="0" u="none" strike="noStrike" cap="none" dirty="0" smtClean="0">
                <a:solidFill>
                  <a:srgbClr val="000000"/>
                </a:solidFill>
                <a:latin typeface="Arial Black"/>
                <a:ea typeface="Arial Black"/>
                <a:cs typeface="Arial Black"/>
                <a:sym typeface="Arial Black"/>
              </a:rPr>
              <a:t>(</a:t>
            </a:r>
            <a:r>
              <a:rPr lang="en-US" sz="2400" b="1" i="0" u="none" strike="noStrike" cap="none" dirty="0" err="1" smtClean="0">
                <a:solidFill>
                  <a:srgbClr val="000000"/>
                </a:solidFill>
                <a:latin typeface="Arial Black"/>
                <a:ea typeface="Arial Black"/>
                <a:cs typeface="Arial Black"/>
                <a:sym typeface="Arial Black"/>
              </a:rPr>
              <a:t>Cobotic</a:t>
            </a:r>
            <a:r>
              <a:rPr lang="en-US" sz="2400" b="1" i="0" u="none" strike="noStrike" cap="none" dirty="0" smtClean="0">
                <a:solidFill>
                  <a:srgbClr val="000000"/>
                </a:solidFill>
                <a:latin typeface="Arial Black"/>
                <a:ea typeface="Arial Black"/>
                <a:cs typeface="Arial Black"/>
                <a:sym typeface="Arial Black"/>
              </a:rPr>
              <a:t> Responses)</a:t>
            </a:r>
            <a:endParaRPr sz="2400" b="1" i="0" u="none" strike="noStrike" cap="none" dirty="0">
              <a:solidFill>
                <a:srgbClr val="000000"/>
              </a:solidFill>
              <a:latin typeface="Arial Black"/>
              <a:ea typeface="Arial Black"/>
              <a:cs typeface="Arial Black"/>
              <a:sym typeface="Arial Black"/>
            </a:endParaRPr>
          </a:p>
        </p:txBody>
      </p:sp>
      <p:sp>
        <p:nvSpPr>
          <p:cNvPr id="219" name="Google Shape;219;p25"/>
          <p:cNvSpPr txBox="1"/>
          <p:nvPr/>
        </p:nvSpPr>
        <p:spPr>
          <a:xfrm>
            <a:off x="3746300" y="1743550"/>
            <a:ext cx="5245800" cy="40935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Integration of Drones in the emergency response systems called “</a:t>
            </a:r>
            <a:r>
              <a:rPr lang="en-US" sz="2000" b="0" i="0" u="none" strike="noStrike" cap="none" dirty="0" err="1">
                <a:solidFill>
                  <a:srgbClr val="000000"/>
                </a:solidFill>
                <a:latin typeface="Calibri"/>
                <a:ea typeface="Calibri"/>
                <a:cs typeface="Calibri"/>
                <a:sym typeface="Calibri"/>
              </a:rPr>
              <a:t>cobotic</a:t>
            </a:r>
            <a:r>
              <a:rPr lang="en-US" sz="2000" b="0" i="0" u="none" strike="noStrike" cap="none" dirty="0">
                <a:solidFill>
                  <a:srgbClr val="000000"/>
                </a:solidFill>
                <a:latin typeface="Calibri"/>
                <a:ea typeface="Calibri"/>
                <a:cs typeface="Calibri"/>
                <a:sym typeface="Calibri"/>
              </a:rPr>
              <a:t> responses”, in which humans cooperate with robots (effectively drones are robots). </a:t>
            </a:r>
            <a:endParaRPr sz="20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Uses:</a:t>
            </a:r>
            <a:endParaRPr sz="2000" b="0" i="0" u="none" strike="noStrike" cap="none" dirty="0">
              <a:solidFill>
                <a:srgbClr val="000000"/>
              </a:solidFill>
              <a:latin typeface="Calibri"/>
              <a:ea typeface="Calibri"/>
              <a:cs typeface="Calibri"/>
              <a:sym typeface="Calibri"/>
            </a:endParaRPr>
          </a:p>
          <a:p>
            <a:pPr marL="800100" marR="0" lvl="1" indent="-342900" algn="just"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Detection and resolution like Fukushima nuclear accidents</a:t>
            </a:r>
            <a:endParaRPr sz="2000" b="0" i="0" u="none" strike="noStrike" cap="none" dirty="0">
              <a:solidFill>
                <a:srgbClr val="000000"/>
              </a:solidFill>
              <a:latin typeface="Calibri"/>
              <a:ea typeface="Calibri"/>
              <a:cs typeface="Calibri"/>
              <a:sym typeface="Calibri"/>
            </a:endParaRPr>
          </a:p>
          <a:p>
            <a:pPr marL="800100" marR="0" lvl="1" indent="-342900" algn="just"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Police using Drones with attached sirens and loudspeakers to warn residents to stay home</a:t>
            </a:r>
            <a:endParaRPr sz="2000" b="0" i="0" u="none" strike="noStrike" cap="none" dirty="0">
              <a:solidFill>
                <a:srgbClr val="000000"/>
              </a:solidFill>
              <a:latin typeface="Calibri"/>
              <a:ea typeface="Calibri"/>
              <a:cs typeface="Calibri"/>
              <a:sym typeface="Calibri"/>
            </a:endParaRPr>
          </a:p>
          <a:p>
            <a:pPr marL="800100" marR="0" lvl="1" indent="-342900" algn="just"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Delhi-based company is using drones to disinfect areas specified by SDMC</a:t>
            </a:r>
            <a:endParaRPr sz="20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Conditional Exemption for emergency response for </a:t>
            </a:r>
            <a:r>
              <a:rPr lang="en-US" sz="2000" b="0" i="0" u="none" strike="noStrike" cap="none" dirty="0" err="1">
                <a:solidFill>
                  <a:srgbClr val="000000"/>
                </a:solidFill>
                <a:latin typeface="Calibri"/>
                <a:ea typeface="Calibri"/>
                <a:cs typeface="Calibri"/>
                <a:sym typeface="Calibri"/>
              </a:rPr>
              <a:t>Govt</a:t>
            </a:r>
            <a:r>
              <a:rPr lang="en-US" sz="2000" b="0" i="0" u="none" strike="noStrike" cap="none" dirty="0">
                <a:solidFill>
                  <a:srgbClr val="000000"/>
                </a:solidFill>
                <a:latin typeface="Calibri"/>
                <a:ea typeface="Calibri"/>
                <a:cs typeface="Calibri"/>
                <a:sym typeface="Calibri"/>
              </a:rPr>
              <a:t> entities like in COVID-19 case</a:t>
            </a:r>
            <a:endParaRPr sz="2000" b="0" i="0" u="none" strike="noStrike" cap="none" dirty="0">
              <a:solidFill>
                <a:srgbClr val="000000"/>
              </a:solidFill>
              <a:latin typeface="Calibri"/>
              <a:ea typeface="Calibri"/>
              <a:cs typeface="Calibri"/>
              <a:sym typeface="Calibri"/>
            </a:endParaRPr>
          </a:p>
        </p:txBody>
      </p:sp>
      <p:pic>
        <p:nvPicPr>
          <p:cNvPr id="220" name="Google Shape;220;p25"/>
          <p:cNvPicPr preferRelativeResize="0"/>
          <p:nvPr/>
        </p:nvPicPr>
        <p:blipFill rotWithShape="1">
          <a:blip r:embed="rId3">
            <a:alphaModFix/>
          </a:blip>
          <a:srcRect l="51193" r="7427"/>
          <a:stretch/>
        </p:blipFill>
        <p:spPr>
          <a:xfrm>
            <a:off x="285750" y="2098945"/>
            <a:ext cx="3498058" cy="3686422"/>
          </a:xfrm>
          <a:prstGeom prst="rect">
            <a:avLst/>
          </a:prstGeom>
          <a:noFill/>
          <a:ln>
            <a:noFill/>
          </a:ln>
          <a:effectLst>
            <a:outerShdw blurRad="292100" dist="139700" dir="2700000" algn="tl" rotWithShape="0">
              <a:srgbClr val="333333">
                <a:alpha val="63921"/>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dirty="0"/>
          </a:p>
        </p:txBody>
      </p:sp>
      <p:pic>
        <p:nvPicPr>
          <p:cNvPr id="3074" name="Picture 2"/>
          <p:cNvPicPr>
            <a:picLocks noChangeAspect="1" noChangeArrowheads="1"/>
          </p:cNvPicPr>
          <p:nvPr/>
        </p:nvPicPr>
        <p:blipFill>
          <a:blip r:embed="rId2"/>
          <a:srcRect l="16129" t="13934" r="43309" b="6250"/>
          <a:stretch>
            <a:fillRect/>
          </a:stretch>
        </p:blipFill>
        <p:spPr bwMode="auto">
          <a:xfrm>
            <a:off x="0" y="614598"/>
            <a:ext cx="9144000" cy="5786202"/>
          </a:xfrm>
          <a:prstGeom prst="rect">
            <a:avLst/>
          </a:prstGeom>
          <a:noFill/>
          <a:ln w="9525">
            <a:noFill/>
            <a:miter lim="800000"/>
            <a:headEnd/>
            <a:tailEnd/>
          </a:ln>
        </p:spPr>
      </p:pic>
      <p:sp>
        <p:nvSpPr>
          <p:cNvPr id="6" name="Google Shape;227;p26"/>
          <p:cNvSpPr txBox="1"/>
          <p:nvPr/>
        </p:nvSpPr>
        <p:spPr>
          <a:xfrm>
            <a:off x="2198044" y="134913"/>
            <a:ext cx="4747911" cy="47968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smtClean="0">
                <a:solidFill>
                  <a:srgbClr val="000000"/>
                </a:solidFill>
                <a:latin typeface="Arial Black"/>
                <a:ea typeface="Arial Black"/>
                <a:cs typeface="Arial Black"/>
                <a:sym typeface="Arial Black"/>
              </a:rPr>
              <a:t>Regulations by Country  </a:t>
            </a:r>
            <a:endParaRPr sz="2800" b="1" i="0" u="none" strike="noStrike" cap="none" dirty="0">
              <a:solidFill>
                <a:srgbClr val="000000"/>
              </a:solidFill>
              <a:latin typeface="Arial Black"/>
              <a:ea typeface="Arial Black"/>
              <a:cs typeface="Arial Black"/>
              <a:sym typeface="Arial Black"/>
            </a:endParaRPr>
          </a:p>
        </p:txBody>
      </p:sp>
      <p:sp>
        <p:nvSpPr>
          <p:cNvPr id="7" name="TextBox 6"/>
          <p:cNvSpPr txBox="1"/>
          <p:nvPr/>
        </p:nvSpPr>
        <p:spPr>
          <a:xfrm>
            <a:off x="0" y="6581001"/>
            <a:ext cx="2773180" cy="276999"/>
          </a:xfrm>
          <a:prstGeom prst="rect">
            <a:avLst/>
          </a:prstGeom>
          <a:noFill/>
        </p:spPr>
        <p:txBody>
          <a:bodyPr wrap="square" rtlCol="0">
            <a:spAutoFit/>
          </a:bodyPr>
          <a:lstStyle/>
          <a:p>
            <a:pPr algn="r"/>
            <a:r>
              <a:rPr lang="en-US" sz="1200" dirty="0" smtClean="0"/>
              <a:t>BVLOS: </a:t>
            </a:r>
            <a:r>
              <a:rPr lang="en-IN" sz="1200" dirty="0" smtClean="0"/>
              <a:t>Beyond Visual Line of Sight</a:t>
            </a:r>
            <a:endParaRPr lang="en-IN" sz="1200" dirty="0"/>
          </a:p>
        </p:txBody>
      </p:sp>
      <p:sp>
        <p:nvSpPr>
          <p:cNvPr id="8" name="TextBox 7"/>
          <p:cNvSpPr txBox="1"/>
          <p:nvPr/>
        </p:nvSpPr>
        <p:spPr>
          <a:xfrm>
            <a:off x="5890978" y="6581001"/>
            <a:ext cx="3191343" cy="276999"/>
          </a:xfrm>
          <a:prstGeom prst="rect">
            <a:avLst/>
          </a:prstGeom>
          <a:noFill/>
        </p:spPr>
        <p:txBody>
          <a:bodyPr wrap="square" rtlCol="0">
            <a:spAutoFit/>
          </a:bodyPr>
          <a:lstStyle/>
          <a:p>
            <a:pPr algn="r"/>
            <a:r>
              <a:rPr lang="en-US" sz="1200" i="1" dirty="0" err="1" smtClean="0">
                <a:solidFill>
                  <a:schemeClr val="accent1">
                    <a:lumMod val="75000"/>
                  </a:schemeClr>
                </a:solidFill>
              </a:rPr>
              <a:t>Source:PWC</a:t>
            </a:r>
            <a:r>
              <a:rPr lang="en-US" sz="1200" i="1" dirty="0" smtClean="0">
                <a:solidFill>
                  <a:schemeClr val="accent1">
                    <a:lumMod val="75000"/>
                  </a:schemeClr>
                </a:solidFill>
              </a:rPr>
              <a:t> Report 2019, Data on wings </a:t>
            </a:r>
            <a:endParaRPr lang="en-IN" sz="1200"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sp>
        <p:nvSpPr>
          <p:cNvPr id="5" name="Google Shape;202;p23"/>
          <p:cNvSpPr/>
          <p:nvPr/>
        </p:nvSpPr>
        <p:spPr>
          <a:xfrm>
            <a:off x="3071812" y="1050758"/>
            <a:ext cx="2748099" cy="53515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dirty="0" smtClean="0">
                <a:latin typeface="Arial Black"/>
                <a:ea typeface="Arial Black"/>
                <a:cs typeface="Arial Black"/>
                <a:sym typeface="Arial Black"/>
              </a:rPr>
              <a:t>Policy Gaps</a:t>
            </a:r>
            <a:r>
              <a:rPr lang="en-US" sz="2800" b="1" i="0" u="none" strike="noStrike" cap="none" dirty="0" smtClean="0">
                <a:solidFill>
                  <a:srgbClr val="000000"/>
                </a:solidFill>
                <a:latin typeface="Arial Black"/>
                <a:ea typeface="Arial Black"/>
                <a:cs typeface="Arial Black"/>
                <a:sym typeface="Arial Black"/>
              </a:rPr>
              <a:t> </a:t>
            </a:r>
            <a:endParaRPr sz="2800" b="1" i="0" u="none" strike="noStrike" cap="none" dirty="0">
              <a:solidFill>
                <a:srgbClr val="000000"/>
              </a:solidFill>
              <a:latin typeface="Arial Black"/>
              <a:ea typeface="Arial Black"/>
              <a:cs typeface="Arial Black"/>
              <a:sym typeface="Arial Black"/>
            </a:endParaRPr>
          </a:p>
        </p:txBody>
      </p:sp>
      <p:sp>
        <p:nvSpPr>
          <p:cNvPr id="8" name="Title 5"/>
          <p:cNvSpPr>
            <a:spLocks noGrp="1"/>
          </p:cNvSpPr>
          <p:nvPr>
            <p:ph type="body" idx="1"/>
          </p:nvPr>
        </p:nvSpPr>
        <p:spPr>
          <a:xfrm>
            <a:off x="142876" y="1585914"/>
            <a:ext cx="8372474" cy="2830330"/>
          </a:xfrm>
        </p:spPr>
        <p:txBody>
          <a:bodyPr/>
          <a:lstStyle/>
          <a:p>
            <a:pPr algn="just">
              <a:lnSpc>
                <a:spcPct val="150000"/>
              </a:lnSpc>
            </a:pPr>
            <a:r>
              <a:rPr lang="en-US" sz="2000" b="1" dirty="0" smtClean="0">
                <a:solidFill>
                  <a:schemeClr val="tx1"/>
                </a:solidFill>
              </a:rPr>
              <a:t>Quality Control </a:t>
            </a:r>
            <a:r>
              <a:rPr lang="en-US" sz="2000" b="1" dirty="0" smtClean="0"/>
              <a:t>: </a:t>
            </a:r>
            <a:r>
              <a:rPr lang="en-IN" sz="2000" dirty="0" smtClean="0"/>
              <a:t>The lack of policy on quality control and standardisation for both indigenously manufactured and imported drones presents several challenges</a:t>
            </a:r>
            <a:endParaRPr lang="en-US" sz="2000" b="1" dirty="0" smtClean="0"/>
          </a:p>
          <a:p>
            <a:pPr algn="just">
              <a:lnSpc>
                <a:spcPct val="150000"/>
              </a:lnSpc>
            </a:pPr>
            <a:r>
              <a:rPr lang="en-IN" sz="2000" b="1" dirty="0" smtClean="0">
                <a:solidFill>
                  <a:schemeClr val="tx1"/>
                </a:solidFill>
              </a:rPr>
              <a:t>Standard Operating Protocol for Incidents: </a:t>
            </a:r>
            <a:r>
              <a:rPr lang="en-IN" sz="2000" dirty="0" smtClean="0"/>
              <a:t>There has been no protocol formulated by authorities for incident management in the event of an accident. </a:t>
            </a:r>
          </a:p>
          <a:p>
            <a:pPr algn="just">
              <a:lnSpc>
                <a:spcPct val="150000"/>
              </a:lnSpc>
              <a:buNone/>
            </a:pPr>
            <a:r>
              <a:rPr lang="en-IN" sz="2000" dirty="0" smtClean="0"/>
              <a:t>     For e.g. in 2015, an unidentified man was spotted flying a drone close to the residence of the President and the Indian Parliament</a:t>
            </a:r>
          </a:p>
          <a:p>
            <a:pPr algn="just">
              <a:lnSpc>
                <a:spcPct val="150000"/>
              </a:lnSpc>
            </a:pPr>
            <a:r>
              <a:rPr lang="en-IN" sz="2000" b="1" dirty="0" smtClean="0">
                <a:solidFill>
                  <a:schemeClr val="tx1"/>
                </a:solidFill>
              </a:rPr>
              <a:t>The Privacy </a:t>
            </a:r>
            <a:r>
              <a:rPr lang="en-IN" sz="2000" b="1" dirty="0" smtClean="0">
                <a:solidFill>
                  <a:schemeClr val="tx1"/>
                </a:solidFill>
              </a:rPr>
              <a:t>Question: </a:t>
            </a:r>
            <a:r>
              <a:rPr lang="en-IN" sz="2000" dirty="0" smtClean="0"/>
              <a:t>The </a:t>
            </a:r>
            <a:r>
              <a:rPr lang="en-IN" sz="2000" dirty="0" smtClean="0"/>
              <a:t>Indian government has so far made no attempt to address concerns of privacy infringement by drones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304" y="1518874"/>
            <a:ext cx="8515350" cy="5202602"/>
          </a:xfrm>
        </p:spPr>
        <p:txBody>
          <a:bodyPr/>
          <a:lstStyle/>
          <a:p>
            <a:pPr algn="just">
              <a:lnSpc>
                <a:spcPct val="150000"/>
              </a:lnSpc>
            </a:pPr>
            <a:r>
              <a:rPr lang="en-IN" sz="2000" b="1" dirty="0" smtClean="0">
                <a:solidFill>
                  <a:schemeClr val="tx1"/>
                </a:solidFill>
              </a:rPr>
              <a:t>Terrorist Threat Management: </a:t>
            </a:r>
            <a:r>
              <a:rPr lang="en-IN" sz="2000" dirty="0" smtClean="0"/>
              <a:t>Policymakers and security agencies should be prepared  with threats posed by drones, as there are several instances of  terrorist organisations using drones to carry out their activities</a:t>
            </a:r>
          </a:p>
          <a:p>
            <a:pPr algn="just">
              <a:lnSpc>
                <a:spcPct val="150000"/>
              </a:lnSpc>
            </a:pPr>
            <a:r>
              <a:rPr lang="en-IN" sz="2000" b="1" dirty="0" smtClean="0">
                <a:solidFill>
                  <a:schemeClr val="tx1"/>
                </a:solidFill>
              </a:rPr>
              <a:t>Air Traffic Management: </a:t>
            </a:r>
            <a:r>
              <a:rPr lang="en-IN" sz="2000" dirty="0" smtClean="0"/>
              <a:t>There is need for the development of  collision avoidance system for drones, so that a drone can sense if an object is in front of it and is able to change its flight path. </a:t>
            </a:r>
          </a:p>
          <a:p>
            <a:pPr algn="just">
              <a:lnSpc>
                <a:spcPct val="150000"/>
              </a:lnSpc>
            </a:pPr>
            <a:r>
              <a:rPr lang="en-IN" sz="2000" b="1" dirty="0" smtClean="0">
                <a:solidFill>
                  <a:schemeClr val="tx1"/>
                </a:solidFill>
              </a:rPr>
              <a:t>Legal Liability: </a:t>
            </a:r>
            <a:r>
              <a:rPr lang="en-IN" sz="2000" dirty="0" smtClean="0"/>
              <a:t>As per the policy  the legal responsibility of drones is on their operators. The assumption is that the operator would ensure that the vehicle is airworthy and is functioning as expected. However, this might not always be the case</a:t>
            </a:r>
          </a:p>
          <a:p>
            <a:pPr algn="just">
              <a:lnSpc>
                <a:spcPct val="150000"/>
              </a:lnSpc>
            </a:pPr>
            <a:endParaRPr lang="en-IN" sz="2000" b="1" dirty="0" smtClean="0"/>
          </a:p>
          <a:p>
            <a:pPr algn="just">
              <a:lnSpc>
                <a:spcPct val="150000"/>
              </a:lnSpc>
            </a:pPr>
            <a:endParaRPr lang="en-IN" sz="20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
        <p:nvSpPr>
          <p:cNvPr id="5" name="Google Shape;202;p23"/>
          <p:cNvSpPr/>
          <p:nvPr/>
        </p:nvSpPr>
        <p:spPr>
          <a:xfrm>
            <a:off x="2343979" y="1017544"/>
            <a:ext cx="4234000" cy="50133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dirty="0" smtClean="0">
                <a:latin typeface="Arial Black"/>
                <a:ea typeface="Arial Black"/>
                <a:cs typeface="Arial Black"/>
                <a:sym typeface="Arial Black"/>
              </a:rPr>
              <a:t>Policy Gaps </a:t>
            </a:r>
            <a:r>
              <a:rPr lang="en-US" sz="2800" b="1" dirty="0" err="1" smtClean="0">
                <a:latin typeface="Arial Black"/>
                <a:ea typeface="Arial Black"/>
                <a:cs typeface="Arial Black"/>
                <a:sym typeface="Arial Black"/>
              </a:rPr>
              <a:t>Contd</a:t>
            </a:r>
            <a:r>
              <a:rPr lang="en-US" sz="2800" b="1" dirty="0" smtClean="0">
                <a:latin typeface="Arial Black"/>
                <a:ea typeface="Arial Black"/>
                <a:cs typeface="Arial Black"/>
                <a:sym typeface="Arial Black"/>
              </a:rPr>
              <a:t>…</a:t>
            </a:r>
            <a:r>
              <a:rPr lang="en-US" sz="2800" b="1" i="0" u="none" strike="noStrike" cap="none" dirty="0" smtClean="0">
                <a:solidFill>
                  <a:srgbClr val="000000"/>
                </a:solidFill>
                <a:latin typeface="Arial Black"/>
                <a:ea typeface="Arial Black"/>
                <a:cs typeface="Arial Black"/>
                <a:sym typeface="Arial Black"/>
              </a:rPr>
              <a:t> </a:t>
            </a:r>
            <a:endParaRPr sz="28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pPr marL="0" lvl="0" indent="0" algn="r" rtl="0">
                <a:spcBef>
                  <a:spcPts val="0"/>
                </a:spcBef>
                <a:spcAft>
                  <a:spcPts val="0"/>
                </a:spcAft>
                <a:buClr>
                  <a:srgbClr val="000000"/>
                </a:buClr>
                <a:buSzPts val="900"/>
                <a:buFont typeface="Arial"/>
                <a:buNone/>
              </a:pPr>
              <a:t>19</a:t>
            </a:fld>
            <a:endParaRPr/>
          </a:p>
        </p:txBody>
      </p:sp>
      <p:sp>
        <p:nvSpPr>
          <p:cNvPr id="236" name="Google Shape;236;p27"/>
          <p:cNvSpPr txBox="1"/>
          <p:nvPr/>
        </p:nvSpPr>
        <p:spPr>
          <a:xfrm>
            <a:off x="1633275" y="1048450"/>
            <a:ext cx="5877450" cy="50888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a:solidFill>
                  <a:schemeClr val="tx1"/>
                </a:solidFill>
                <a:latin typeface="Arial Black" panose="020B0A04020102020204" pitchFamily="34" charset="0"/>
                <a:sym typeface="Arial"/>
              </a:rPr>
              <a:t>References/Further Reading </a:t>
            </a:r>
            <a:endParaRPr sz="2800" b="1" i="0" u="none" strike="noStrike" cap="none" dirty="0">
              <a:solidFill>
                <a:schemeClr val="tx1"/>
              </a:solidFill>
              <a:latin typeface="Arial Black" panose="020B0A04020102020204" pitchFamily="34" charset="0"/>
              <a:sym typeface="Arial"/>
            </a:endParaRPr>
          </a:p>
        </p:txBody>
      </p:sp>
      <p:sp>
        <p:nvSpPr>
          <p:cNvPr id="237" name="Google Shape;237;p27"/>
          <p:cNvSpPr/>
          <p:nvPr/>
        </p:nvSpPr>
        <p:spPr>
          <a:xfrm>
            <a:off x="138750" y="1708113"/>
            <a:ext cx="8866500" cy="1200300"/>
          </a:xfrm>
          <a:prstGeom prst="rect">
            <a:avLst/>
          </a:prstGeom>
          <a:noFill/>
          <a:ln>
            <a:noFill/>
          </a:ln>
        </p:spPr>
        <p:txBody>
          <a:bodyPr spcFirstLastPara="1" wrap="square" lIns="91425" tIns="45700" rIns="91425" bIns="45700" anchor="t" anchorCtr="0">
            <a:noAutofit/>
          </a:bodyPr>
          <a:lstStyle/>
          <a:p>
            <a:pPr marL="457200" marR="0" lvl="0" indent="-368300" rtl="0">
              <a:lnSpc>
                <a:spcPct val="150000"/>
              </a:lnSpc>
              <a:spcBef>
                <a:spcPts val="0"/>
              </a:spcBef>
              <a:spcAft>
                <a:spcPts val="0"/>
              </a:spcAft>
              <a:buClr>
                <a:srgbClr val="202020"/>
              </a:buClr>
              <a:buSzPts val="2200"/>
              <a:buFont typeface="Open Sans"/>
              <a:buAutoNum type="arabicPeriod"/>
            </a:pPr>
            <a:r>
              <a:rPr lang="en-US" sz="1800" b="1" i="0" u="none" strike="noStrike" cap="none" dirty="0">
                <a:solidFill>
                  <a:srgbClr val="202020"/>
                </a:solidFill>
                <a:highlight>
                  <a:srgbClr val="FFFFFF"/>
                </a:highlight>
                <a:latin typeface="Calibri"/>
                <a:ea typeface="Calibri"/>
                <a:cs typeface="Calibri"/>
                <a:sym typeface="Calibri"/>
              </a:rPr>
              <a:t>Flying into the hurricane: A case study of UAV use in damage assessment during the 2017 hurricanes in Texas and Florida (Greenwood) : </a:t>
            </a:r>
            <a:r>
              <a:rPr lang="en-US" sz="1800" i="0" u="sng" strike="noStrike" cap="none" dirty="0">
                <a:solidFill>
                  <a:srgbClr val="0563C1"/>
                </a:solidFill>
                <a:highlight>
                  <a:srgbClr val="FFFFFF"/>
                </a:highlight>
                <a:latin typeface="Calibri"/>
                <a:ea typeface="Calibri"/>
                <a:cs typeface="Calibri"/>
                <a:sym typeface="Calibri"/>
                <a:hlinkClick r:id="rId3"/>
              </a:rPr>
              <a:t>https://doi.org/10.1371/journal.pone.0227808</a:t>
            </a:r>
            <a:endParaRPr sz="1800" b="1" i="0" u="sng" strike="noStrike" cap="none" dirty="0">
              <a:solidFill>
                <a:srgbClr val="3D85C6"/>
              </a:solidFill>
              <a:latin typeface="Calibri"/>
              <a:ea typeface="Calibri"/>
              <a:cs typeface="Calibri"/>
              <a:sym typeface="Calibri"/>
            </a:endParaRPr>
          </a:p>
          <a:p>
            <a:pPr marL="457200" marR="0" lvl="0" indent="-368300" rtl="0">
              <a:lnSpc>
                <a:spcPct val="150000"/>
              </a:lnSpc>
              <a:spcBef>
                <a:spcPts val="0"/>
              </a:spcBef>
              <a:spcAft>
                <a:spcPts val="0"/>
              </a:spcAft>
              <a:buClr>
                <a:srgbClr val="202020"/>
              </a:buClr>
              <a:buSzPts val="2200"/>
              <a:buFont typeface="Open Sans"/>
              <a:buAutoNum type="arabicPeriod"/>
            </a:pPr>
            <a:r>
              <a:rPr lang="en-US" sz="1800" b="1" i="0" u="none" strike="noStrike" cap="none" dirty="0">
                <a:solidFill>
                  <a:srgbClr val="000000"/>
                </a:solidFill>
                <a:latin typeface="Calibri"/>
                <a:ea typeface="Calibri"/>
                <a:cs typeface="Calibri"/>
                <a:sym typeface="Calibri"/>
              </a:rPr>
              <a:t>Implementing Drone Tech as Governments : </a:t>
            </a:r>
            <a:r>
              <a:rPr lang="en-US" sz="1800" i="0" u="sng" strike="noStrike" cap="none" dirty="0">
                <a:solidFill>
                  <a:srgbClr val="0563C1"/>
                </a:solidFill>
                <a:latin typeface="Calibri"/>
                <a:ea typeface="Calibri"/>
                <a:cs typeface="Calibri"/>
                <a:sym typeface="Calibri"/>
                <a:hlinkClick r:id="rId4"/>
              </a:rPr>
              <a:t>https://www.pwc.in/industries/government-and-public-sector/preparing-for-takeoff.html</a:t>
            </a:r>
            <a:endParaRPr sz="1800" b="1" i="0" u="none" strike="noStrike" cap="none" dirty="0">
              <a:solidFill>
                <a:srgbClr val="000000"/>
              </a:solidFill>
              <a:latin typeface="Calibri"/>
              <a:ea typeface="Calibri"/>
              <a:cs typeface="Calibri"/>
              <a:sym typeface="Calibri"/>
            </a:endParaRPr>
          </a:p>
          <a:p>
            <a:pPr marL="457200" marR="0" lvl="0" indent="-368300" rtl="0">
              <a:lnSpc>
                <a:spcPct val="150000"/>
              </a:lnSpc>
              <a:spcBef>
                <a:spcPts val="0"/>
              </a:spcBef>
              <a:spcAft>
                <a:spcPts val="0"/>
              </a:spcAft>
              <a:buClr>
                <a:srgbClr val="202020"/>
              </a:buClr>
              <a:buSzPts val="2200"/>
              <a:buFont typeface="Open Sans"/>
              <a:buAutoNum type="arabicPeriod"/>
            </a:pPr>
            <a:r>
              <a:rPr lang="en-US" sz="1800" b="1" i="0" u="none" strike="noStrike" cap="none" dirty="0">
                <a:solidFill>
                  <a:srgbClr val="000000"/>
                </a:solidFill>
                <a:latin typeface="Calibri"/>
                <a:ea typeface="Calibri"/>
                <a:cs typeface="Calibri"/>
                <a:sym typeface="Calibri"/>
              </a:rPr>
              <a:t>Drones for Delivering Results for Children : a UNICEF </a:t>
            </a:r>
            <a:r>
              <a:rPr lang="en-US" sz="1800" b="1" i="0" u="none" strike="noStrike" cap="none" dirty="0" err="1">
                <a:solidFill>
                  <a:srgbClr val="000000"/>
                </a:solidFill>
                <a:latin typeface="Calibri"/>
                <a:ea typeface="Calibri"/>
                <a:cs typeface="Calibri"/>
                <a:sym typeface="Calibri"/>
              </a:rPr>
              <a:t>casestudy</a:t>
            </a:r>
            <a:r>
              <a:rPr lang="en-US" sz="1800" b="1" i="0" u="none" strike="noStrike" cap="none" dirty="0">
                <a:solidFill>
                  <a:srgbClr val="000000"/>
                </a:solidFill>
                <a:latin typeface="Calibri"/>
                <a:ea typeface="Calibri"/>
                <a:cs typeface="Calibri"/>
                <a:sym typeface="Calibri"/>
              </a:rPr>
              <a:t> : </a:t>
            </a:r>
            <a:r>
              <a:rPr lang="en-US" sz="1800" i="0" u="sng" strike="noStrike" cap="none" dirty="0">
                <a:solidFill>
                  <a:srgbClr val="0563C1"/>
                </a:solidFill>
                <a:latin typeface="Calibri"/>
                <a:ea typeface="Calibri"/>
                <a:cs typeface="Calibri"/>
                <a:sym typeface="Calibri"/>
                <a:hlinkClick r:id="rId5"/>
              </a:rPr>
              <a:t>https://www.unicef.org/evaldatabase/files/5._EOI_Case_Study_Drones_for_Delivering_Results_for_Children.pdf</a:t>
            </a:r>
            <a:endParaRPr sz="1800" b="1" i="0" u="none" strike="noStrike" cap="none" dirty="0">
              <a:solidFill>
                <a:srgbClr val="000000"/>
              </a:solidFill>
              <a:latin typeface="Calibri"/>
              <a:ea typeface="Calibri"/>
              <a:cs typeface="Calibri"/>
              <a:sym typeface="Calibri"/>
            </a:endParaRPr>
          </a:p>
          <a:p>
            <a:pPr marL="457200" marR="0" lvl="0" indent="-368300" rtl="0">
              <a:lnSpc>
                <a:spcPct val="150000"/>
              </a:lnSpc>
              <a:spcBef>
                <a:spcPts val="0"/>
              </a:spcBef>
              <a:spcAft>
                <a:spcPts val="0"/>
              </a:spcAft>
              <a:buClr>
                <a:srgbClr val="202020"/>
              </a:buClr>
              <a:buSzPts val="2200"/>
              <a:buFont typeface="Open Sans"/>
              <a:buAutoNum type="arabicPeriod"/>
            </a:pPr>
            <a:r>
              <a:rPr lang="en-US" sz="1800" i="0" u="sng" strike="noStrike" cap="none" dirty="0">
                <a:solidFill>
                  <a:srgbClr val="0563C1"/>
                </a:solidFill>
                <a:highlight>
                  <a:srgbClr val="FFFFFF"/>
                </a:highlight>
                <a:latin typeface="Calibri"/>
                <a:ea typeface="Calibri"/>
                <a:cs typeface="Calibri"/>
                <a:sym typeface="Calibri"/>
                <a:hlinkClick r:id="rId6"/>
              </a:rPr>
              <a:t>Drones, </a:t>
            </a:r>
            <a:r>
              <a:rPr lang="en-US" sz="1800" b="1" i="0" u="sng" strike="noStrike" cap="none" dirty="0">
                <a:solidFill>
                  <a:srgbClr val="0563C1"/>
                </a:solidFill>
                <a:highlight>
                  <a:srgbClr val="FFFFFF"/>
                </a:highlight>
                <a:latin typeface="Calibri"/>
                <a:ea typeface="Calibri"/>
                <a:cs typeface="Calibri"/>
                <a:sym typeface="Calibri"/>
                <a:hlinkClick r:id="rId6"/>
              </a:rPr>
              <a:t>drone </a:t>
            </a:r>
            <a:r>
              <a:rPr lang="en-US" sz="1800" i="0" u="sng" strike="noStrike" cap="none" dirty="0">
                <a:solidFill>
                  <a:srgbClr val="0563C1"/>
                </a:solidFill>
                <a:highlight>
                  <a:srgbClr val="FFFFFF"/>
                </a:highlight>
                <a:latin typeface="Calibri"/>
                <a:ea typeface="Calibri"/>
                <a:cs typeface="Calibri"/>
                <a:sym typeface="Calibri"/>
                <a:hlinkClick r:id="rId6"/>
              </a:rPr>
              <a:t>strikes, and us </a:t>
            </a:r>
            <a:r>
              <a:rPr lang="en-US" sz="1800" b="1" i="0" u="sng" strike="noStrike" cap="none" dirty="0">
                <a:solidFill>
                  <a:srgbClr val="0563C1"/>
                </a:solidFill>
                <a:highlight>
                  <a:srgbClr val="FFFFFF"/>
                </a:highlight>
                <a:latin typeface="Calibri"/>
                <a:ea typeface="Calibri"/>
                <a:cs typeface="Calibri"/>
                <a:sym typeface="Calibri"/>
                <a:hlinkClick r:id="rId6"/>
              </a:rPr>
              <a:t>policy</a:t>
            </a:r>
            <a:r>
              <a:rPr lang="en-US" sz="1800" i="0" u="sng" strike="noStrike" cap="none" dirty="0">
                <a:solidFill>
                  <a:srgbClr val="0563C1"/>
                </a:solidFill>
                <a:highlight>
                  <a:srgbClr val="FFFFFF"/>
                </a:highlight>
                <a:latin typeface="Calibri"/>
                <a:ea typeface="Calibri"/>
                <a:cs typeface="Calibri"/>
                <a:sym typeface="Calibri"/>
                <a:hlinkClick r:id="rId6"/>
              </a:rPr>
              <a:t>: The politics of unmanned aerial vehicles</a:t>
            </a:r>
            <a:r>
              <a:rPr lang="en-US" sz="1800" i="0" u="sng" strike="noStrike" cap="none" dirty="0">
                <a:solidFill>
                  <a:srgbClr val="660099"/>
                </a:solidFill>
                <a:highlight>
                  <a:srgbClr val="FFFFFF"/>
                </a:highlight>
                <a:latin typeface="Calibri"/>
                <a:ea typeface="Calibri"/>
                <a:cs typeface="Calibri"/>
                <a:sym typeface="Calibri"/>
              </a:rPr>
              <a:t> </a:t>
            </a:r>
            <a:r>
              <a:rPr lang="en-US" sz="1800" i="0" u="none" strike="noStrike" cap="none" dirty="0">
                <a:solidFill>
                  <a:srgbClr val="000000"/>
                </a:solidFill>
                <a:highlight>
                  <a:srgbClr val="FFFFFF"/>
                </a:highlight>
                <a:latin typeface="Calibri"/>
                <a:ea typeface="Calibri"/>
                <a:cs typeface="Calibri"/>
                <a:sym typeface="Calibri"/>
              </a:rPr>
              <a:t>(a paper by </a:t>
            </a:r>
            <a:r>
              <a:rPr lang="en-US" sz="1800" b="1" i="0" u="none" strike="noStrike" cap="none" dirty="0">
                <a:solidFill>
                  <a:srgbClr val="000000"/>
                </a:solidFill>
                <a:latin typeface="Calibri"/>
                <a:ea typeface="Calibri"/>
                <a:cs typeface="Calibri"/>
                <a:sym typeface="Calibri"/>
              </a:rPr>
              <a:t>Ulrike Esther </a:t>
            </a:r>
            <a:r>
              <a:rPr lang="en-US" sz="1800" b="1" i="0" u="none" strike="noStrike" cap="none" dirty="0" err="1">
                <a:solidFill>
                  <a:srgbClr val="000000"/>
                </a:solidFill>
                <a:latin typeface="Calibri"/>
                <a:ea typeface="Calibri"/>
                <a:cs typeface="Calibri"/>
                <a:sym typeface="Calibri"/>
              </a:rPr>
              <a:t>Franke</a:t>
            </a:r>
            <a:r>
              <a:rPr lang="en-US" sz="1800" b="1" i="0" u="none" strike="noStrike" cap="none" dirty="0">
                <a:solidFill>
                  <a:srgbClr val="000000"/>
                </a:solidFill>
                <a:latin typeface="Calibri"/>
                <a:ea typeface="Calibri"/>
                <a:cs typeface="Calibri"/>
                <a:sym typeface="Calibri"/>
              </a:rPr>
              <a:t>)</a:t>
            </a:r>
            <a:endParaRPr sz="1800" i="0" u="sng" strike="noStrike" cap="none" dirty="0">
              <a:solidFill>
                <a:srgbClr val="660099"/>
              </a:solidFill>
              <a:highlight>
                <a:srgbClr val="FFFFFF"/>
              </a:highlight>
              <a:latin typeface="Calibri"/>
              <a:ea typeface="Calibri"/>
              <a:cs typeface="Calibri"/>
              <a:sym typeface="Calibri"/>
            </a:endParaRPr>
          </a:p>
          <a:p>
            <a:pPr marL="457200" marR="0" lvl="0" indent="-368300" rtl="0">
              <a:lnSpc>
                <a:spcPct val="150000"/>
              </a:lnSpc>
              <a:spcBef>
                <a:spcPts val="0"/>
              </a:spcBef>
              <a:spcAft>
                <a:spcPts val="0"/>
              </a:spcAft>
              <a:buClr>
                <a:srgbClr val="202020"/>
              </a:buClr>
              <a:buSzPts val="2200"/>
              <a:buFont typeface="Open Sans"/>
              <a:buAutoNum type="arabicPeriod"/>
            </a:pPr>
            <a:r>
              <a:rPr lang="en-US" sz="1800" b="1" i="0" u="none" strike="noStrike" cap="none" dirty="0">
                <a:solidFill>
                  <a:srgbClr val="000000"/>
                </a:solidFill>
                <a:latin typeface="Calibri"/>
                <a:ea typeface="Calibri"/>
                <a:cs typeface="Calibri"/>
                <a:sym typeface="Calibri"/>
              </a:rPr>
              <a:t>Drone Laws of India Explained : </a:t>
            </a:r>
            <a:r>
              <a:rPr lang="en-US" sz="1800" i="0" u="sng" strike="noStrike" cap="none" dirty="0">
                <a:solidFill>
                  <a:srgbClr val="0563C1"/>
                </a:solidFill>
                <a:latin typeface="Calibri"/>
                <a:ea typeface="Calibri"/>
                <a:cs typeface="Calibri"/>
                <a:sym typeface="Calibri"/>
                <a:hlinkClick r:id="rId7"/>
              </a:rPr>
              <a:t>https://www.youtube.com/watch?v=PmFUDAb9GXQ</a:t>
            </a:r>
            <a:endParaRPr sz="180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ftr" idx="11"/>
          </p:nvPr>
        </p:nvSpPr>
        <p:spPr>
          <a:xfrm>
            <a:off x="2845483" y="6414950"/>
            <a:ext cx="2899263"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err="1">
                <a:solidFill>
                  <a:srgbClr val="696464"/>
                </a:solidFill>
              </a:rPr>
              <a:t>charrumalhotra</a:t>
            </a:r>
            <a:r>
              <a:rPr lang="en-US" dirty="0">
                <a:solidFill>
                  <a:srgbClr val="696464"/>
                </a:solidFill>
              </a:rPr>
              <a:t>[dot]</a:t>
            </a:r>
            <a:r>
              <a:rPr lang="en-US" dirty="0" err="1">
                <a:solidFill>
                  <a:srgbClr val="696464"/>
                </a:solidFill>
              </a:rPr>
              <a:t>iipa</a:t>
            </a:r>
            <a:r>
              <a:rPr lang="en-US" dirty="0">
                <a:solidFill>
                  <a:srgbClr val="696464"/>
                </a:solidFill>
              </a:rPr>
              <a:t>[at]</a:t>
            </a:r>
            <a:r>
              <a:rPr lang="en-US" dirty="0" err="1">
                <a:solidFill>
                  <a:srgbClr val="696464"/>
                </a:solidFill>
              </a:rPr>
              <a:t>gov</a:t>
            </a:r>
            <a:r>
              <a:rPr lang="en-US" dirty="0">
                <a:solidFill>
                  <a:srgbClr val="696464"/>
                </a:solidFill>
              </a:rPr>
              <a:t>[dot]in</a:t>
            </a:r>
            <a:endParaRPr dirty="0"/>
          </a:p>
        </p:txBody>
      </p:sp>
      <p:sp>
        <p:nvSpPr>
          <p:cNvPr id="111" name="Google Shape;111;p17"/>
          <p:cNvSpPr/>
          <p:nvPr/>
        </p:nvSpPr>
        <p:spPr>
          <a:xfrm>
            <a:off x="3173115" y="959087"/>
            <a:ext cx="2244000" cy="54295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000" b="1" i="0" u="none" strike="noStrike" cap="none" dirty="0">
                <a:solidFill>
                  <a:schemeClr val="dk1"/>
                </a:solidFill>
                <a:latin typeface="Arial Black"/>
                <a:ea typeface="Arial Black"/>
                <a:cs typeface="Arial Black"/>
                <a:sym typeface="Arial Black"/>
              </a:rPr>
              <a:t>Agenda</a:t>
            </a:r>
            <a:endParaRPr sz="3000" b="0" i="0" u="none" strike="noStrike" cap="none" dirty="0">
              <a:solidFill>
                <a:schemeClr val="dk1"/>
              </a:solidFill>
              <a:latin typeface="Calibri"/>
              <a:ea typeface="Calibri"/>
              <a:cs typeface="Calibri"/>
              <a:sym typeface="Calibri"/>
            </a:endParaRPr>
          </a:p>
        </p:txBody>
      </p:sp>
      <p:sp>
        <p:nvSpPr>
          <p:cNvPr id="116" name="Google Shape;116;p17"/>
          <p:cNvSpPr txBox="1"/>
          <p:nvPr/>
        </p:nvSpPr>
        <p:spPr>
          <a:xfrm>
            <a:off x="6457950" y="6356352"/>
            <a:ext cx="2057400" cy="365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000000"/>
                </a:buClr>
                <a:buSzPts val="1800"/>
                <a:buFont typeface="Arial"/>
                <a:buNone/>
              </a:pPr>
              <a:t>2</a:t>
            </a:fld>
            <a:endParaRPr sz="1800" b="0" i="0" u="none" strike="noStrike" cap="none">
              <a:solidFill>
                <a:srgbClr val="888888"/>
              </a:solidFill>
              <a:latin typeface="Calibri"/>
              <a:ea typeface="Calibri"/>
              <a:cs typeface="Calibri"/>
              <a:sym typeface="Calibri"/>
            </a:endParaRPr>
          </a:p>
        </p:txBody>
      </p:sp>
      <p:grpSp>
        <p:nvGrpSpPr>
          <p:cNvPr id="3" name="Group 2"/>
          <p:cNvGrpSpPr/>
          <p:nvPr/>
        </p:nvGrpSpPr>
        <p:grpSpPr>
          <a:xfrm>
            <a:off x="312579" y="1889841"/>
            <a:ext cx="5285396" cy="4137311"/>
            <a:chOff x="226854" y="1502037"/>
            <a:chExt cx="5285396" cy="4137311"/>
          </a:xfrm>
        </p:grpSpPr>
        <p:sp>
          <p:nvSpPr>
            <p:cNvPr id="112" name="Google Shape;112;p17"/>
            <p:cNvSpPr/>
            <p:nvPr/>
          </p:nvSpPr>
          <p:spPr>
            <a:xfrm flipH="1">
              <a:off x="991250" y="4299667"/>
              <a:ext cx="4521000" cy="407190"/>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a:buSzPts val="1800"/>
              </a:pPr>
              <a:r>
                <a:rPr lang="en-US" sz="1600" dirty="0">
                  <a:solidFill>
                    <a:schemeClr val="dk1"/>
                  </a:solidFill>
                </a:rPr>
                <a:t>Limitations Using Drones</a:t>
              </a:r>
              <a:endParaRPr sz="1600" dirty="0">
                <a:solidFill>
                  <a:schemeClr val="dk1"/>
                </a:solidFill>
              </a:endParaRPr>
            </a:p>
          </p:txBody>
        </p:sp>
        <p:sp>
          <p:nvSpPr>
            <p:cNvPr id="113" name="Google Shape;113;p17"/>
            <p:cNvSpPr/>
            <p:nvPr/>
          </p:nvSpPr>
          <p:spPr>
            <a:xfrm>
              <a:off x="226854" y="3843130"/>
              <a:ext cx="621600" cy="311127"/>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600" b="1" i="0" u="none" strike="noStrike" cap="none" dirty="0">
                  <a:solidFill>
                    <a:schemeClr val="dk1"/>
                  </a:solidFill>
                  <a:latin typeface="Roboto"/>
                  <a:ea typeface="Roboto"/>
                  <a:cs typeface="Roboto"/>
                  <a:sym typeface="Roboto"/>
                </a:rPr>
                <a:t>06</a:t>
              </a:r>
              <a:endParaRPr sz="2600" b="1" i="0" u="none" strike="noStrike" cap="none" dirty="0">
                <a:solidFill>
                  <a:schemeClr val="dk1"/>
                </a:solidFill>
                <a:latin typeface="Roboto"/>
                <a:ea typeface="Roboto"/>
                <a:cs typeface="Roboto"/>
                <a:sym typeface="Roboto"/>
              </a:endParaRPr>
            </a:p>
          </p:txBody>
        </p:sp>
        <p:sp>
          <p:nvSpPr>
            <p:cNvPr id="114" name="Google Shape;114;p17"/>
            <p:cNvSpPr/>
            <p:nvPr/>
          </p:nvSpPr>
          <p:spPr>
            <a:xfrm flipH="1">
              <a:off x="970560" y="4780189"/>
              <a:ext cx="4521000" cy="354395"/>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600" b="0" i="0" u="none" strike="noStrike" cap="none" dirty="0">
                  <a:solidFill>
                    <a:schemeClr val="dk1"/>
                  </a:solidFill>
                  <a:latin typeface="Arial"/>
                  <a:ea typeface="Arial"/>
                  <a:cs typeface="Arial"/>
                  <a:sym typeface="Arial"/>
                </a:rPr>
                <a:t>Looking ahead: </a:t>
              </a:r>
              <a:r>
                <a:rPr lang="en-US" sz="1600" b="0" i="0" u="none" strike="noStrike" cap="none" dirty="0" err="1">
                  <a:solidFill>
                    <a:schemeClr val="dk1"/>
                  </a:solidFill>
                  <a:latin typeface="Arial"/>
                  <a:ea typeface="Arial"/>
                  <a:cs typeface="Arial"/>
                  <a:sym typeface="Arial"/>
                </a:rPr>
                <a:t>Cobotic</a:t>
              </a:r>
              <a:r>
                <a:rPr lang="en-US" sz="1600" b="0" i="0" u="none" strike="noStrike" cap="none" dirty="0">
                  <a:solidFill>
                    <a:schemeClr val="dk1"/>
                  </a:solidFill>
                  <a:latin typeface="Arial"/>
                  <a:ea typeface="Arial"/>
                  <a:cs typeface="Arial"/>
                  <a:sym typeface="Arial"/>
                </a:rPr>
                <a:t> Responses</a:t>
              </a:r>
              <a:endParaRPr sz="1200" b="0" i="0" u="none" strike="noStrike" cap="none" dirty="0">
                <a:solidFill>
                  <a:srgbClr val="000000"/>
                </a:solidFill>
                <a:latin typeface="Arial"/>
                <a:ea typeface="Arial"/>
                <a:cs typeface="Arial"/>
                <a:sym typeface="Arial"/>
              </a:endParaRPr>
            </a:p>
          </p:txBody>
        </p:sp>
        <p:sp>
          <p:nvSpPr>
            <p:cNvPr id="115" name="Google Shape;115;p17"/>
            <p:cNvSpPr/>
            <p:nvPr/>
          </p:nvSpPr>
          <p:spPr>
            <a:xfrm>
              <a:off x="226854" y="4299671"/>
              <a:ext cx="621600" cy="353769"/>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600" b="1" i="0" u="none" strike="noStrike" cap="none" dirty="0">
                  <a:solidFill>
                    <a:schemeClr val="dk1"/>
                  </a:solidFill>
                  <a:latin typeface="Roboto"/>
                  <a:ea typeface="Roboto"/>
                  <a:cs typeface="Roboto"/>
                  <a:sym typeface="Roboto"/>
                </a:rPr>
                <a:t>07</a:t>
              </a:r>
              <a:endParaRPr sz="2600" b="1" i="0" u="none" strike="noStrike" cap="none" dirty="0">
                <a:solidFill>
                  <a:schemeClr val="dk1"/>
                </a:solidFill>
                <a:latin typeface="Roboto"/>
                <a:ea typeface="Roboto"/>
                <a:cs typeface="Roboto"/>
                <a:sym typeface="Roboto"/>
              </a:endParaRPr>
            </a:p>
          </p:txBody>
        </p:sp>
        <p:grpSp>
          <p:nvGrpSpPr>
            <p:cNvPr id="2" name="Group 1"/>
            <p:cNvGrpSpPr/>
            <p:nvPr/>
          </p:nvGrpSpPr>
          <p:grpSpPr>
            <a:xfrm>
              <a:off x="243633" y="1502037"/>
              <a:ext cx="5253347" cy="2696255"/>
              <a:chOff x="258441" y="1760861"/>
              <a:chExt cx="5253347" cy="2696255"/>
            </a:xfrm>
          </p:grpSpPr>
          <p:grpSp>
            <p:nvGrpSpPr>
              <p:cNvPr id="118" name="Google Shape;118;p17"/>
              <p:cNvGrpSpPr/>
              <p:nvPr/>
            </p:nvGrpSpPr>
            <p:grpSpPr>
              <a:xfrm>
                <a:off x="258442" y="3624997"/>
                <a:ext cx="5237899" cy="832119"/>
                <a:chOff x="1540625" y="1190183"/>
                <a:chExt cx="3704860" cy="563900"/>
              </a:xfrm>
            </p:grpSpPr>
            <p:sp>
              <p:nvSpPr>
                <p:cNvPr id="119" name="Google Shape;119;p17"/>
                <p:cNvSpPr/>
                <p:nvPr/>
              </p:nvSpPr>
              <p:spPr>
                <a:xfrm flipH="1">
                  <a:off x="2061885" y="1510554"/>
                  <a:ext cx="3183600" cy="243529"/>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rPr>
                    <a:t>Use of Drones During the COVID-19 Situation</a:t>
                  </a:r>
                  <a:endParaRPr sz="1600" dirty="0">
                    <a:solidFill>
                      <a:schemeClr val="dk1"/>
                    </a:solidFill>
                  </a:endParaRPr>
                </a:p>
              </p:txBody>
            </p:sp>
            <p:sp>
              <p:nvSpPr>
                <p:cNvPr id="120" name="Google Shape;120;p17"/>
                <p:cNvSpPr/>
                <p:nvPr/>
              </p:nvSpPr>
              <p:spPr>
                <a:xfrm>
                  <a:off x="1540625" y="1190183"/>
                  <a:ext cx="427800" cy="253178"/>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600" b="1" i="0" u="none" strike="noStrike" cap="none">
                      <a:solidFill>
                        <a:schemeClr val="dk1"/>
                      </a:solidFill>
                      <a:latin typeface="Roboto"/>
                      <a:ea typeface="Roboto"/>
                      <a:cs typeface="Roboto"/>
                      <a:sym typeface="Roboto"/>
                    </a:rPr>
                    <a:t>05</a:t>
                  </a:r>
                  <a:endParaRPr sz="2600" b="1" i="0" u="none" strike="noStrike" cap="none">
                    <a:solidFill>
                      <a:schemeClr val="dk1"/>
                    </a:solidFill>
                    <a:latin typeface="Roboto"/>
                    <a:ea typeface="Roboto"/>
                    <a:cs typeface="Roboto"/>
                    <a:sym typeface="Roboto"/>
                  </a:endParaRPr>
                </a:p>
              </p:txBody>
            </p:sp>
          </p:grpSp>
          <p:grpSp>
            <p:nvGrpSpPr>
              <p:cNvPr id="121" name="Google Shape;121;p17"/>
              <p:cNvGrpSpPr/>
              <p:nvPr/>
            </p:nvGrpSpPr>
            <p:grpSpPr>
              <a:xfrm>
                <a:off x="258441" y="2135187"/>
                <a:ext cx="5253347" cy="1369877"/>
                <a:chOff x="1561925" y="519791"/>
                <a:chExt cx="3715786" cy="1039044"/>
              </a:xfrm>
            </p:grpSpPr>
            <p:sp>
              <p:nvSpPr>
                <p:cNvPr id="122" name="Google Shape;122;p17"/>
                <p:cNvSpPr/>
                <p:nvPr/>
              </p:nvSpPr>
              <p:spPr>
                <a:xfrm flipH="1">
                  <a:off x="2079711" y="519791"/>
                  <a:ext cx="3198000" cy="271431"/>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smtClean="0">
                      <a:solidFill>
                        <a:schemeClr val="dk1"/>
                      </a:solidFill>
                      <a:latin typeface="Arial"/>
                      <a:ea typeface="Arial"/>
                      <a:cs typeface="Arial"/>
                      <a:sym typeface="Arial"/>
                    </a:rPr>
                    <a:t>Indian Drone Policy Direction </a:t>
                  </a:r>
                  <a:endParaRPr sz="1600" b="0" i="0" u="none" strike="noStrike" cap="none" dirty="0">
                    <a:solidFill>
                      <a:schemeClr val="dk1"/>
                    </a:solidFill>
                    <a:latin typeface="Arial"/>
                    <a:ea typeface="Arial"/>
                    <a:cs typeface="Arial"/>
                    <a:sym typeface="Arial"/>
                  </a:endParaRPr>
                </a:p>
              </p:txBody>
            </p:sp>
            <p:sp>
              <p:nvSpPr>
                <p:cNvPr id="123" name="Google Shape;123;p17"/>
                <p:cNvSpPr/>
                <p:nvPr/>
              </p:nvSpPr>
              <p:spPr>
                <a:xfrm>
                  <a:off x="1561925" y="1238885"/>
                  <a:ext cx="429600" cy="319950"/>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600" b="1" i="0" u="none" strike="noStrike" cap="none" dirty="0">
                      <a:solidFill>
                        <a:schemeClr val="dk1"/>
                      </a:solidFill>
                      <a:latin typeface="Roboto"/>
                      <a:ea typeface="Roboto"/>
                      <a:cs typeface="Roboto"/>
                      <a:sym typeface="Roboto"/>
                    </a:rPr>
                    <a:t>04</a:t>
                  </a:r>
                  <a:endParaRPr sz="2600" b="1" i="0" u="none" strike="noStrike" cap="none" dirty="0">
                    <a:solidFill>
                      <a:schemeClr val="dk1"/>
                    </a:solidFill>
                    <a:latin typeface="Roboto"/>
                    <a:ea typeface="Roboto"/>
                    <a:cs typeface="Roboto"/>
                    <a:sym typeface="Roboto"/>
                  </a:endParaRPr>
                </a:p>
              </p:txBody>
            </p:sp>
          </p:grpSp>
          <p:grpSp>
            <p:nvGrpSpPr>
              <p:cNvPr id="124" name="Google Shape;124;p17"/>
              <p:cNvGrpSpPr/>
              <p:nvPr/>
            </p:nvGrpSpPr>
            <p:grpSpPr>
              <a:xfrm>
                <a:off x="284384" y="2170784"/>
                <a:ext cx="5200863" cy="1288016"/>
                <a:chOff x="1568615" y="1945568"/>
                <a:chExt cx="3715141" cy="1116089"/>
              </a:xfrm>
            </p:grpSpPr>
            <p:sp>
              <p:nvSpPr>
                <p:cNvPr id="125" name="Google Shape;125;p17"/>
                <p:cNvSpPr/>
                <p:nvPr/>
              </p:nvSpPr>
              <p:spPr>
                <a:xfrm flipH="1">
                  <a:off x="2062656" y="2744622"/>
                  <a:ext cx="3221100" cy="317035"/>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Arial"/>
                      <a:ea typeface="Arial"/>
                      <a:cs typeface="Arial"/>
                      <a:sym typeface="Arial"/>
                    </a:rPr>
                    <a:t>Key Highlights from the </a:t>
                  </a:r>
                  <a:r>
                    <a:rPr lang="en-US" sz="1600" b="0" i="0" u="none" strike="noStrike" cap="none" dirty="0" smtClean="0">
                      <a:solidFill>
                        <a:schemeClr val="dk1"/>
                      </a:solidFill>
                      <a:latin typeface="Arial"/>
                      <a:ea typeface="Arial"/>
                      <a:cs typeface="Arial"/>
                      <a:sym typeface="Arial"/>
                    </a:rPr>
                    <a:t>Policy</a:t>
                  </a:r>
                  <a:endParaRPr sz="1600" b="0" i="0" u="none" strike="noStrike" cap="none" dirty="0">
                    <a:solidFill>
                      <a:schemeClr val="dk1"/>
                    </a:solidFill>
                    <a:latin typeface="Arial"/>
                    <a:ea typeface="Arial"/>
                    <a:cs typeface="Arial"/>
                    <a:sym typeface="Arial"/>
                  </a:endParaRPr>
                </a:p>
              </p:txBody>
            </p:sp>
            <p:sp>
              <p:nvSpPr>
                <p:cNvPr id="126" name="Google Shape;126;p17"/>
                <p:cNvSpPr/>
                <p:nvPr/>
              </p:nvSpPr>
              <p:spPr>
                <a:xfrm>
                  <a:off x="1568615" y="1945568"/>
                  <a:ext cx="440400" cy="286973"/>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600" b="1" i="0" u="none" strike="noStrike" cap="none">
                      <a:solidFill>
                        <a:schemeClr val="dk1"/>
                      </a:solidFill>
                      <a:latin typeface="Roboto"/>
                      <a:ea typeface="Roboto"/>
                      <a:cs typeface="Roboto"/>
                      <a:sym typeface="Roboto"/>
                    </a:rPr>
                    <a:t>02</a:t>
                  </a:r>
                  <a:endParaRPr sz="2600" b="1" i="0" u="none" strike="noStrike" cap="none">
                    <a:solidFill>
                      <a:schemeClr val="dk1"/>
                    </a:solidFill>
                    <a:latin typeface="Roboto"/>
                    <a:ea typeface="Roboto"/>
                    <a:cs typeface="Roboto"/>
                    <a:sym typeface="Roboto"/>
                  </a:endParaRPr>
                </a:p>
              </p:txBody>
            </p:sp>
          </p:grpSp>
          <p:grpSp>
            <p:nvGrpSpPr>
              <p:cNvPr id="127" name="Google Shape;127;p17"/>
              <p:cNvGrpSpPr/>
              <p:nvPr/>
            </p:nvGrpSpPr>
            <p:grpSpPr>
              <a:xfrm>
                <a:off x="284384" y="1760861"/>
                <a:ext cx="5227168" cy="318371"/>
                <a:chOff x="1580374" y="2288349"/>
                <a:chExt cx="3690790" cy="282774"/>
              </a:xfrm>
            </p:grpSpPr>
            <p:sp>
              <p:nvSpPr>
                <p:cNvPr id="128" name="Google Shape;128;p17"/>
                <p:cNvSpPr/>
                <p:nvPr/>
              </p:nvSpPr>
              <p:spPr>
                <a:xfrm flipH="1">
                  <a:off x="2071664" y="2288349"/>
                  <a:ext cx="3199500" cy="261404"/>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a:buSzPts val="1800"/>
                  </a:pPr>
                  <a:r>
                    <a:rPr lang="en-US" sz="1600" dirty="0" smtClean="0">
                      <a:solidFill>
                        <a:schemeClr val="dk1"/>
                      </a:solidFill>
                    </a:rPr>
                    <a:t>Timeline of Drones </a:t>
                  </a:r>
                  <a:endParaRPr lang="en-IN" sz="1600" dirty="0" smtClean="0">
                    <a:solidFill>
                      <a:schemeClr val="dk1"/>
                    </a:solidFill>
                  </a:endParaRPr>
                </a:p>
              </p:txBody>
            </p:sp>
            <p:sp>
              <p:nvSpPr>
                <p:cNvPr id="129" name="Google Shape;129;p17"/>
                <p:cNvSpPr/>
                <p:nvPr/>
              </p:nvSpPr>
              <p:spPr>
                <a:xfrm>
                  <a:off x="1580374" y="2290009"/>
                  <a:ext cx="441300" cy="281114"/>
                </a:xfrm>
                <a:prstGeom prst="rect">
                  <a:avLst/>
                </a:prstGeom>
                <a:solidFill>
                  <a:srgbClr val="FFD9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600" b="1" i="0" u="none" strike="noStrike" cap="none" dirty="0">
                      <a:solidFill>
                        <a:schemeClr val="dk1"/>
                      </a:solidFill>
                      <a:latin typeface="Roboto"/>
                      <a:ea typeface="Roboto"/>
                      <a:cs typeface="Roboto"/>
                      <a:sym typeface="Roboto"/>
                    </a:rPr>
                    <a:t>01</a:t>
                  </a:r>
                  <a:endParaRPr sz="2600" b="1" i="0" u="none" strike="noStrike" cap="none" dirty="0">
                    <a:solidFill>
                      <a:schemeClr val="dk1"/>
                    </a:solidFill>
                    <a:latin typeface="Roboto"/>
                    <a:ea typeface="Roboto"/>
                    <a:cs typeface="Roboto"/>
                    <a:sym typeface="Roboto"/>
                  </a:endParaRPr>
                </a:p>
              </p:txBody>
            </p:sp>
          </p:grpSp>
          <p:grpSp>
            <p:nvGrpSpPr>
              <p:cNvPr id="131" name="Google Shape;131;p17"/>
              <p:cNvGrpSpPr/>
              <p:nvPr/>
            </p:nvGrpSpPr>
            <p:grpSpPr>
              <a:xfrm>
                <a:off x="262115" y="2593514"/>
                <a:ext cx="5249437" cy="397270"/>
                <a:chOff x="1568789" y="1746766"/>
                <a:chExt cx="3735855" cy="271802"/>
              </a:xfrm>
            </p:grpSpPr>
            <p:sp>
              <p:nvSpPr>
                <p:cNvPr id="132" name="Google Shape;132;p17"/>
                <p:cNvSpPr/>
                <p:nvPr/>
              </p:nvSpPr>
              <p:spPr>
                <a:xfrm flipH="1">
                  <a:off x="2087144" y="1746766"/>
                  <a:ext cx="3217500" cy="249797"/>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600" b="0" i="0" u="none" strike="noStrike" cap="none" dirty="0">
                      <a:solidFill>
                        <a:schemeClr val="dk1"/>
                      </a:solidFill>
                      <a:latin typeface="Arial"/>
                      <a:ea typeface="Arial"/>
                      <a:cs typeface="Arial"/>
                      <a:sym typeface="Arial"/>
                    </a:rPr>
                    <a:t>Night Operations of Drones</a:t>
                  </a:r>
                  <a:endParaRPr sz="1600" b="0" i="0" u="none" strike="noStrike" cap="none" dirty="0">
                    <a:solidFill>
                      <a:schemeClr val="dk1"/>
                    </a:solidFill>
                    <a:latin typeface="Arial"/>
                    <a:ea typeface="Arial"/>
                    <a:cs typeface="Arial"/>
                    <a:sym typeface="Arial"/>
                  </a:endParaRPr>
                </a:p>
              </p:txBody>
            </p:sp>
            <p:sp>
              <p:nvSpPr>
                <p:cNvPr id="133" name="Google Shape;133;p17"/>
                <p:cNvSpPr/>
                <p:nvPr/>
              </p:nvSpPr>
              <p:spPr>
                <a:xfrm>
                  <a:off x="1568789" y="1746766"/>
                  <a:ext cx="442200" cy="271802"/>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600" b="1" i="0" u="none" strike="noStrike" cap="none">
                      <a:solidFill>
                        <a:schemeClr val="dk1"/>
                      </a:solidFill>
                      <a:latin typeface="Roboto"/>
                      <a:ea typeface="Roboto"/>
                      <a:cs typeface="Roboto"/>
                      <a:sym typeface="Roboto"/>
                    </a:rPr>
                    <a:t>03</a:t>
                  </a:r>
                  <a:endParaRPr sz="2600" b="1" i="0" u="none" strike="noStrike" cap="none">
                    <a:solidFill>
                      <a:schemeClr val="dk1"/>
                    </a:solidFill>
                    <a:latin typeface="Roboto"/>
                    <a:ea typeface="Roboto"/>
                    <a:cs typeface="Roboto"/>
                    <a:sym typeface="Roboto"/>
                  </a:endParaRPr>
                </a:p>
              </p:txBody>
            </p:sp>
          </p:grpSp>
        </p:grpSp>
        <p:sp>
          <p:nvSpPr>
            <p:cNvPr id="26" name="Google Shape;128;p17"/>
            <p:cNvSpPr/>
            <p:nvPr/>
          </p:nvSpPr>
          <p:spPr>
            <a:xfrm flipH="1">
              <a:off x="975673" y="3376561"/>
              <a:ext cx="4531367" cy="360992"/>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a:buSzPts val="1800"/>
              </a:pPr>
              <a:r>
                <a:rPr lang="en-IN" sz="1600" dirty="0" smtClean="0">
                  <a:solidFill>
                    <a:schemeClr val="dk1"/>
                  </a:solidFill>
                </a:rPr>
                <a:t>Some Uses of UAVs in Emergencies in the Past</a:t>
              </a:r>
            </a:p>
          </p:txBody>
        </p:sp>
        <p:sp>
          <p:nvSpPr>
            <p:cNvPr id="27" name="Google Shape;115;p17"/>
            <p:cNvSpPr/>
            <p:nvPr/>
          </p:nvSpPr>
          <p:spPr>
            <a:xfrm>
              <a:off x="226854" y="4751147"/>
              <a:ext cx="621600" cy="373920"/>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600" b="1" i="0" u="none" strike="noStrike" cap="none" dirty="0" smtClean="0">
                  <a:solidFill>
                    <a:schemeClr val="dk1"/>
                  </a:solidFill>
                  <a:latin typeface="Roboto"/>
                  <a:ea typeface="Roboto"/>
                  <a:cs typeface="Roboto"/>
                  <a:sym typeface="Roboto"/>
                </a:rPr>
                <a:t>08</a:t>
              </a:r>
              <a:endParaRPr sz="2600" b="1" i="0" u="none" strike="noStrike" cap="none" dirty="0">
                <a:solidFill>
                  <a:schemeClr val="dk1"/>
                </a:solidFill>
                <a:latin typeface="Roboto"/>
                <a:ea typeface="Roboto"/>
                <a:cs typeface="Roboto"/>
                <a:sym typeface="Roboto"/>
              </a:endParaRPr>
            </a:p>
          </p:txBody>
        </p:sp>
        <p:sp>
          <p:nvSpPr>
            <p:cNvPr id="29" name="Google Shape;115;p17"/>
            <p:cNvSpPr/>
            <p:nvPr/>
          </p:nvSpPr>
          <p:spPr>
            <a:xfrm>
              <a:off x="226854" y="5265428"/>
              <a:ext cx="621600" cy="373920"/>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600" b="1" i="0" u="none" strike="noStrike" cap="none" dirty="0" smtClean="0">
                  <a:solidFill>
                    <a:schemeClr val="dk1"/>
                  </a:solidFill>
                  <a:latin typeface="Roboto"/>
                  <a:ea typeface="Roboto"/>
                  <a:cs typeface="Roboto"/>
                  <a:sym typeface="Roboto"/>
                </a:rPr>
                <a:t>09</a:t>
              </a:r>
              <a:endParaRPr sz="2600" b="1" i="0" u="none" strike="noStrike" cap="none" dirty="0">
                <a:solidFill>
                  <a:schemeClr val="dk1"/>
                </a:solidFill>
                <a:latin typeface="Roboto"/>
                <a:ea typeface="Roboto"/>
                <a:cs typeface="Roboto"/>
                <a:sym typeface="Roboto"/>
              </a:endParaRPr>
            </a:p>
          </p:txBody>
        </p:sp>
        <p:sp>
          <p:nvSpPr>
            <p:cNvPr id="30" name="Google Shape;114;p17"/>
            <p:cNvSpPr/>
            <p:nvPr/>
          </p:nvSpPr>
          <p:spPr>
            <a:xfrm flipH="1">
              <a:off x="980587" y="5275190"/>
              <a:ext cx="4521000" cy="354395"/>
            </a:xfrm>
            <a:prstGeom prst="rect">
              <a:avLst/>
            </a:prstGeom>
            <a:solidFill>
              <a:srgbClr val="FFD966"/>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600" b="0" i="0" u="none" strike="noStrike" cap="none" dirty="0" smtClean="0">
                  <a:solidFill>
                    <a:schemeClr val="dk1"/>
                  </a:solidFill>
                  <a:latin typeface="Arial"/>
                  <a:ea typeface="Arial"/>
                  <a:cs typeface="Arial"/>
                  <a:sym typeface="Arial"/>
                </a:rPr>
                <a:t>Policy Gaps</a:t>
              </a:r>
              <a:endParaRPr sz="1200" b="0" i="0" u="none" strike="noStrike" cap="none" dirty="0">
                <a:solidFill>
                  <a:srgbClr val="000000"/>
                </a:solidFill>
                <a:latin typeface="Arial"/>
                <a:ea typeface="Arial"/>
                <a:cs typeface="Arial"/>
                <a:sym typeface="Arial"/>
              </a:endParaRPr>
            </a:p>
          </p:txBody>
        </p:sp>
      </p:grpSp>
      <p:pic>
        <p:nvPicPr>
          <p:cNvPr id="33" name="Google Shape;130;p17"/>
          <p:cNvPicPr preferRelativeResize="0"/>
          <p:nvPr/>
        </p:nvPicPr>
        <p:blipFill rotWithShape="1">
          <a:blip r:embed="rId3">
            <a:alphaModFix/>
          </a:blip>
          <a:srcRect/>
          <a:stretch/>
        </p:blipFill>
        <p:spPr>
          <a:xfrm flipH="1">
            <a:off x="5868614" y="1889841"/>
            <a:ext cx="3061367" cy="4137311"/>
          </a:xfrm>
          <a:prstGeom prst="rect">
            <a:avLst/>
          </a:prstGeom>
          <a:noFill/>
          <a:ln w="19050" cap="flat" cmpd="sng">
            <a:solidFill>
              <a:srgbClr val="0070C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43" name="Google Shape;243;p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20</a:t>
            </a:fld>
            <a:endParaRPr>
              <a:solidFill>
                <a:srgbClr val="888888"/>
              </a:solidFill>
            </a:endParaRPr>
          </a:p>
        </p:txBody>
      </p:sp>
      <p:pic>
        <p:nvPicPr>
          <p:cNvPr id="244" name="Google Shape;244;p28" descr="http://az616578.vo.msecnd.net/files/2016/04/29/6359749212265071701171552202_Dollarphotoclub_77959340-1024x577.jpg"/>
          <p:cNvPicPr preferRelativeResize="0"/>
          <p:nvPr/>
        </p:nvPicPr>
        <p:blipFill rotWithShape="1">
          <a:blip r:embed="rId3">
            <a:alphaModFix/>
          </a:blip>
          <a:srcRect/>
          <a:stretch/>
        </p:blipFill>
        <p:spPr>
          <a:xfrm>
            <a:off x="0" y="1714488"/>
            <a:ext cx="9144000" cy="514351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0"/>
              </a:srgbClr>
            </a:outerShdw>
          </a:effectLst>
        </p:spPr>
      </p:pic>
      <p:sp>
        <p:nvSpPr>
          <p:cNvPr id="245" name="Google Shape;245;p28"/>
          <p:cNvSpPr/>
          <p:nvPr/>
        </p:nvSpPr>
        <p:spPr>
          <a:xfrm>
            <a:off x="2214546" y="6211669"/>
            <a:ext cx="45720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You can find me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Charrumalhotra[dot]iipa[at]gov[dot]in</a:t>
            </a:r>
            <a:endParaRPr sz="1800" b="1" i="0" u="none" strike="noStrike" cap="none">
              <a:solidFill>
                <a:srgbClr val="FF0000"/>
              </a:solidFill>
              <a:latin typeface="Calibri"/>
              <a:ea typeface="Calibri"/>
              <a:cs typeface="Calibri"/>
              <a:sym typeface="Calibri"/>
            </a:endParaRPr>
          </a:p>
        </p:txBody>
      </p:sp>
      <p:sp>
        <p:nvSpPr>
          <p:cNvPr id="246" name="Google Shape;246;p28"/>
          <p:cNvSpPr txBox="1"/>
          <p:nvPr/>
        </p:nvSpPr>
        <p:spPr>
          <a:xfrm>
            <a:off x="1685900" y="695277"/>
            <a:ext cx="5786400" cy="9111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Calibri"/>
                <a:ea typeface="Calibri"/>
                <a:cs typeface="Calibri"/>
                <a:sym typeface="Calibri"/>
              </a:rPr>
              <a:t>Our next session would be on : </a:t>
            </a:r>
            <a:endParaRPr sz="25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err="1">
                <a:solidFill>
                  <a:schemeClr val="dk1"/>
                </a:solidFill>
                <a:latin typeface="Calibri"/>
                <a:ea typeface="Calibri"/>
                <a:cs typeface="Calibri"/>
                <a:sym typeface="Calibri"/>
              </a:rPr>
              <a:t>IoT</a:t>
            </a:r>
            <a:r>
              <a:rPr lang="en-US" sz="2500" b="1" i="0" u="none" strike="noStrike" cap="none" dirty="0">
                <a:solidFill>
                  <a:schemeClr val="dk1"/>
                </a:solidFill>
                <a:latin typeface="Calibri"/>
                <a:ea typeface="Calibri"/>
                <a:cs typeface="Calibri"/>
                <a:sym typeface="Calibri"/>
              </a:rPr>
              <a:t> Policy: India and Global Scenario </a:t>
            </a:r>
            <a:endParaRPr sz="25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500"/>
              <a:buFont typeface="Arial"/>
              <a:buNone/>
            </a:pPr>
            <a:endParaRPr sz="2500" b="1" i="1" u="none" strike="noStrike" cap="none" dirty="0">
              <a:solidFill>
                <a:srgbClr val="00B0F0"/>
              </a:solidFill>
              <a:latin typeface="Calibri"/>
              <a:ea typeface="Calibri"/>
              <a:cs typeface="Calibri"/>
              <a:sym typeface="Calibri"/>
            </a:endParaRPr>
          </a:p>
        </p:txBody>
      </p:sp>
      <p:sp>
        <p:nvSpPr>
          <p:cNvPr id="247" name="Google Shape;247;p28"/>
          <p:cNvSpPr/>
          <p:nvPr/>
        </p:nvSpPr>
        <p:spPr>
          <a:xfrm>
            <a:off x="3357554" y="5786454"/>
            <a:ext cx="21297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Any questions?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2050" name="Picture 2"/>
          <p:cNvPicPr>
            <a:picLocks noChangeAspect="1" noChangeArrowheads="1"/>
          </p:cNvPicPr>
          <p:nvPr/>
        </p:nvPicPr>
        <p:blipFill>
          <a:blip r:embed="rId2"/>
          <a:srcRect l="27650" t="42008" r="29722" b="10080"/>
          <a:stretch>
            <a:fillRect/>
          </a:stretch>
        </p:blipFill>
        <p:spPr bwMode="auto">
          <a:xfrm>
            <a:off x="0" y="524657"/>
            <a:ext cx="9144000" cy="6333344"/>
          </a:xfrm>
          <a:prstGeom prst="rect">
            <a:avLst/>
          </a:prstGeom>
          <a:noFill/>
          <a:ln w="9525">
            <a:noFill/>
            <a:miter lim="800000"/>
            <a:headEnd/>
            <a:tailEnd/>
          </a:ln>
        </p:spPr>
      </p:pic>
      <p:sp>
        <p:nvSpPr>
          <p:cNvPr id="5" name="TextBox 4"/>
          <p:cNvSpPr txBox="1"/>
          <p:nvPr/>
        </p:nvSpPr>
        <p:spPr>
          <a:xfrm>
            <a:off x="5084164" y="6581001"/>
            <a:ext cx="4059836" cy="276999"/>
          </a:xfrm>
          <a:prstGeom prst="rect">
            <a:avLst/>
          </a:prstGeom>
          <a:noFill/>
        </p:spPr>
        <p:txBody>
          <a:bodyPr wrap="square" rtlCol="0">
            <a:spAutoFit/>
          </a:bodyPr>
          <a:lstStyle/>
          <a:p>
            <a:pPr algn="r"/>
            <a:r>
              <a:rPr lang="en-US" sz="1200" i="1" dirty="0" err="1" smtClean="0">
                <a:solidFill>
                  <a:schemeClr val="accent1">
                    <a:lumMod val="75000"/>
                  </a:schemeClr>
                </a:solidFill>
              </a:rPr>
              <a:t>Source:PWC</a:t>
            </a:r>
            <a:r>
              <a:rPr lang="en-US" sz="1200" i="1" dirty="0" smtClean="0">
                <a:solidFill>
                  <a:schemeClr val="accent1">
                    <a:lumMod val="75000"/>
                  </a:schemeClr>
                </a:solidFill>
              </a:rPr>
              <a:t> Report 2019, Data on wings </a:t>
            </a:r>
            <a:endParaRPr lang="en-IN" sz="1200" i="1" dirty="0">
              <a:solidFill>
                <a:schemeClr val="accent1">
                  <a:lumMod val="75000"/>
                </a:schemeClr>
              </a:solidFill>
            </a:endParaRPr>
          </a:p>
        </p:txBody>
      </p:sp>
      <p:sp>
        <p:nvSpPr>
          <p:cNvPr id="6" name="TextBox 5"/>
          <p:cNvSpPr txBox="1"/>
          <p:nvPr/>
        </p:nvSpPr>
        <p:spPr>
          <a:xfrm>
            <a:off x="3432747" y="3477719"/>
            <a:ext cx="1469036" cy="738664"/>
          </a:xfrm>
          <a:prstGeom prst="rect">
            <a:avLst/>
          </a:prstGeom>
          <a:solidFill>
            <a:schemeClr val="bg1"/>
          </a:solidFill>
        </p:spPr>
        <p:txBody>
          <a:bodyPr wrap="square" rtlCol="0">
            <a:spAutoFit/>
          </a:bodyPr>
          <a:lstStyle/>
          <a:p>
            <a:pPr algn="ctr"/>
            <a:r>
              <a:rPr lang="en-US" sz="1050" b="1" dirty="0" smtClean="0">
                <a:solidFill>
                  <a:schemeClr val="accent2">
                    <a:lumMod val="75000"/>
                  </a:schemeClr>
                </a:solidFill>
              </a:rPr>
              <a:t>Radio Controlled aircrafts models by US  and  British </a:t>
            </a:r>
          </a:p>
          <a:p>
            <a:pPr algn="ctr"/>
            <a:r>
              <a:rPr lang="en-US" sz="1050" b="1" dirty="0" smtClean="0">
                <a:solidFill>
                  <a:schemeClr val="accent2">
                    <a:lumMod val="75000"/>
                  </a:schemeClr>
                </a:solidFill>
              </a:rPr>
              <a:t>1990s  </a:t>
            </a:r>
            <a:endParaRPr lang="en-IN" sz="1050" b="1" dirty="0">
              <a:solidFill>
                <a:schemeClr val="accent2">
                  <a:lumMod val="75000"/>
                </a:schemeClr>
              </a:solidFill>
            </a:endParaRPr>
          </a:p>
        </p:txBody>
      </p:sp>
      <p:sp>
        <p:nvSpPr>
          <p:cNvPr id="7" name="TextBox 6"/>
          <p:cNvSpPr txBox="1"/>
          <p:nvPr/>
        </p:nvSpPr>
        <p:spPr>
          <a:xfrm>
            <a:off x="1978702" y="3072982"/>
            <a:ext cx="1364105" cy="830997"/>
          </a:xfrm>
          <a:prstGeom prst="rect">
            <a:avLst/>
          </a:prstGeom>
          <a:solidFill>
            <a:schemeClr val="bg1"/>
          </a:solidFill>
        </p:spPr>
        <p:txBody>
          <a:bodyPr wrap="square" rtlCol="0">
            <a:spAutoFit/>
          </a:bodyPr>
          <a:lstStyle/>
          <a:p>
            <a:pPr algn="ctr"/>
            <a:r>
              <a:rPr lang="en-IN" sz="1200" b="1" dirty="0" smtClean="0">
                <a:solidFill>
                  <a:schemeClr val="accent5"/>
                </a:solidFill>
              </a:rPr>
              <a:t>US Army vehicles ‘Kettering Bugs’</a:t>
            </a:r>
          </a:p>
          <a:p>
            <a:pPr algn="ctr"/>
            <a:r>
              <a:rPr lang="en-IN" sz="1200" b="1" dirty="0" smtClean="0">
                <a:solidFill>
                  <a:schemeClr val="accent5"/>
                </a:solidFill>
              </a:rPr>
              <a:t>1930</a:t>
            </a:r>
            <a:r>
              <a:rPr lang="en-IN" sz="1100" dirty="0" smtClean="0">
                <a:solidFill>
                  <a:schemeClr val="accent5"/>
                </a:solidFill>
              </a:rPr>
              <a:t>’</a:t>
            </a:r>
            <a:endParaRPr lang="en-IN" sz="1100" dirty="0">
              <a:solidFill>
                <a:schemeClr val="accent5"/>
              </a:solidFill>
            </a:endParaRPr>
          </a:p>
        </p:txBody>
      </p:sp>
      <p:sp>
        <p:nvSpPr>
          <p:cNvPr id="8" name="Oval 7"/>
          <p:cNvSpPr/>
          <p:nvPr/>
        </p:nvSpPr>
        <p:spPr>
          <a:xfrm>
            <a:off x="5591331" y="1274164"/>
            <a:ext cx="1858780" cy="65956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Use of Drones for public service delivery</a:t>
            </a:r>
            <a:endParaRPr lang="en-IN" sz="105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139" name="Google Shape;13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4</a:t>
            </a:fld>
            <a:endParaRPr>
              <a:solidFill>
                <a:srgbClr val="888888"/>
              </a:solidFill>
            </a:endParaRPr>
          </a:p>
        </p:txBody>
      </p:sp>
      <p:sp>
        <p:nvSpPr>
          <p:cNvPr id="140" name="Google Shape;140;p18"/>
          <p:cNvSpPr txBox="1"/>
          <p:nvPr/>
        </p:nvSpPr>
        <p:spPr>
          <a:xfrm>
            <a:off x="1702220" y="1186660"/>
            <a:ext cx="5919497" cy="44155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2800" b="1" i="0" u="none" strike="noStrike" cap="none" dirty="0">
                <a:solidFill>
                  <a:srgbClr val="000000"/>
                </a:solidFill>
                <a:latin typeface="Arial Black"/>
                <a:ea typeface="Arial Black"/>
                <a:cs typeface="Arial Black"/>
                <a:sym typeface="Arial Black"/>
              </a:rPr>
              <a:t>Indian Drone Policy Direction</a:t>
            </a:r>
            <a:endParaRPr sz="2800" b="1" i="0" u="none" strike="noStrike" cap="none" dirty="0">
              <a:solidFill>
                <a:srgbClr val="000000"/>
              </a:solidFill>
              <a:latin typeface="Arial Black"/>
              <a:ea typeface="Arial Black"/>
              <a:cs typeface="Arial Black"/>
              <a:sym typeface="Arial Black"/>
            </a:endParaRPr>
          </a:p>
        </p:txBody>
      </p:sp>
      <p:grpSp>
        <p:nvGrpSpPr>
          <p:cNvPr id="2" name="Google Shape;141;p18"/>
          <p:cNvGrpSpPr/>
          <p:nvPr/>
        </p:nvGrpSpPr>
        <p:grpSpPr>
          <a:xfrm>
            <a:off x="220407" y="2399072"/>
            <a:ext cx="3122688" cy="3817946"/>
            <a:chOff x="14926263" y="4262771"/>
            <a:chExt cx="3792432" cy="7635892"/>
          </a:xfrm>
        </p:grpSpPr>
        <p:cxnSp>
          <p:nvCxnSpPr>
            <p:cNvPr id="142" name="Google Shape;142;p18"/>
            <p:cNvCxnSpPr/>
            <p:nvPr/>
          </p:nvCxnSpPr>
          <p:spPr>
            <a:xfrm>
              <a:off x="18636795" y="5327163"/>
              <a:ext cx="81900" cy="6571500"/>
            </a:xfrm>
            <a:prstGeom prst="straightConnector1">
              <a:avLst/>
            </a:prstGeom>
            <a:noFill/>
            <a:ln w="9525" cap="flat" cmpd="sng">
              <a:solidFill>
                <a:srgbClr val="D8D8D8"/>
              </a:solidFill>
              <a:prstDash val="dot"/>
              <a:miter lim="800000"/>
              <a:headEnd type="none" w="sm" len="sm"/>
              <a:tailEnd type="none" w="sm" len="sm"/>
            </a:ln>
          </p:spPr>
        </p:cxnSp>
        <p:sp>
          <p:nvSpPr>
            <p:cNvPr id="143" name="Google Shape;143;p18"/>
            <p:cNvSpPr txBox="1"/>
            <p:nvPr/>
          </p:nvSpPr>
          <p:spPr>
            <a:xfrm>
              <a:off x="15361806" y="7806759"/>
              <a:ext cx="2934000" cy="32625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Essentially allowed hobbyists &amp; recreational flyers to operate drones in the Indian airspace. </a:t>
              </a:r>
              <a:endParaRPr sz="2000" b="0" i="0" u="none" strike="noStrike" cap="none" dirty="0">
                <a:solidFill>
                  <a:srgbClr val="000000"/>
                </a:solidFill>
                <a:latin typeface="Calibri"/>
                <a:ea typeface="Calibri"/>
                <a:cs typeface="Calibri"/>
                <a:sym typeface="Calibri"/>
              </a:endParaRPr>
            </a:p>
          </p:txBody>
        </p:sp>
        <p:sp>
          <p:nvSpPr>
            <p:cNvPr id="144" name="Google Shape;144;p18"/>
            <p:cNvSpPr txBox="1"/>
            <p:nvPr/>
          </p:nvSpPr>
          <p:spPr>
            <a:xfrm>
              <a:off x="14926263" y="6010759"/>
              <a:ext cx="3531600" cy="80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Drone Policy </a:t>
              </a:r>
              <a:r>
                <a:rPr lang="en-US" sz="2000" b="1" i="0" u="none" strike="noStrike" cap="none" dirty="0" smtClean="0">
                  <a:solidFill>
                    <a:srgbClr val="000000"/>
                  </a:solidFill>
                  <a:latin typeface="Arial"/>
                  <a:ea typeface="Arial"/>
                  <a:cs typeface="Arial"/>
                  <a:sym typeface="Arial"/>
                </a:rPr>
                <a:t>1.0 (October 2017) </a:t>
              </a:r>
              <a:endParaRPr sz="1400" b="0" i="0" u="none" strike="noStrike" cap="none" dirty="0">
                <a:solidFill>
                  <a:srgbClr val="000000"/>
                </a:solidFill>
                <a:latin typeface="Arial"/>
                <a:ea typeface="Arial"/>
                <a:cs typeface="Arial"/>
                <a:sym typeface="Arial"/>
              </a:endParaRPr>
            </a:p>
          </p:txBody>
        </p:sp>
        <p:sp>
          <p:nvSpPr>
            <p:cNvPr id="145" name="Google Shape;145;p18"/>
            <p:cNvSpPr/>
            <p:nvPr/>
          </p:nvSpPr>
          <p:spPr>
            <a:xfrm>
              <a:off x="15170331" y="6695754"/>
              <a:ext cx="3044700" cy="87900"/>
            </a:xfrm>
            <a:prstGeom prst="roundRect">
              <a:avLst>
                <a:gd name="adj" fmla="val 50000"/>
              </a:avLst>
            </a:prstGeom>
            <a:solidFill>
              <a:srgbClr val="ED7D31"/>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46" name="Google Shape;146;p18"/>
            <p:cNvSpPr/>
            <p:nvPr/>
          </p:nvSpPr>
          <p:spPr>
            <a:xfrm>
              <a:off x="16167670" y="4262771"/>
              <a:ext cx="1032303" cy="1527300"/>
            </a:xfrm>
            <a:custGeom>
              <a:avLst/>
              <a:gdLst/>
              <a:ahLst/>
              <a:cxnLst/>
              <a:rect l="l" t="t" r="r" b="b"/>
              <a:pathLst>
                <a:path w="1548" h="1648" extrusionOk="0">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rgbClr val="ED7D31"/>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grpSp>
        <p:nvGrpSpPr>
          <p:cNvPr id="3" name="Google Shape;147;p18"/>
          <p:cNvGrpSpPr/>
          <p:nvPr/>
        </p:nvGrpSpPr>
        <p:grpSpPr>
          <a:xfrm>
            <a:off x="5273714" y="2304747"/>
            <a:ext cx="4248510" cy="4021852"/>
            <a:chOff x="18831420" y="4067321"/>
            <a:chExt cx="4702800" cy="8043703"/>
          </a:xfrm>
        </p:grpSpPr>
        <p:sp>
          <p:nvSpPr>
            <p:cNvPr id="148" name="Google Shape;148;p18"/>
            <p:cNvSpPr txBox="1"/>
            <p:nvPr/>
          </p:nvSpPr>
          <p:spPr>
            <a:xfrm>
              <a:off x="19465094" y="7402611"/>
              <a:ext cx="3562500" cy="470841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Encompasses regulations for enhanced operations viz. flying beyond visual line of sight, commercial usage by way of cargo delivery and autonomous operations without active human intervention.</a:t>
              </a:r>
              <a:endParaRPr sz="2000" b="0" i="0" u="none" strike="noStrike" cap="none" dirty="0">
                <a:solidFill>
                  <a:srgbClr val="000000"/>
                </a:solidFill>
                <a:latin typeface="Calibri"/>
                <a:ea typeface="Calibri"/>
                <a:cs typeface="Calibri"/>
                <a:sym typeface="Calibri"/>
              </a:endParaRPr>
            </a:p>
          </p:txBody>
        </p:sp>
        <p:sp>
          <p:nvSpPr>
            <p:cNvPr id="149" name="Google Shape;149;p18"/>
            <p:cNvSpPr txBox="1"/>
            <p:nvPr/>
          </p:nvSpPr>
          <p:spPr>
            <a:xfrm>
              <a:off x="18831420" y="6010759"/>
              <a:ext cx="4702800" cy="80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Drone Policy </a:t>
              </a:r>
              <a:r>
                <a:rPr lang="en-US" sz="2000" b="1" i="0" u="none" strike="noStrike" cap="none" dirty="0" smtClean="0">
                  <a:solidFill>
                    <a:srgbClr val="000000"/>
                  </a:solidFill>
                  <a:latin typeface="Arial"/>
                  <a:ea typeface="Arial"/>
                  <a:cs typeface="Arial"/>
                  <a:sym typeface="Arial"/>
                </a:rPr>
                <a:t>2.0</a:t>
              </a: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smtClean="0">
                  <a:solidFill>
                    <a:srgbClr val="000000"/>
                  </a:solidFill>
                  <a:latin typeface="Arial"/>
                  <a:ea typeface="Arial"/>
                  <a:cs typeface="Arial"/>
                  <a:sym typeface="Arial"/>
                </a:rPr>
                <a:t>(August 2018) </a:t>
              </a:r>
              <a:endParaRPr sz="1400" b="0" i="0" u="none" strike="noStrike" cap="none" dirty="0">
                <a:solidFill>
                  <a:srgbClr val="000000"/>
                </a:solidFill>
                <a:latin typeface="Arial"/>
                <a:ea typeface="Arial"/>
                <a:cs typeface="Arial"/>
                <a:sym typeface="Arial"/>
              </a:endParaRPr>
            </a:p>
          </p:txBody>
        </p:sp>
        <p:sp>
          <p:nvSpPr>
            <p:cNvPr id="150" name="Google Shape;150;p18"/>
            <p:cNvSpPr/>
            <p:nvPr/>
          </p:nvSpPr>
          <p:spPr>
            <a:xfrm>
              <a:off x="19648944" y="6695754"/>
              <a:ext cx="3044700" cy="87900"/>
            </a:xfrm>
            <a:prstGeom prst="roundRect">
              <a:avLst>
                <a:gd name="adj" fmla="val 50000"/>
              </a:avLst>
            </a:prstGeom>
            <a:solidFill>
              <a:srgbClr val="A5A5A5"/>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51" name="Google Shape;151;p18"/>
            <p:cNvSpPr/>
            <p:nvPr/>
          </p:nvSpPr>
          <p:spPr>
            <a:xfrm>
              <a:off x="20541831" y="4067321"/>
              <a:ext cx="1164297" cy="1710550"/>
            </a:xfrm>
            <a:custGeom>
              <a:avLst/>
              <a:gdLst/>
              <a:ahLst/>
              <a:cxnLst/>
              <a:rect l="l" t="t" r="r" b="b"/>
              <a:pathLst>
                <a:path w="498" h="445" extrusionOk="0">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pic>
        <p:nvPicPr>
          <p:cNvPr id="152" name="Google Shape;152;p18" descr="A picture containing indoor, room, red, person&#10;&#10;Description automatically generated"/>
          <p:cNvPicPr preferRelativeResize="0"/>
          <p:nvPr/>
        </p:nvPicPr>
        <p:blipFill rotWithShape="1">
          <a:blip r:embed="rId3">
            <a:alphaModFix/>
          </a:blip>
          <a:srcRect l="3837" t="5108" r="11078" b="2826"/>
          <a:stretch/>
        </p:blipFill>
        <p:spPr>
          <a:xfrm>
            <a:off x="3102965" y="1761641"/>
            <a:ext cx="2128603" cy="20758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168" name="Google Shape;16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5</a:t>
            </a:fld>
            <a:endParaRPr>
              <a:solidFill>
                <a:srgbClr val="888888"/>
              </a:solidFill>
            </a:endParaRPr>
          </a:p>
        </p:txBody>
      </p:sp>
      <p:sp>
        <p:nvSpPr>
          <p:cNvPr id="169" name="Google Shape;169;p20"/>
          <p:cNvSpPr txBox="1"/>
          <p:nvPr/>
        </p:nvSpPr>
        <p:spPr>
          <a:xfrm>
            <a:off x="2003525" y="1066771"/>
            <a:ext cx="5483125" cy="55964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a:solidFill>
                  <a:srgbClr val="000000"/>
                </a:solidFill>
                <a:latin typeface="Arial Black"/>
                <a:ea typeface="Arial Black"/>
                <a:cs typeface="Arial Black"/>
                <a:sym typeface="Arial Black"/>
              </a:rPr>
              <a:t>Night Operations of Drones</a:t>
            </a:r>
            <a:endParaRPr sz="2800" b="1" i="0" u="none" strike="noStrike" cap="none" dirty="0">
              <a:solidFill>
                <a:srgbClr val="000000"/>
              </a:solidFill>
              <a:latin typeface="Arial Black"/>
              <a:ea typeface="Arial Black"/>
              <a:cs typeface="Arial Black"/>
              <a:sym typeface="Arial Black"/>
            </a:endParaRPr>
          </a:p>
        </p:txBody>
      </p:sp>
      <p:sp>
        <p:nvSpPr>
          <p:cNvPr id="170" name="Google Shape;170;p20"/>
          <p:cNvSpPr txBox="1"/>
          <p:nvPr/>
        </p:nvSpPr>
        <p:spPr>
          <a:xfrm>
            <a:off x="3791106" y="2090779"/>
            <a:ext cx="5017343" cy="400962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pitchFamily="34" charset="0"/>
              <a:buChar char="•"/>
            </a:pPr>
            <a:r>
              <a:rPr lang="en-US" sz="2200" b="0" i="0" u="none" strike="noStrike" cap="none" dirty="0">
                <a:solidFill>
                  <a:srgbClr val="000000"/>
                </a:solidFill>
                <a:latin typeface="Calibri"/>
                <a:ea typeface="Calibri"/>
                <a:cs typeface="Calibri"/>
                <a:sym typeface="Calibri"/>
              </a:rPr>
              <a:t>The policy further envisages allowing night operations of drone in </a:t>
            </a:r>
            <a:r>
              <a:rPr lang="en-US" sz="2200" b="0" i="0" u="none" strike="noStrike" cap="none" dirty="0" smtClean="0">
                <a:solidFill>
                  <a:srgbClr val="000000"/>
                </a:solidFill>
                <a:latin typeface="Calibri"/>
                <a:ea typeface="Calibri"/>
                <a:cs typeface="Calibri"/>
                <a:sym typeface="Calibri"/>
              </a:rPr>
              <a:t>India</a:t>
            </a:r>
          </a:p>
          <a:p>
            <a:pPr marL="0" marR="0" lvl="0" indent="0" algn="just" rtl="0">
              <a:lnSpc>
                <a:spcPct val="100000"/>
              </a:lnSpc>
              <a:spcBef>
                <a:spcPts val="0"/>
              </a:spcBef>
              <a:spcAft>
                <a:spcPts val="0"/>
              </a:spcAft>
              <a:buClr>
                <a:srgbClr val="000000"/>
              </a:buClr>
              <a:buSzPts val="2000"/>
              <a:buFont typeface="Arial" pitchFamily="34" charset="0"/>
              <a:buChar char="•"/>
            </a:pPr>
            <a:endParaRPr lang="en-US" sz="2200" b="0" i="0" u="none" strike="noStrike" cap="none" dirty="0" smtClean="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pitchFamily="34" charset="0"/>
              <a:buChar char="•"/>
            </a:pPr>
            <a:r>
              <a:rPr lang="en-US" sz="2200" dirty="0" smtClean="0">
                <a:latin typeface="Calibri"/>
                <a:ea typeface="Calibri"/>
                <a:cs typeface="Calibri"/>
                <a:sym typeface="Calibri"/>
              </a:rPr>
              <a:t>The night operations are </a:t>
            </a:r>
            <a:r>
              <a:rPr lang="en-US" sz="2200" b="0" i="0" u="none" strike="noStrike" cap="none" dirty="0" smtClean="0">
                <a:solidFill>
                  <a:srgbClr val="000000"/>
                </a:solidFill>
                <a:latin typeface="Calibri"/>
                <a:ea typeface="Calibri"/>
                <a:cs typeface="Calibri"/>
                <a:sym typeface="Calibri"/>
              </a:rPr>
              <a:t> </a:t>
            </a:r>
            <a:r>
              <a:rPr lang="en-US" sz="2200" b="0" i="0" u="none" strike="noStrike" cap="none" dirty="0">
                <a:solidFill>
                  <a:srgbClr val="000000"/>
                </a:solidFill>
                <a:latin typeface="Calibri"/>
                <a:ea typeface="Calibri"/>
                <a:cs typeface="Calibri"/>
                <a:sym typeface="Calibri"/>
              </a:rPr>
              <a:t>subject to operators having completed a proof of concept to the satisfaction of the concerned authorities. </a:t>
            </a:r>
            <a:endParaRPr lang="en-US" sz="2200" b="0" i="0" u="none" strike="noStrike" cap="none" dirty="0" smtClean="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pitchFamily="34" charset="0"/>
              <a:buChar char="•"/>
            </a:pPr>
            <a:endParaRPr lang="en-US" sz="2200" b="0" i="0" u="none" strike="noStrike" cap="none" dirty="0" smtClean="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pitchFamily="34" charset="0"/>
              <a:buChar char="•"/>
            </a:pPr>
            <a:r>
              <a:rPr lang="en-US" sz="2200" b="0" i="0" u="none" strike="noStrike" cap="none" dirty="0" smtClean="0">
                <a:solidFill>
                  <a:srgbClr val="000000"/>
                </a:solidFill>
                <a:latin typeface="Calibri"/>
                <a:ea typeface="Calibri"/>
                <a:cs typeface="Calibri"/>
                <a:sym typeface="Calibri"/>
              </a:rPr>
              <a:t>Currently</a:t>
            </a:r>
            <a:r>
              <a:rPr lang="en-US" sz="2200" b="0" i="0" u="none" strike="noStrike" cap="none" dirty="0">
                <a:solidFill>
                  <a:srgbClr val="000000"/>
                </a:solidFill>
                <a:latin typeface="Calibri"/>
                <a:ea typeface="Calibri"/>
                <a:cs typeface="Calibri"/>
                <a:sym typeface="Calibri"/>
              </a:rPr>
              <a:t>, night operation of a drone is a rare phenomenon across the </a:t>
            </a:r>
            <a:r>
              <a:rPr lang="en-US" sz="2200" b="0" i="0" u="none" strike="noStrike" cap="none" dirty="0" smtClean="0">
                <a:solidFill>
                  <a:srgbClr val="000000"/>
                </a:solidFill>
                <a:latin typeface="Calibri"/>
                <a:ea typeface="Calibri"/>
                <a:cs typeface="Calibri"/>
                <a:sym typeface="Calibri"/>
              </a:rPr>
              <a:t>world, it </a:t>
            </a:r>
            <a:r>
              <a:rPr lang="en-US" sz="2200" b="0" i="0" u="none" strike="noStrike" cap="none" dirty="0">
                <a:solidFill>
                  <a:srgbClr val="000000"/>
                </a:solidFill>
                <a:latin typeface="Calibri"/>
                <a:ea typeface="Calibri"/>
                <a:cs typeface="Calibri"/>
                <a:sym typeface="Calibri"/>
              </a:rPr>
              <a:t>is allowed under drone policy </a:t>
            </a:r>
            <a:r>
              <a:rPr lang="en-US" sz="2200" b="0" i="0" u="none" strike="noStrike" cap="none" dirty="0" smtClean="0">
                <a:solidFill>
                  <a:srgbClr val="000000"/>
                </a:solidFill>
                <a:latin typeface="Calibri"/>
                <a:ea typeface="Calibri"/>
                <a:cs typeface="Calibri"/>
                <a:sym typeface="Calibri"/>
              </a:rPr>
              <a:t>2.0</a:t>
            </a:r>
            <a:endParaRPr sz="2200" b="0" i="0" u="none" strike="noStrike" cap="none" dirty="0">
              <a:solidFill>
                <a:srgbClr val="000000"/>
              </a:solidFill>
              <a:latin typeface="Calibri"/>
              <a:ea typeface="Calibri"/>
              <a:cs typeface="Calibri"/>
              <a:sym typeface="Calibri"/>
            </a:endParaRPr>
          </a:p>
        </p:txBody>
      </p:sp>
      <p:pic>
        <p:nvPicPr>
          <p:cNvPr id="171" name="Google Shape;171;p20"/>
          <p:cNvPicPr preferRelativeResize="0"/>
          <p:nvPr/>
        </p:nvPicPr>
        <p:blipFill rotWithShape="1">
          <a:blip r:embed="rId3">
            <a:alphaModFix/>
          </a:blip>
          <a:srcRect l="15133" r="11899"/>
          <a:stretch/>
        </p:blipFill>
        <p:spPr>
          <a:xfrm>
            <a:off x="381153" y="2123699"/>
            <a:ext cx="3244744" cy="39767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158" name="Google Shape;15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6</a:t>
            </a:fld>
            <a:endParaRPr>
              <a:solidFill>
                <a:srgbClr val="888888"/>
              </a:solidFill>
            </a:endParaRPr>
          </a:p>
        </p:txBody>
      </p:sp>
      <p:sp>
        <p:nvSpPr>
          <p:cNvPr id="159" name="Google Shape;159;p19"/>
          <p:cNvSpPr txBox="1"/>
          <p:nvPr/>
        </p:nvSpPr>
        <p:spPr>
          <a:xfrm>
            <a:off x="1188043" y="1017797"/>
            <a:ext cx="6865951" cy="52251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a:solidFill>
                  <a:srgbClr val="000000"/>
                </a:solidFill>
                <a:latin typeface="Arial Black"/>
                <a:ea typeface="Arial Black"/>
                <a:cs typeface="Arial Black"/>
                <a:sym typeface="Arial Black"/>
              </a:rPr>
              <a:t>Key Highlights </a:t>
            </a:r>
            <a:r>
              <a:rPr lang="en-US" sz="2800" b="1" i="0" u="none" strike="noStrike" cap="none" dirty="0" smtClean="0">
                <a:solidFill>
                  <a:srgbClr val="000000"/>
                </a:solidFill>
                <a:latin typeface="Arial Black"/>
                <a:ea typeface="Arial Black"/>
                <a:cs typeface="Arial Black"/>
                <a:sym typeface="Arial Black"/>
              </a:rPr>
              <a:t>of the Drone Policy</a:t>
            </a:r>
            <a:endParaRPr sz="2800" b="1" i="0" u="none" strike="noStrike" cap="none" dirty="0">
              <a:solidFill>
                <a:srgbClr val="000000"/>
              </a:solidFill>
              <a:latin typeface="Arial Black"/>
              <a:ea typeface="Arial Black"/>
              <a:cs typeface="Arial Black"/>
              <a:sym typeface="Arial Black"/>
            </a:endParaRPr>
          </a:p>
        </p:txBody>
      </p:sp>
      <p:sp>
        <p:nvSpPr>
          <p:cNvPr id="160" name="Google Shape;160;p19"/>
          <p:cNvSpPr txBox="1"/>
          <p:nvPr/>
        </p:nvSpPr>
        <p:spPr>
          <a:xfrm>
            <a:off x="352871" y="1814513"/>
            <a:ext cx="8536296" cy="4271494"/>
          </a:xfrm>
          <a:prstGeom prst="rect">
            <a:avLst/>
          </a:prstGeom>
          <a:noFill/>
          <a:ln>
            <a:noFill/>
          </a:ln>
        </p:spPr>
        <p:txBody>
          <a:bodyPr spcFirstLastPara="1" wrap="square" lIns="91425" tIns="45700" rIns="91425" bIns="45700" anchor="t" anchorCtr="0">
            <a:noAutofit/>
          </a:bodyPr>
          <a:lstStyle/>
          <a:p>
            <a:pPr marL="342900" indent="-342900" algn="just">
              <a:buClr>
                <a:schemeClr val="dk1"/>
              </a:buClr>
              <a:buSzPts val="2000"/>
              <a:buFont typeface="Arial"/>
              <a:buChar char="•"/>
            </a:pPr>
            <a:r>
              <a:rPr lang="en-IN" sz="2000" dirty="0" smtClean="0">
                <a:latin typeface="Calibri" panose="020F0502020204030204" pitchFamily="34" charset="0"/>
                <a:cs typeface="Calibri" panose="020F0502020204030204" pitchFamily="34" charset="0"/>
              </a:rPr>
              <a:t>Drones are classified into five segments based on their weight inclusive of payload.</a:t>
            </a:r>
          </a:p>
          <a:p>
            <a:pPr marL="342900" indent="-342900" algn="just">
              <a:buClr>
                <a:schemeClr val="dk1"/>
              </a:buClr>
              <a:buSzPts val="2000"/>
              <a:buFont typeface="Arial"/>
              <a:buChar char="•"/>
            </a:pPr>
            <a:endParaRPr lang="en-IN" sz="2000" dirty="0" smtClean="0">
              <a:latin typeface="Calibri" panose="020F0502020204030204" pitchFamily="34" charset="0"/>
              <a:cs typeface="Calibri" panose="020F0502020204030204" pitchFamily="34" charset="0"/>
            </a:endParaRPr>
          </a:p>
          <a:p>
            <a:pPr marL="342900" indent="-342900" algn="just">
              <a:buClr>
                <a:schemeClr val="dk1"/>
              </a:buClr>
              <a:buSzPts val="2000"/>
              <a:buFont typeface="Arial"/>
              <a:buChar char="•"/>
            </a:pPr>
            <a:r>
              <a:rPr lang="en-IN" sz="2000" dirty="0" smtClean="0">
                <a:latin typeface="Calibri" panose="020F0502020204030204" pitchFamily="34" charset="0"/>
                <a:cs typeface="Calibri" panose="020F0502020204030204" pitchFamily="34" charset="0"/>
              </a:rPr>
              <a:t>All drones  will have to be registered and provided with a Unique Identification Number (UIN) before they can be operated.</a:t>
            </a:r>
          </a:p>
          <a:p>
            <a:pPr marL="342900" indent="-342900" algn="just">
              <a:buClr>
                <a:schemeClr val="dk1"/>
              </a:buClr>
              <a:buSzPts val="2000"/>
              <a:buFont typeface="Arial"/>
              <a:buChar char="•"/>
            </a:pPr>
            <a:endParaRPr lang="en-IN" sz="2000" dirty="0" smtClean="0">
              <a:latin typeface="Calibri" panose="020F0502020204030204" pitchFamily="34" charset="0"/>
              <a:cs typeface="Calibri" panose="020F0502020204030204" pitchFamily="34" charset="0"/>
            </a:endParaRPr>
          </a:p>
          <a:p>
            <a:pPr marL="342900" indent="-342900" algn="just">
              <a:buClr>
                <a:schemeClr val="dk1"/>
              </a:buClr>
              <a:buSzPts val="2000"/>
              <a:buFont typeface="Arial"/>
              <a:buChar char="•"/>
            </a:pPr>
            <a:r>
              <a:rPr lang="en-IN" sz="2000" dirty="0" smtClean="0">
                <a:latin typeface="Calibri" panose="020F0502020204030204" pitchFamily="34" charset="0"/>
                <a:cs typeface="Calibri" panose="020F0502020204030204" pitchFamily="34" charset="0"/>
              </a:rPr>
              <a:t>There will be a set of rules referred to as Civil Aviation Requirements (CAR) that all drones will have to adhere to depending on their classification.</a:t>
            </a:r>
          </a:p>
          <a:p>
            <a:pPr marL="342900" indent="-342900" algn="just">
              <a:buClr>
                <a:schemeClr val="dk1"/>
              </a:buClr>
              <a:buSzPts val="2000"/>
              <a:buFont typeface="Arial"/>
              <a:buChar char="•"/>
            </a:pPr>
            <a:endParaRPr lang="en-IN" sz="2000" dirty="0" smtClean="0">
              <a:latin typeface="Calibri" panose="020F0502020204030204" pitchFamily="34" charset="0"/>
              <a:cs typeface="Calibri" panose="020F0502020204030204" pitchFamily="34" charset="0"/>
            </a:endParaRPr>
          </a:p>
          <a:p>
            <a:pPr marL="342900" indent="-342900" algn="just">
              <a:buClr>
                <a:schemeClr val="dk1"/>
              </a:buClr>
              <a:buSzPts val="2000"/>
              <a:buFont typeface="Arial"/>
              <a:buChar char="•"/>
            </a:pPr>
            <a:r>
              <a:rPr lang="en-IN" sz="2000" dirty="0" smtClean="0">
                <a:latin typeface="Calibri" panose="020F0502020204030204" pitchFamily="34" charset="0"/>
                <a:cs typeface="Calibri" panose="020F0502020204030204" pitchFamily="34" charset="0"/>
              </a:rPr>
              <a:t>All drones can only be flown by trained pilots.</a:t>
            </a:r>
          </a:p>
          <a:p>
            <a:pPr marL="342900" indent="-342900" algn="just">
              <a:buClr>
                <a:schemeClr val="dk1"/>
              </a:buClr>
              <a:buSzPts val="2000"/>
              <a:buFont typeface="Arial"/>
              <a:buChar char="•"/>
            </a:pPr>
            <a:endParaRPr lang="en-IN" sz="2000" dirty="0" smtClean="0">
              <a:latin typeface="Calibri" panose="020F0502020204030204" pitchFamily="34" charset="0"/>
              <a:cs typeface="Calibri" panose="020F0502020204030204" pitchFamily="34" charset="0"/>
            </a:endParaRPr>
          </a:p>
          <a:p>
            <a:pPr marL="342900" indent="-342900" algn="just">
              <a:buClr>
                <a:schemeClr val="dk1"/>
              </a:buClr>
              <a:buSzPts val="2000"/>
              <a:buFont typeface="Arial"/>
              <a:buChar char="•"/>
            </a:pPr>
            <a:r>
              <a:rPr lang="en-IN" sz="2000" dirty="0" smtClean="0">
                <a:latin typeface="Calibri" panose="020F0502020204030204" pitchFamily="34" charset="0"/>
                <a:cs typeface="Calibri" panose="020F0502020204030204" pitchFamily="34" charset="0"/>
              </a:rPr>
              <a:t>Each drone is expected to be tagged and recorded with the data made available to the regulator on demand.</a:t>
            </a:r>
          </a:p>
          <a:p>
            <a:pPr marL="342900" indent="-342900" algn="just">
              <a:buClr>
                <a:schemeClr val="dk1"/>
              </a:buClr>
              <a:buSzPts val="2000"/>
              <a:buFont typeface="Arial"/>
              <a:buChar char="•"/>
            </a:pPr>
            <a:endParaRPr lang="en-IN" sz="2000" dirty="0" smtClean="0">
              <a:latin typeface="Calibri" panose="020F0502020204030204" pitchFamily="34" charset="0"/>
              <a:cs typeface="Calibri" panose="020F0502020204030204" pitchFamily="34" charset="0"/>
            </a:endParaRPr>
          </a:p>
          <a:p>
            <a:pPr marL="342900" marR="0" lvl="0" indent="-342900" algn="just" rtl="0">
              <a:lnSpc>
                <a:spcPct val="100000"/>
              </a:lnSpc>
              <a:spcBef>
                <a:spcPts val="0"/>
              </a:spcBef>
              <a:spcAft>
                <a:spcPts val="0"/>
              </a:spcAft>
              <a:buClr>
                <a:schemeClr val="dk1"/>
              </a:buClr>
              <a:buSzPts val="2000"/>
              <a:buFont typeface="Arial"/>
              <a:buChar char="•"/>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2" name="Google Shape;162;p19"/>
          <p:cNvSpPr txBox="1"/>
          <p:nvPr/>
        </p:nvSpPr>
        <p:spPr>
          <a:xfrm>
            <a:off x="0" y="6179625"/>
            <a:ext cx="7585033" cy="176204"/>
          </a:xfrm>
          <a:prstGeom prst="rect">
            <a:avLst/>
          </a:prstGeom>
          <a:noFill/>
          <a:ln>
            <a:noFill/>
          </a:ln>
        </p:spPr>
        <p:txBody>
          <a:bodyPr spcFirstLastPara="1" wrap="square" lIns="91425" tIns="45700" rIns="91425" bIns="45700" anchor="t" anchorCtr="0">
            <a:noAutofit/>
          </a:bodyPr>
          <a:lstStyle/>
          <a:p>
            <a:pPr lvl="0">
              <a:buSzPts val="1200"/>
            </a:pPr>
            <a:r>
              <a:rPr lang="en-US" sz="900" b="0" i="1" u="none" strike="noStrike" cap="none" dirty="0">
                <a:solidFill>
                  <a:schemeClr val="accent1">
                    <a:lumMod val="50000"/>
                  </a:schemeClr>
                </a:solidFill>
                <a:latin typeface="Arial"/>
                <a:ea typeface="Arial"/>
                <a:cs typeface="Arial"/>
                <a:sym typeface="Arial"/>
              </a:rPr>
              <a:t>Source </a:t>
            </a:r>
            <a:r>
              <a:rPr lang="en-US" sz="900" i="1" dirty="0" smtClean="0">
                <a:solidFill>
                  <a:schemeClr val="accent1">
                    <a:lumMod val="50000"/>
                  </a:schemeClr>
                </a:solidFill>
              </a:rPr>
              <a:t>:https://www.pwc.in/consulting/financial-services/fintech/fintech-insights/data-on-wings-a-close-look-at-drones-in-india.html</a:t>
            </a:r>
            <a:endParaRPr sz="900" b="0" i="1" u="none" strike="noStrike" cap="none" dirty="0">
              <a:solidFill>
                <a:schemeClr val="accent1">
                  <a:lumMod val="50000"/>
                </a:schemeClr>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158" name="Google Shape;15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7</a:t>
            </a:fld>
            <a:endParaRPr>
              <a:solidFill>
                <a:srgbClr val="888888"/>
              </a:solidFill>
            </a:endParaRPr>
          </a:p>
        </p:txBody>
      </p:sp>
      <p:sp>
        <p:nvSpPr>
          <p:cNvPr id="159" name="Google Shape;159;p19"/>
          <p:cNvSpPr txBox="1"/>
          <p:nvPr/>
        </p:nvSpPr>
        <p:spPr>
          <a:xfrm>
            <a:off x="1585913" y="1096074"/>
            <a:ext cx="6552079" cy="44052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400" b="1" i="0" u="none" strike="noStrike" cap="none" dirty="0" smtClean="0">
                <a:solidFill>
                  <a:srgbClr val="000000"/>
                </a:solidFill>
                <a:latin typeface="Arial Black"/>
                <a:ea typeface="Arial Black"/>
                <a:cs typeface="Arial Black"/>
                <a:sym typeface="Arial Black"/>
              </a:rPr>
              <a:t>Recommendations of Drone Policy 2.0</a:t>
            </a:r>
            <a:endParaRPr sz="2400" b="1" i="0" u="none" strike="noStrike" cap="none" dirty="0">
              <a:solidFill>
                <a:srgbClr val="000000"/>
              </a:solidFill>
              <a:latin typeface="Arial Black"/>
              <a:ea typeface="Arial Black"/>
              <a:cs typeface="Arial Black"/>
              <a:sym typeface="Arial Black"/>
            </a:endParaRPr>
          </a:p>
        </p:txBody>
      </p:sp>
      <p:sp>
        <p:nvSpPr>
          <p:cNvPr id="160" name="Google Shape;160;p19"/>
          <p:cNvSpPr txBox="1"/>
          <p:nvPr/>
        </p:nvSpPr>
        <p:spPr>
          <a:xfrm>
            <a:off x="1" y="2031504"/>
            <a:ext cx="6310858" cy="4414265"/>
          </a:xfrm>
          <a:prstGeom prst="rect">
            <a:avLst/>
          </a:prstGeom>
          <a:noFill/>
          <a:ln>
            <a:noFill/>
          </a:ln>
        </p:spPr>
        <p:txBody>
          <a:bodyPr spcFirstLastPara="1" wrap="square" lIns="91425" tIns="45700" rIns="91425" bIns="45700" anchor="t" anchorCtr="0">
            <a:noAutofit/>
          </a:bodyPr>
          <a:lstStyle/>
          <a:p>
            <a:pPr marL="342900" lvl="0" indent="-342900" algn="just">
              <a:buClr>
                <a:schemeClr val="dk1"/>
              </a:buClr>
              <a:buSzPts val="2000"/>
              <a:buFont typeface="Arial"/>
              <a:buChar char="•"/>
            </a:pPr>
            <a:r>
              <a:rPr lang="en-US" sz="2000" b="1" i="0" u="none" strike="noStrike" cap="none" dirty="0">
                <a:solidFill>
                  <a:schemeClr val="dk1"/>
                </a:solidFill>
                <a:latin typeface="Calibri" panose="020F0502020204030204" pitchFamily="34" charset="0"/>
                <a:cs typeface="Calibri" panose="020F0502020204030204" pitchFamily="34" charset="0"/>
                <a:sym typeface="Arial"/>
              </a:rPr>
              <a:t>Beyond Visual Line of Sight (BVLOS) </a:t>
            </a:r>
            <a:r>
              <a:rPr lang="en-US" sz="2000" b="1" i="0" u="none" strike="noStrike" cap="none" dirty="0" smtClean="0">
                <a:solidFill>
                  <a:schemeClr val="dk1"/>
                </a:solidFill>
                <a:latin typeface="Calibri" panose="020F0502020204030204" pitchFamily="34" charset="0"/>
                <a:cs typeface="Calibri" panose="020F0502020204030204" pitchFamily="34" charset="0"/>
                <a:sym typeface="Arial"/>
              </a:rPr>
              <a:t>Operations: </a:t>
            </a:r>
            <a:r>
              <a:rPr lang="en-IN" sz="1600" dirty="0" smtClean="0">
                <a:latin typeface="Calibri" panose="020F0502020204030204" pitchFamily="34" charset="0"/>
                <a:cs typeface="Calibri" panose="020F0502020204030204" pitchFamily="34" charset="0"/>
              </a:rPr>
              <a:t>Expansion of operational airspace for drones  operating beyond the visual line of sight and above the current limit of 400 ft. </a:t>
            </a:r>
            <a:r>
              <a:rPr lang="en-US" sz="2000" dirty="0">
                <a:latin typeface="Calibri" panose="020F0502020204030204" pitchFamily="34" charset="0"/>
                <a:cs typeface="Calibri" panose="020F0502020204030204" pitchFamily="34" charset="0"/>
              </a:rPr>
              <a:t> </a:t>
            </a:r>
            <a:endParaRPr lang="en-US" sz="2000" dirty="0" smtClean="0">
              <a:latin typeface="Calibri" panose="020F0502020204030204" pitchFamily="34" charset="0"/>
              <a:cs typeface="Calibri" panose="020F0502020204030204" pitchFamily="34" charset="0"/>
            </a:endParaRPr>
          </a:p>
          <a:p>
            <a:pPr marL="342900" lvl="0" indent="-342900" algn="just">
              <a:buClr>
                <a:schemeClr val="dk1"/>
              </a:buClr>
              <a:buSzPts val="2000"/>
              <a:buFont typeface="Arial"/>
              <a:buChar char="•"/>
            </a:pPr>
            <a:endParaRPr lang="en-US" sz="1800" dirty="0" smtClean="0">
              <a:latin typeface="Calibri" panose="020F0502020204030204" pitchFamily="34" charset="0"/>
              <a:cs typeface="Calibri" panose="020F0502020204030204" pitchFamily="34" charset="0"/>
            </a:endParaRPr>
          </a:p>
          <a:p>
            <a:pPr marL="342900" lvl="0" indent="-342900" algn="just">
              <a:buClr>
                <a:schemeClr val="dk1"/>
              </a:buClr>
              <a:buSzPts val="2000"/>
              <a:buFont typeface="Arial"/>
              <a:buChar char="•"/>
            </a:pPr>
            <a:r>
              <a:rPr lang="en-US" sz="2000" b="1" dirty="0">
                <a:solidFill>
                  <a:schemeClr val="dk1"/>
                </a:solidFill>
                <a:latin typeface="Calibri" panose="020F0502020204030204" pitchFamily="34" charset="0"/>
                <a:cs typeface="Calibri" panose="020F0502020204030204" pitchFamily="34" charset="0"/>
              </a:rPr>
              <a:t>Drone </a:t>
            </a:r>
            <a:r>
              <a:rPr lang="en-US" sz="2000" b="1" dirty="0" smtClean="0">
                <a:solidFill>
                  <a:schemeClr val="dk1"/>
                </a:solidFill>
                <a:latin typeface="Calibri" panose="020F0502020204030204" pitchFamily="34" charset="0"/>
                <a:cs typeface="Calibri" panose="020F0502020204030204" pitchFamily="34" charset="0"/>
              </a:rPr>
              <a:t>Corridor: </a:t>
            </a:r>
            <a:r>
              <a:rPr lang="en-US" sz="1600" dirty="0">
                <a:latin typeface="Calibri" panose="020F0502020204030204" pitchFamily="34" charset="0"/>
                <a:cs typeface="Calibri" panose="020F0502020204030204" pitchFamily="34" charset="0"/>
              </a:rPr>
              <a:t>A segregated airspace </a:t>
            </a:r>
            <a:r>
              <a:rPr lang="en-US" sz="1600" b="1" dirty="0">
                <a:latin typeface="Calibri" panose="020F0502020204030204" pitchFamily="34" charset="0"/>
                <a:cs typeface="Calibri" panose="020F0502020204030204" pitchFamily="34" charset="0"/>
              </a:rPr>
              <a:t>defined</a:t>
            </a:r>
            <a:r>
              <a:rPr lang="en-US" sz="1600" dirty="0">
                <a:latin typeface="Calibri" panose="020F0502020204030204" pitchFamily="34" charset="0"/>
                <a:cs typeface="Calibri" panose="020F0502020204030204" pitchFamily="34" charset="0"/>
              </a:rPr>
              <a:t> by the appropriate authorities in consultation with the airspace designers to keep commercial </a:t>
            </a:r>
            <a:r>
              <a:rPr lang="en-US" sz="1600" dirty="0" smtClean="0">
                <a:latin typeface="Calibri" panose="020F0502020204030204" pitchFamily="34" charset="0"/>
                <a:cs typeface="Calibri" panose="020F0502020204030204" pitchFamily="34" charset="0"/>
              </a:rPr>
              <a:t>drones </a:t>
            </a:r>
            <a:r>
              <a:rPr lang="en-US" sz="1600" dirty="0">
                <a:latin typeface="Calibri" panose="020F0502020204030204" pitchFamily="34" charset="0"/>
                <a:cs typeface="Calibri" panose="020F0502020204030204" pitchFamily="34" charset="0"/>
              </a:rPr>
              <a:t>operations out of the non-segregated airspace in which manned aircrafts operate</a:t>
            </a:r>
            <a:r>
              <a:rPr lang="en-US" sz="1600" dirty="0" smtClean="0">
                <a:latin typeface="Calibri" panose="020F0502020204030204" pitchFamily="34" charset="0"/>
                <a:cs typeface="Calibri" panose="020F0502020204030204" pitchFamily="34" charset="0"/>
              </a:rPr>
              <a:t>.</a:t>
            </a:r>
          </a:p>
          <a:p>
            <a:pPr marL="342900" lvl="0" indent="-342900" algn="just">
              <a:buClr>
                <a:schemeClr val="dk1"/>
              </a:buClr>
              <a:buSzPts val="2000"/>
              <a:buFont typeface="Arial"/>
              <a:buChar char="•"/>
            </a:pPr>
            <a:endParaRPr sz="1600" b="1" dirty="0">
              <a:solidFill>
                <a:schemeClr val="dk1"/>
              </a:solidFill>
              <a:latin typeface="Calibri" panose="020F0502020204030204" pitchFamily="34" charset="0"/>
              <a:cs typeface="Calibri" panose="020F0502020204030204" pitchFamily="34" charset="0"/>
            </a:endParaRPr>
          </a:p>
          <a:p>
            <a:pPr marL="342900" lvl="0" indent="-342900" algn="just">
              <a:buClr>
                <a:schemeClr val="dk1"/>
              </a:buClr>
              <a:buSzPts val="2000"/>
              <a:buFont typeface="Arial"/>
              <a:buChar char="•"/>
            </a:pPr>
            <a:r>
              <a:rPr lang="en-US" sz="2000" b="1" dirty="0">
                <a:solidFill>
                  <a:schemeClr val="dk1"/>
                </a:solidFill>
                <a:latin typeface="Calibri" panose="020F0502020204030204" pitchFamily="34" charset="0"/>
                <a:cs typeface="Calibri" panose="020F0502020204030204" pitchFamily="34" charset="0"/>
              </a:rPr>
              <a:t>Autonomous </a:t>
            </a:r>
            <a:r>
              <a:rPr lang="en-US" sz="2000" b="1" dirty="0" smtClean="0">
                <a:solidFill>
                  <a:schemeClr val="dk1"/>
                </a:solidFill>
                <a:latin typeface="Calibri" panose="020F0502020204030204" pitchFamily="34" charset="0"/>
                <a:cs typeface="Calibri" panose="020F0502020204030204" pitchFamily="34" charset="0"/>
              </a:rPr>
              <a:t>Operations:</a:t>
            </a:r>
            <a:r>
              <a:rPr lang="en-IN" dirty="0" smtClean="0">
                <a:latin typeface="Calibri" panose="020F0502020204030204" pitchFamily="34" charset="0"/>
                <a:cs typeface="Calibri" panose="020F0502020204030204" pitchFamily="34" charset="0"/>
              </a:rPr>
              <a:t> </a:t>
            </a:r>
            <a:r>
              <a:rPr lang="en-IN" sz="1600" dirty="0" smtClean="0">
                <a:latin typeface="Calibri" panose="020F0502020204030204" pitchFamily="34" charset="0"/>
                <a:cs typeface="Calibri" panose="020F0502020204030204" pitchFamily="34" charset="0"/>
              </a:rPr>
              <a:t>The permission for use of algorithms for piloting may be given, only if adequate safety, security and privacy principles are demonstrated in the design of operations.</a:t>
            </a:r>
          </a:p>
          <a:p>
            <a:pPr marL="342900" lvl="0" indent="-342900" algn="just">
              <a:buClr>
                <a:schemeClr val="dk1"/>
              </a:buClr>
              <a:buSzPts val="2000"/>
              <a:buFont typeface="Arial"/>
              <a:buChar char="•"/>
            </a:pPr>
            <a:endParaRPr dirty="0">
              <a:latin typeface="Calibri" panose="020F0502020204030204" pitchFamily="34" charset="0"/>
              <a:cs typeface="Calibri" panose="020F0502020204030204" pitchFamily="34" charset="0"/>
            </a:endParaRPr>
          </a:p>
          <a:p>
            <a:pPr marL="342900" lvl="0" indent="-342900" algn="just">
              <a:buClr>
                <a:schemeClr val="dk1"/>
              </a:buClr>
              <a:buSzPts val="2000"/>
              <a:buFont typeface="Arial"/>
              <a:buChar char="•"/>
            </a:pPr>
            <a:r>
              <a:rPr lang="en-US" sz="2000" b="1" dirty="0" smtClean="0">
                <a:solidFill>
                  <a:schemeClr val="dk1"/>
                </a:solidFill>
                <a:latin typeface="Calibri" panose="020F0502020204030204" pitchFamily="34" charset="0"/>
                <a:cs typeface="Calibri" panose="020F0502020204030204" pitchFamily="34" charset="0"/>
              </a:rPr>
              <a:t>Airworthiness: </a:t>
            </a:r>
            <a:r>
              <a:rPr lang="en-IN" sz="1600" dirty="0" smtClean="0">
                <a:latin typeface="Calibri" panose="020F0502020204030204" pitchFamily="34" charset="0"/>
                <a:cs typeface="Calibri" panose="020F0502020204030204" pitchFamily="34" charset="0"/>
              </a:rPr>
              <a:t>New principles of air worthiness should be introduced to include safety by design, security by design and privacy by design.</a:t>
            </a:r>
            <a:endParaRPr sz="1600" b="1" dirty="0">
              <a:solidFill>
                <a:schemeClr val="dk1"/>
              </a:solidFill>
              <a:latin typeface="Calibri" panose="020F0502020204030204" pitchFamily="34" charset="0"/>
              <a:cs typeface="Calibri" panose="020F0502020204030204" pitchFamily="34" charset="0"/>
            </a:endParaRPr>
          </a:p>
        </p:txBody>
      </p:sp>
      <p:pic>
        <p:nvPicPr>
          <p:cNvPr id="161" name="Google Shape;161;p19"/>
          <p:cNvPicPr preferRelativeResize="0"/>
          <p:nvPr/>
        </p:nvPicPr>
        <p:blipFill rotWithShape="1">
          <a:blip r:embed="rId3">
            <a:alphaModFix/>
          </a:blip>
          <a:srcRect l="35544" t="22090" r="36571" b="13393"/>
          <a:stretch/>
        </p:blipFill>
        <p:spPr>
          <a:xfrm>
            <a:off x="6457950" y="2031504"/>
            <a:ext cx="2587211" cy="4183670"/>
          </a:xfrm>
          <a:prstGeom prst="rect">
            <a:avLst/>
          </a:prstGeom>
          <a:noFill/>
          <a:ln>
            <a:noFill/>
          </a:ln>
        </p:spPr>
      </p:pic>
      <p:sp>
        <p:nvSpPr>
          <p:cNvPr id="162" name="Google Shape;162;p19"/>
          <p:cNvSpPr txBox="1"/>
          <p:nvPr/>
        </p:nvSpPr>
        <p:spPr>
          <a:xfrm>
            <a:off x="0" y="6636325"/>
            <a:ext cx="5930025" cy="2263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900" b="0" i="0" u="none" strike="noStrike" cap="none" dirty="0">
                <a:solidFill>
                  <a:srgbClr val="000000"/>
                </a:solidFill>
                <a:latin typeface="Arial"/>
                <a:ea typeface="Arial"/>
                <a:cs typeface="Arial"/>
                <a:sym typeface="Arial"/>
              </a:rPr>
              <a:t>Source : </a:t>
            </a:r>
            <a:r>
              <a:rPr lang="en-US" sz="900" b="0" i="0" u="sng" strike="noStrike" cap="none" dirty="0">
                <a:solidFill>
                  <a:schemeClr val="hlink"/>
                </a:solidFill>
                <a:latin typeface="Arial"/>
                <a:ea typeface="Arial"/>
                <a:cs typeface="Arial"/>
                <a:sym typeface="Arial"/>
                <a:hlinkClick r:id="rId4"/>
              </a:rPr>
              <a:t>https://www.globalaviationsummit.in/documents/DRONE-ECOSYSTEM-POLICY-ROADMAP.pdf</a:t>
            </a:r>
            <a:r>
              <a:rPr lang="en-US" sz="900" b="0" i="0" u="none" strike="noStrike" cap="none" dirty="0">
                <a:solidFill>
                  <a:srgbClr val="000000"/>
                </a:solidFill>
                <a:latin typeface="Arial"/>
                <a:ea typeface="Arial"/>
                <a:cs typeface="Arial"/>
                <a:sym typeface="Arial"/>
              </a:rPr>
              <a:t> </a:t>
            </a:r>
            <a:endParaRPr sz="9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6" name="Rectangle 5"/>
          <p:cNvSpPr/>
          <p:nvPr/>
        </p:nvSpPr>
        <p:spPr>
          <a:xfrm>
            <a:off x="157162" y="1604665"/>
            <a:ext cx="8772526" cy="4985980"/>
          </a:xfrm>
          <a:prstGeom prst="rect">
            <a:avLst/>
          </a:prstGeom>
        </p:spPr>
        <p:txBody>
          <a:bodyPr wrap="square">
            <a:spAutoFit/>
          </a:bodyPr>
          <a:lstStyle/>
          <a:p>
            <a:pPr marL="342900" indent="-342900" algn="just">
              <a:buSzPts val="2000"/>
              <a:buFont typeface="Calibri"/>
              <a:buChar char="•"/>
            </a:pPr>
            <a:r>
              <a:rPr lang="en-US" sz="2000" b="1" dirty="0">
                <a:solidFill>
                  <a:schemeClr val="dk1"/>
                </a:solidFill>
                <a:latin typeface="Calibri" panose="020F0502020204030204" pitchFamily="34" charset="0"/>
                <a:cs typeface="Calibri" panose="020F0502020204030204" pitchFamily="34" charset="0"/>
              </a:rPr>
              <a:t>UAS (Unmanned Aircraft System) Traffic </a:t>
            </a:r>
            <a:r>
              <a:rPr lang="en-US" sz="2000" b="1" dirty="0" smtClean="0">
                <a:solidFill>
                  <a:schemeClr val="dk1"/>
                </a:solidFill>
                <a:latin typeface="Calibri" panose="020F0502020204030204" pitchFamily="34" charset="0"/>
                <a:cs typeface="Calibri" panose="020F0502020204030204" pitchFamily="34" charset="0"/>
              </a:rPr>
              <a:t>Management </a:t>
            </a:r>
            <a:r>
              <a:rPr lang="en-US" sz="2400" b="1" dirty="0" smtClean="0">
                <a:solidFill>
                  <a:schemeClr val="dk1"/>
                </a:solidFill>
                <a:latin typeface="Calibri" panose="020F0502020204030204" pitchFamily="34" charset="0"/>
                <a:cs typeface="Calibri" panose="020F0502020204030204" pitchFamily="34" charset="0"/>
              </a:rPr>
              <a:t>:</a:t>
            </a:r>
            <a:r>
              <a:rPr lang="en-IN" sz="1800" dirty="0" smtClean="0">
                <a:latin typeface="Calibri" panose="020F0502020204030204" pitchFamily="34" charset="0"/>
                <a:cs typeface="Calibri" panose="020F0502020204030204" pitchFamily="34" charset="0"/>
              </a:rPr>
              <a:t>: A UAS Traffic Management should be responsible for managing UAS induced traffic, especially in the Drone Corridor. </a:t>
            </a:r>
            <a:endParaRPr lang="en-US" sz="1800" b="1" dirty="0">
              <a:solidFill>
                <a:schemeClr val="dk1"/>
              </a:solidFill>
              <a:latin typeface="Calibri" panose="020F0502020204030204" pitchFamily="34" charset="0"/>
              <a:cs typeface="Calibri" panose="020F0502020204030204" pitchFamily="34" charset="0"/>
            </a:endParaRPr>
          </a:p>
          <a:p>
            <a:pPr marL="342900" lvl="0" indent="-342900" algn="just">
              <a:buSzPts val="2000"/>
              <a:buFont typeface="Calibri"/>
              <a:buChar char="•"/>
            </a:pPr>
            <a:r>
              <a:rPr lang="en-US" sz="2000" b="1" dirty="0">
                <a:solidFill>
                  <a:schemeClr val="dk1"/>
                </a:solidFill>
                <a:latin typeface="Calibri" panose="020F0502020204030204" pitchFamily="34" charset="0"/>
                <a:cs typeface="Calibri" panose="020F0502020204030204" pitchFamily="34" charset="0"/>
                <a:sym typeface="Calibri"/>
              </a:rPr>
              <a:t>Digital Sky Service </a:t>
            </a:r>
            <a:r>
              <a:rPr lang="en-US" sz="2000" b="1" dirty="0" smtClean="0">
                <a:solidFill>
                  <a:schemeClr val="dk1"/>
                </a:solidFill>
                <a:latin typeface="Calibri" panose="020F0502020204030204" pitchFamily="34" charset="0"/>
                <a:cs typeface="Calibri" panose="020F0502020204030204" pitchFamily="34" charset="0"/>
                <a:sym typeface="Calibri"/>
              </a:rPr>
              <a:t>Providers: </a:t>
            </a:r>
            <a:r>
              <a:rPr lang="en-IN" sz="1800" dirty="0" smtClean="0">
                <a:latin typeface="Calibri" panose="020F0502020204030204" pitchFamily="34" charset="0"/>
                <a:cs typeface="Calibri" panose="020F0502020204030204" pitchFamily="34" charset="0"/>
              </a:rPr>
              <a:t>DSPs would be engaged in providing enabled services to the UAS Operators, </a:t>
            </a:r>
            <a:r>
              <a:rPr lang="en-IN" sz="1800" dirty="0" err="1" smtClean="0">
                <a:latin typeface="Calibri" panose="020F0502020204030204" pitchFamily="34" charset="0"/>
                <a:cs typeface="Calibri" panose="020F0502020204030204" pitchFamily="34" charset="0"/>
              </a:rPr>
              <a:t>DigitalSky</a:t>
            </a:r>
            <a:r>
              <a:rPr lang="en-IN" sz="1800" dirty="0" smtClean="0">
                <a:latin typeface="Calibri" panose="020F0502020204030204" pitchFamily="34" charset="0"/>
                <a:cs typeface="Calibri" panose="020F0502020204030204" pitchFamily="34" charset="0"/>
              </a:rPr>
              <a:t> Platform, relevant law enforcement authorities and/or any other stakeholders. </a:t>
            </a:r>
            <a:endParaRPr lang="en-US" sz="1800" b="1" dirty="0">
              <a:solidFill>
                <a:schemeClr val="dk1"/>
              </a:solidFill>
              <a:latin typeface="Calibri" panose="020F0502020204030204" pitchFamily="34" charset="0"/>
              <a:cs typeface="Calibri" panose="020F0502020204030204" pitchFamily="34" charset="0"/>
              <a:sym typeface="Calibri"/>
            </a:endParaRPr>
          </a:p>
          <a:p>
            <a:pPr marL="342900" lvl="0" indent="-342900" algn="just">
              <a:buSzPts val="2000"/>
              <a:buFont typeface="Calibri"/>
              <a:buChar char="•"/>
            </a:pPr>
            <a:r>
              <a:rPr lang="en-US" sz="2000" b="1" dirty="0">
                <a:solidFill>
                  <a:schemeClr val="dk1"/>
                </a:solidFill>
                <a:latin typeface="Calibri" panose="020F0502020204030204" pitchFamily="34" charset="0"/>
                <a:cs typeface="Calibri" panose="020F0502020204030204" pitchFamily="34" charset="0"/>
                <a:sym typeface="Calibri"/>
              </a:rPr>
              <a:t>Pilot </a:t>
            </a:r>
            <a:r>
              <a:rPr lang="en-US" sz="2000" b="1" dirty="0" smtClean="0">
                <a:solidFill>
                  <a:schemeClr val="dk1"/>
                </a:solidFill>
                <a:latin typeface="Calibri" panose="020F0502020204030204" pitchFamily="34" charset="0"/>
                <a:cs typeface="Calibri" panose="020F0502020204030204" pitchFamily="34" charset="0"/>
                <a:sym typeface="Calibri"/>
              </a:rPr>
              <a:t>Training:</a:t>
            </a:r>
            <a:r>
              <a:rPr lang="en-IN" sz="1800" dirty="0" smtClean="0">
                <a:latin typeface="Calibri" panose="020F0502020204030204" pitchFamily="34" charset="0"/>
                <a:cs typeface="Calibri" panose="020F0502020204030204" pitchFamily="34" charset="0"/>
              </a:rPr>
              <a:t>Improved and advance pilot training methods should be introduced to meet the professional requirements</a:t>
            </a:r>
            <a:endParaRPr lang="en-US" sz="1800" b="1" dirty="0">
              <a:solidFill>
                <a:schemeClr val="dk1"/>
              </a:solidFill>
              <a:latin typeface="Calibri" panose="020F0502020204030204" pitchFamily="34" charset="0"/>
              <a:cs typeface="Calibri" panose="020F0502020204030204" pitchFamily="34" charset="0"/>
              <a:sym typeface="Calibri"/>
            </a:endParaRPr>
          </a:p>
          <a:p>
            <a:pPr marL="342900" lvl="0" indent="-342900" algn="just">
              <a:buSzPts val="2000"/>
              <a:buFont typeface="Calibri"/>
              <a:buChar char="•"/>
            </a:pPr>
            <a:r>
              <a:rPr lang="en-US" sz="2000" b="1" dirty="0" err="1" smtClean="0">
                <a:solidFill>
                  <a:schemeClr val="dk1"/>
                </a:solidFill>
                <a:latin typeface="Calibri" panose="020F0502020204030204" pitchFamily="34" charset="0"/>
                <a:cs typeface="Calibri" panose="020F0502020204030204" pitchFamily="34" charset="0"/>
                <a:sym typeface="Calibri"/>
              </a:rPr>
              <a:t>Droneports</a:t>
            </a:r>
            <a:r>
              <a:rPr lang="en-US" sz="2000" b="1" dirty="0" smtClean="0">
                <a:solidFill>
                  <a:schemeClr val="dk1"/>
                </a:solidFill>
                <a:latin typeface="Calibri" panose="020F0502020204030204" pitchFamily="34" charset="0"/>
                <a:cs typeface="Calibri" panose="020F0502020204030204" pitchFamily="34" charset="0"/>
                <a:sym typeface="Calibri"/>
              </a:rPr>
              <a:t>:</a:t>
            </a:r>
            <a:r>
              <a:rPr lang="en-IN" sz="1800" dirty="0" smtClean="0">
                <a:latin typeface="Calibri" panose="020F0502020204030204" pitchFamily="34" charset="0"/>
                <a:cs typeface="Calibri" panose="020F0502020204030204" pitchFamily="34" charset="0"/>
              </a:rPr>
              <a:t>Designated areas dedicated to facilitate take-off and landing of the Drones</a:t>
            </a:r>
            <a:endParaRPr lang="en-US" sz="1800" b="1" dirty="0">
              <a:solidFill>
                <a:schemeClr val="dk1"/>
              </a:solidFill>
              <a:latin typeface="Calibri" panose="020F0502020204030204" pitchFamily="34" charset="0"/>
              <a:cs typeface="Calibri" panose="020F0502020204030204" pitchFamily="34" charset="0"/>
              <a:sym typeface="Calibri"/>
            </a:endParaRPr>
          </a:p>
          <a:p>
            <a:pPr marL="342900" lvl="0" indent="-342900" algn="just">
              <a:buSzPts val="2000"/>
              <a:buFont typeface="Calibri"/>
              <a:buChar char="•"/>
            </a:pPr>
            <a:r>
              <a:rPr lang="en-US" sz="2000" b="1" dirty="0">
                <a:solidFill>
                  <a:schemeClr val="dk1"/>
                </a:solidFill>
                <a:latin typeface="Calibri" panose="020F0502020204030204" pitchFamily="34" charset="0"/>
                <a:cs typeface="Calibri" panose="020F0502020204030204" pitchFamily="34" charset="0"/>
                <a:sym typeface="Calibri"/>
              </a:rPr>
              <a:t>Payload / </a:t>
            </a:r>
            <a:r>
              <a:rPr lang="en-US" sz="2000" b="1" dirty="0" smtClean="0">
                <a:solidFill>
                  <a:schemeClr val="dk1"/>
                </a:solidFill>
                <a:latin typeface="Calibri" panose="020F0502020204030204" pitchFamily="34" charset="0"/>
                <a:cs typeface="Calibri" panose="020F0502020204030204" pitchFamily="34" charset="0"/>
                <a:sym typeface="Calibri"/>
              </a:rPr>
              <a:t>Cargo:</a:t>
            </a:r>
            <a:r>
              <a:rPr lang="en-IN" sz="1800" dirty="0" smtClean="0">
                <a:latin typeface="Calibri" panose="020F0502020204030204" pitchFamily="34" charset="0"/>
                <a:cs typeface="Calibri" panose="020F0502020204030204" pitchFamily="34" charset="0"/>
              </a:rPr>
              <a:t>Commercial drones operations will foster various new forms of air freight capabilities</a:t>
            </a:r>
            <a:endParaRPr lang="en-US" sz="1800" dirty="0">
              <a:latin typeface="Calibri" panose="020F0502020204030204" pitchFamily="34" charset="0"/>
              <a:cs typeface="Calibri" panose="020F0502020204030204" pitchFamily="34" charset="0"/>
              <a:sym typeface="Calibri"/>
            </a:endParaRPr>
          </a:p>
          <a:p>
            <a:pPr marL="342900" lvl="0" indent="-342900">
              <a:buSzPts val="2000"/>
              <a:buFont typeface="Calibri"/>
              <a:buChar char="•"/>
            </a:pPr>
            <a:r>
              <a:rPr lang="en-US" sz="2000" b="1" dirty="0">
                <a:solidFill>
                  <a:schemeClr val="dk1"/>
                </a:solidFill>
                <a:latin typeface="Calibri" panose="020F0502020204030204" pitchFamily="34" charset="0"/>
                <a:cs typeface="Calibri" panose="020F0502020204030204" pitchFamily="34" charset="0"/>
                <a:sym typeface="Calibri"/>
              </a:rPr>
              <a:t>Make in </a:t>
            </a:r>
            <a:r>
              <a:rPr lang="en-US" sz="2000" b="1" dirty="0" smtClean="0">
                <a:solidFill>
                  <a:schemeClr val="dk1"/>
                </a:solidFill>
                <a:latin typeface="Calibri" panose="020F0502020204030204" pitchFamily="34" charset="0"/>
                <a:cs typeface="Calibri" panose="020F0502020204030204" pitchFamily="34" charset="0"/>
                <a:sym typeface="Calibri"/>
              </a:rPr>
              <a:t>India </a:t>
            </a:r>
            <a:r>
              <a:rPr lang="en-US" sz="2400" b="1" dirty="0" smtClean="0">
                <a:solidFill>
                  <a:schemeClr val="dk1"/>
                </a:solidFill>
                <a:latin typeface="Calibri" panose="020F0502020204030204" pitchFamily="34" charset="0"/>
                <a:cs typeface="Calibri" panose="020F0502020204030204" pitchFamily="34" charset="0"/>
                <a:sym typeface="Calibri"/>
              </a:rPr>
              <a:t>: </a:t>
            </a:r>
            <a:r>
              <a:rPr lang="en-IN" sz="1800" dirty="0" smtClean="0">
                <a:latin typeface="Calibri" panose="020F0502020204030204" pitchFamily="34" charset="0"/>
                <a:cs typeface="Calibri" panose="020F0502020204030204" pitchFamily="34" charset="0"/>
              </a:rPr>
              <a:t>100% FDI in UAS and RPAS-based commercial civil aviation services would provide a boost to the make in India initiative</a:t>
            </a:r>
            <a:endParaRPr lang="en-US" sz="1800" dirty="0">
              <a:latin typeface="Calibri" panose="020F0502020204030204" pitchFamily="34" charset="0"/>
              <a:cs typeface="Calibri" panose="020F0502020204030204" pitchFamily="34" charset="0"/>
              <a:sym typeface="Calibri"/>
            </a:endParaRPr>
          </a:p>
          <a:p>
            <a:pPr marL="342900" lvl="0" indent="-342900" algn="just">
              <a:buSzPts val="2000"/>
              <a:buFont typeface="Calibri"/>
              <a:buChar char="•"/>
            </a:pPr>
            <a:r>
              <a:rPr lang="en-US" sz="2000" b="1" dirty="0" smtClean="0">
                <a:solidFill>
                  <a:schemeClr val="dk1"/>
                </a:solidFill>
                <a:latin typeface="Calibri" panose="020F0502020204030204" pitchFamily="34" charset="0"/>
                <a:cs typeface="Calibri" panose="020F0502020204030204" pitchFamily="34" charset="0"/>
                <a:sym typeface="Calibri"/>
              </a:rPr>
              <a:t>Insurance: </a:t>
            </a:r>
            <a:r>
              <a:rPr lang="en-IN" sz="1800" dirty="0" smtClean="0">
                <a:latin typeface="Calibri" panose="020F0502020204030204" pitchFamily="34" charset="0"/>
                <a:cs typeface="Calibri" panose="020F0502020204030204" pitchFamily="34" charset="0"/>
              </a:rPr>
              <a:t>Considering the increased exposure due to commercial operations, it becomes important for UAS operators to have a professional liability insurance to cover the cost of legal fees and damages awarded against such operators</a:t>
            </a:r>
            <a:endParaRPr lang="en-US" sz="1800" dirty="0">
              <a:latin typeface="Calibri" panose="020F0502020204030204" pitchFamily="34" charset="0"/>
              <a:cs typeface="Calibri" panose="020F0502020204030204" pitchFamily="34" charset="0"/>
              <a:sym typeface="Calibri"/>
            </a:endParaRPr>
          </a:p>
        </p:txBody>
      </p:sp>
      <p:sp>
        <p:nvSpPr>
          <p:cNvPr id="5" name="Google Shape;159;p19"/>
          <p:cNvSpPr txBox="1"/>
          <p:nvPr/>
        </p:nvSpPr>
        <p:spPr>
          <a:xfrm>
            <a:off x="714376" y="1037517"/>
            <a:ext cx="7915276" cy="44052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400" b="1" i="0" u="none" strike="noStrike" cap="none" dirty="0" smtClean="0">
                <a:solidFill>
                  <a:srgbClr val="000000"/>
                </a:solidFill>
                <a:latin typeface="Arial Black"/>
                <a:ea typeface="Arial Black"/>
                <a:cs typeface="Arial Black"/>
                <a:sym typeface="Arial Black"/>
              </a:rPr>
              <a:t>Recommendations of Drone Policy 2.0 </a:t>
            </a:r>
            <a:r>
              <a:rPr lang="en-US" sz="2400" b="1" i="0" u="none" strike="noStrike" cap="none" dirty="0" err="1" smtClean="0">
                <a:solidFill>
                  <a:srgbClr val="000000"/>
                </a:solidFill>
                <a:latin typeface="Arial Black"/>
                <a:ea typeface="Arial Black"/>
                <a:cs typeface="Arial Black"/>
                <a:sym typeface="Arial Black"/>
              </a:rPr>
              <a:t>Contd</a:t>
            </a:r>
            <a:r>
              <a:rPr lang="en-US" sz="2400" b="1" i="0" u="none" strike="noStrike" cap="none" dirty="0" smtClean="0">
                <a:solidFill>
                  <a:srgbClr val="000000"/>
                </a:solidFill>
                <a:latin typeface="Arial Black"/>
                <a:ea typeface="Arial Black"/>
                <a:cs typeface="Arial Black"/>
                <a:sym typeface="Arial Black"/>
              </a:rPr>
              <a:t>…</a:t>
            </a:r>
            <a:endParaRPr sz="2400" b="1" i="0" u="none" strike="noStrike" cap="none" dirty="0">
              <a:solidFill>
                <a:srgbClr val="000000"/>
              </a:solidFill>
              <a:latin typeface="Arial Black"/>
              <a:ea typeface="Arial Black"/>
              <a:cs typeface="Arial Black"/>
              <a:sym typeface="Arial Black"/>
            </a:endParaRPr>
          </a:p>
        </p:txBody>
      </p:sp>
    </p:spTree>
    <p:extLst>
      <p:ext uri="{BB962C8B-B14F-4D97-AF65-F5344CB8AC3E}">
        <p14:creationId xmlns:p14="http://schemas.microsoft.com/office/powerpoint/2010/main" val="3935701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pic>
        <p:nvPicPr>
          <p:cNvPr id="1027" name="Picture 3"/>
          <p:cNvPicPr>
            <a:picLocks noChangeAspect="1" noChangeArrowheads="1"/>
          </p:cNvPicPr>
          <p:nvPr/>
        </p:nvPicPr>
        <p:blipFill>
          <a:blip r:embed="rId2"/>
          <a:srcRect l="22581" t="29918" r="27072" b="10041"/>
          <a:stretch>
            <a:fillRect/>
          </a:stretch>
        </p:blipFill>
        <p:spPr bwMode="auto">
          <a:xfrm>
            <a:off x="0" y="1158288"/>
            <a:ext cx="9144000" cy="5699712"/>
          </a:xfrm>
          <a:prstGeom prst="rect">
            <a:avLst/>
          </a:prstGeom>
          <a:noFill/>
          <a:ln w="9525">
            <a:noFill/>
            <a:miter lim="800000"/>
            <a:headEnd/>
            <a:tailEnd/>
          </a:ln>
        </p:spPr>
      </p:pic>
      <p:sp>
        <p:nvSpPr>
          <p:cNvPr id="7" name="TextBox 6"/>
          <p:cNvSpPr txBox="1"/>
          <p:nvPr/>
        </p:nvSpPr>
        <p:spPr>
          <a:xfrm>
            <a:off x="4018067" y="3331035"/>
            <a:ext cx="1409076" cy="1077218"/>
          </a:xfrm>
          <a:prstGeom prst="rect">
            <a:avLst/>
          </a:prstGeom>
          <a:solidFill>
            <a:schemeClr val="tx2">
              <a:lumMod val="50000"/>
            </a:schemeClr>
          </a:solidFill>
        </p:spPr>
        <p:txBody>
          <a:bodyPr wrap="square" rtlCol="0">
            <a:spAutoFit/>
          </a:bodyPr>
          <a:lstStyle/>
          <a:p>
            <a:pPr algn="ctr"/>
            <a:r>
              <a:rPr lang="en-US" sz="1600" b="1" dirty="0" smtClean="0">
                <a:solidFill>
                  <a:schemeClr val="bg1"/>
                </a:solidFill>
              </a:rPr>
              <a:t>Drone-based applications</a:t>
            </a:r>
          </a:p>
          <a:p>
            <a:pPr algn="ctr"/>
            <a:r>
              <a:rPr lang="en-US" sz="1600" b="1" dirty="0" smtClean="0">
                <a:solidFill>
                  <a:schemeClr val="bg1"/>
                </a:solidFill>
              </a:rPr>
              <a:t> in India  </a:t>
            </a:r>
            <a:endParaRPr lang="en-IN" sz="1600" b="1" dirty="0">
              <a:solidFill>
                <a:schemeClr val="bg1"/>
              </a:solidFill>
            </a:endParaRPr>
          </a:p>
        </p:txBody>
      </p:sp>
      <p:sp>
        <p:nvSpPr>
          <p:cNvPr id="8" name="Google Shape;227;p26"/>
          <p:cNvSpPr txBox="1"/>
          <p:nvPr/>
        </p:nvSpPr>
        <p:spPr>
          <a:xfrm>
            <a:off x="2210575" y="673184"/>
            <a:ext cx="4722849" cy="48510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800" b="1" i="0" u="none" strike="noStrike" cap="none" dirty="0" smtClean="0">
                <a:solidFill>
                  <a:srgbClr val="000000"/>
                </a:solidFill>
                <a:latin typeface="Arial Black"/>
                <a:ea typeface="Arial Black"/>
                <a:cs typeface="Arial Black"/>
                <a:sym typeface="Arial Black"/>
              </a:rPr>
              <a:t>Applications of Drones </a:t>
            </a:r>
            <a:endParaRPr sz="2800" b="1" i="0" u="none" strike="noStrike" cap="none" dirty="0">
              <a:solidFill>
                <a:srgbClr val="000000"/>
              </a:solidFill>
              <a:latin typeface="Arial Black"/>
              <a:ea typeface="Arial Black"/>
              <a:cs typeface="Arial Black"/>
              <a:sym typeface="Arial Black"/>
            </a:endParaRPr>
          </a:p>
        </p:txBody>
      </p:sp>
      <p:sp>
        <p:nvSpPr>
          <p:cNvPr id="9" name="TextBox 8"/>
          <p:cNvSpPr txBox="1"/>
          <p:nvPr/>
        </p:nvSpPr>
        <p:spPr>
          <a:xfrm>
            <a:off x="5952656" y="6581001"/>
            <a:ext cx="3191344" cy="276999"/>
          </a:xfrm>
          <a:prstGeom prst="rect">
            <a:avLst/>
          </a:prstGeom>
          <a:noFill/>
        </p:spPr>
        <p:txBody>
          <a:bodyPr wrap="square" rtlCol="0">
            <a:spAutoFit/>
          </a:bodyPr>
          <a:lstStyle/>
          <a:p>
            <a:pPr algn="r"/>
            <a:r>
              <a:rPr lang="en-US" sz="1200" b="1" i="1" dirty="0" err="1" smtClean="0">
                <a:solidFill>
                  <a:schemeClr val="accent1">
                    <a:lumMod val="75000"/>
                  </a:schemeClr>
                </a:solidFill>
              </a:rPr>
              <a:t>Source:PWC</a:t>
            </a:r>
            <a:r>
              <a:rPr lang="en-US" sz="1200" b="1" i="1" dirty="0" smtClean="0">
                <a:solidFill>
                  <a:schemeClr val="accent1">
                    <a:lumMod val="75000"/>
                  </a:schemeClr>
                </a:solidFill>
              </a:rPr>
              <a:t> Report 2019, Data on wings </a:t>
            </a:r>
            <a:endParaRPr lang="en-IN" sz="1200" b="1" i="1" dirty="0">
              <a:solidFill>
                <a:schemeClr val="accent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1177</Words>
  <Application>Microsoft Office PowerPoint</Application>
  <PresentationFormat>On-screen Show (4:3)</PresentationFormat>
  <Paragraphs>167</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Roboto</vt:lpstr>
      <vt:lpstr>Calibri</vt:lpstr>
      <vt:lpstr>Open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47</cp:revision>
  <dcterms:modified xsi:type="dcterms:W3CDTF">2020-10-27T02:18:42Z</dcterms:modified>
</cp:coreProperties>
</file>