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6" r:id="rId2"/>
    <p:sldId id="276" r:id="rId3"/>
    <p:sldId id="315" r:id="rId4"/>
    <p:sldId id="299" r:id="rId5"/>
    <p:sldId id="282" r:id="rId6"/>
    <p:sldId id="286" r:id="rId7"/>
    <p:sldId id="277" r:id="rId8"/>
    <p:sldId id="297" r:id="rId9"/>
    <p:sldId id="300" r:id="rId10"/>
    <p:sldId id="298" r:id="rId11"/>
    <p:sldId id="266" r:id="rId12"/>
    <p:sldId id="296" r:id="rId13"/>
    <p:sldId id="305" r:id="rId14"/>
    <p:sldId id="307" r:id="rId15"/>
    <p:sldId id="313" r:id="rId16"/>
    <p:sldId id="278" r:id="rId17"/>
    <p:sldId id="273" r:id="rId18"/>
    <p:sldId id="314" r:id="rId19"/>
    <p:sldId id="275" r:id="rId20"/>
    <p:sldId id="268" r:id="rId21"/>
    <p:sldId id="293" r:id="rId22"/>
    <p:sldId id="267" r:id="rId23"/>
    <p:sldId id="272" r:id="rId24"/>
    <p:sldId id="290" r:id="rId25"/>
    <p:sldId id="288" r:id="rId26"/>
    <p:sldId id="289" r:id="rId27"/>
    <p:sldId id="285" r:id="rId28"/>
    <p:sldId id="279" r:id="rId29"/>
    <p:sldId id="316" r:id="rId30"/>
    <p:sldId id="291" r:id="rId31"/>
    <p:sldId id="295" r:id="rId32"/>
    <p:sldId id="269" r:id="rId33"/>
    <p:sldId id="280" r:id="rId34"/>
  </p:sldIdLst>
  <p:sldSz cx="9144000" cy="5143500" type="screen16x9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CC"/>
    <a:srgbClr val="FE9202"/>
    <a:srgbClr val="CC0099"/>
    <a:srgbClr val="003296"/>
    <a:srgbClr val="007033"/>
    <a:srgbClr val="FFCC66"/>
    <a:srgbClr val="990099"/>
    <a:srgbClr val="6C1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ew%20Microsoft%20Office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0"/>
  <c:chart>
    <c:title>
      <c:tx>
        <c:rich>
          <a:bodyPr/>
          <a:lstStyle/>
          <a:p>
            <a:pPr>
              <a:defRPr sz="1400">
                <a:latin typeface="Bahnschrift Light SemiCondensed" pitchFamily="34" charset="0"/>
              </a:defRPr>
            </a:pPr>
            <a:r>
              <a:rPr lang="en-US" sz="1400" b="1" i="0" u="none" strike="noStrike" baseline="0" dirty="0">
                <a:latin typeface="Bahnschrift Light SemiCondensed" pitchFamily="34" charset="0"/>
              </a:rPr>
              <a:t>PHCs </a:t>
            </a:r>
            <a:r>
              <a:rPr lang="en-US" sz="1400" b="1" i="0" u="none" strike="noStrike" baseline="0" dirty="0" smtClean="0">
                <a:latin typeface="Bahnschrift Light SemiCondensed" pitchFamily="34" charset="0"/>
              </a:rPr>
              <a:t>without </a:t>
            </a:r>
            <a:r>
              <a:rPr lang="en-US" sz="1400" b="1" i="0" u="none" strike="noStrike" baseline="0" dirty="0">
                <a:latin typeface="Bahnschrift Light SemiCondensed" pitchFamily="34" charset="0"/>
              </a:rPr>
              <a:t>Doctors, Lab Tech, Pharmacist</a:t>
            </a:r>
            <a:endParaRPr lang="en-US" sz="1400" dirty="0">
              <a:latin typeface="Bahnschrift Light SemiCondensed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9.6%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1111111111111131E-2"/>
                  <c:y val="1.85185185185185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33.4%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23.9 %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Sheet1!$A$3:$A$5</c:f>
              <c:strCache>
                <c:ptCount val="3"/>
                <c:pt idx="0">
                  <c:v>Without Doctor</c:v>
                </c:pt>
                <c:pt idx="1">
                  <c:v>Without Lab Technician</c:v>
                </c:pt>
                <c:pt idx="2">
                  <c:v>Without Pharmasict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9.2000000000000011</c:v>
                </c:pt>
                <c:pt idx="1">
                  <c:v>38.4</c:v>
                </c:pt>
                <c:pt idx="2">
                  <c:v>23.9</c:v>
                </c:pt>
              </c:numCache>
            </c:numRef>
          </c:val>
        </c:ser>
        <c:axId val="159105792"/>
        <c:axId val="159108096"/>
      </c:barChart>
      <c:catAx>
        <c:axId val="159105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59108096"/>
        <c:crosses val="autoZero"/>
        <c:auto val="1"/>
        <c:lblAlgn val="ctr"/>
        <c:lblOffset val="100"/>
      </c:catAx>
      <c:valAx>
        <c:axId val="159108096"/>
        <c:scaling>
          <c:orientation val="minMax"/>
        </c:scaling>
        <c:axPos val="l"/>
        <c:majorGridlines/>
        <c:numFmt formatCode="General" sourceLinked="1"/>
        <c:tickLblPos val="nextTo"/>
        <c:crossAx val="15910579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0"/>
  <c:chart>
    <c:title>
      <c:tx>
        <c:rich>
          <a:bodyPr/>
          <a:lstStyle/>
          <a:p>
            <a:pPr>
              <a:defRPr sz="1400" b="0">
                <a:latin typeface="Bahnschrift Light SemiCondensed" pitchFamily="34" charset="0"/>
              </a:defRPr>
            </a:pPr>
            <a:r>
              <a:rPr lang="en-US" sz="1400" b="0" dirty="0">
                <a:latin typeface="Bahnschrift Light SemiCondensed" pitchFamily="34" charset="0"/>
              </a:rPr>
              <a:t>Sub </a:t>
            </a:r>
            <a:r>
              <a:rPr lang="en-US" sz="1400" b="0" dirty="0" err="1">
                <a:latin typeface="Bahnschrift Light SemiCondensed" pitchFamily="34" charset="0"/>
              </a:rPr>
              <a:t>Centres</a:t>
            </a:r>
            <a:r>
              <a:rPr lang="en-US" sz="1400" b="0" dirty="0">
                <a:latin typeface="Bahnschrift Light SemiCondensed" pitchFamily="34" charset="0"/>
              </a:rPr>
              <a:t> functioning without HW(F)/ANM or/and HW (M</a:t>
            </a:r>
            <a:r>
              <a:rPr lang="en-US" sz="1400" b="0" dirty="0" smtClean="0">
                <a:latin typeface="Bahnschrift Light SemiCondensed" pitchFamily="34" charset="0"/>
              </a:rPr>
              <a:t>) (</a:t>
            </a:r>
            <a:endParaRPr lang="en-US" sz="1400" b="0" dirty="0">
              <a:latin typeface="Bahnschrift Light SemiCondensed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Percentage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9.2 %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54.2 %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3.8 %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Sheet1!$A$3:$A$5</c:f>
              <c:strCache>
                <c:ptCount val="3"/>
                <c:pt idx="0">
                  <c:v>Without HW (F)/ANM</c:v>
                </c:pt>
                <c:pt idx="1">
                  <c:v>Without HW (M)</c:v>
                </c:pt>
                <c:pt idx="2">
                  <c:v>Without Both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9.2000000000000011</c:v>
                </c:pt>
                <c:pt idx="1">
                  <c:v>54.2</c:v>
                </c:pt>
                <c:pt idx="2">
                  <c:v>3.8</c:v>
                </c:pt>
              </c:numCache>
            </c:numRef>
          </c:val>
        </c:ser>
        <c:axId val="67537152"/>
        <c:axId val="67538944"/>
      </c:barChart>
      <c:catAx>
        <c:axId val="6753715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7538944"/>
        <c:crosses val="autoZero"/>
        <c:auto val="1"/>
        <c:lblAlgn val="ctr"/>
        <c:lblOffset val="100"/>
      </c:catAx>
      <c:valAx>
        <c:axId val="67538944"/>
        <c:scaling>
          <c:orientation val="minMax"/>
        </c:scaling>
        <c:axPos val="l"/>
        <c:majorGridlines/>
        <c:numFmt formatCode="General" sourceLinked="1"/>
        <c:tickLblPos val="nextTo"/>
        <c:crossAx val="6753715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Urban 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showVal val="1"/>
          </c:dLbls>
          <c:cat>
            <c:strRef>
              <c:f>Sheet1!$A$2:$A$6</c:f>
              <c:strCache>
                <c:ptCount val="5"/>
                <c:pt idx="0">
                  <c:v>Dentist</c:v>
                </c:pt>
                <c:pt idx="1">
                  <c:v>Pharmasists</c:v>
                </c:pt>
                <c:pt idx="2">
                  <c:v>Ancillary Health Workers</c:v>
                </c:pt>
                <c:pt idx="3">
                  <c:v>Nurses and Midwives</c:v>
                </c:pt>
                <c:pt idx="4">
                  <c:v>Allopathic Doctors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19315</c:v>
                </c:pt>
                <c:pt idx="1">
                  <c:v>127172</c:v>
                </c:pt>
                <c:pt idx="2">
                  <c:v>205156</c:v>
                </c:pt>
                <c:pt idx="3">
                  <c:v>380611</c:v>
                </c:pt>
                <c:pt idx="4">
                  <c:v>381980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Sheet1!$A$2:$A$6</c:f>
              <c:strCache>
                <c:ptCount val="5"/>
                <c:pt idx="0">
                  <c:v>Dentist</c:v>
                </c:pt>
                <c:pt idx="1">
                  <c:v>Pharmasists</c:v>
                </c:pt>
                <c:pt idx="2">
                  <c:v>Ancillary Health Workers</c:v>
                </c:pt>
                <c:pt idx="3">
                  <c:v>Nurses and Midwives</c:v>
                </c:pt>
                <c:pt idx="4">
                  <c:v>Allopathic Doctors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1088</c:v>
                </c:pt>
                <c:pt idx="1">
                  <c:v>104266</c:v>
                </c:pt>
                <c:pt idx="2">
                  <c:v>116022</c:v>
                </c:pt>
                <c:pt idx="3">
                  <c:v>249795</c:v>
                </c:pt>
                <c:pt idx="4">
                  <c:v>250454</c:v>
                </c:pt>
              </c:numCache>
            </c:numRef>
          </c:val>
        </c:ser>
        <c:axId val="68337664"/>
        <c:axId val="68339200"/>
      </c:barChart>
      <c:catAx>
        <c:axId val="68337664"/>
        <c:scaling>
          <c:orientation val="minMax"/>
        </c:scaling>
        <c:axPos val="l"/>
        <c:majorTickMark val="none"/>
        <c:tickLblPos val="nextTo"/>
        <c:crossAx val="68339200"/>
        <c:crosses val="autoZero"/>
        <c:auto val="1"/>
        <c:lblAlgn val="ctr"/>
        <c:lblOffset val="100"/>
      </c:catAx>
      <c:valAx>
        <c:axId val="68339200"/>
        <c:scaling>
          <c:orientation val="minMax"/>
        </c:scaling>
        <c:delete val="1"/>
        <c:axPos val="b"/>
        <c:majorGridlines/>
        <c:numFmt formatCode="General" sourceLinked="1"/>
        <c:majorTickMark val="none"/>
        <c:tickLblPos val="none"/>
        <c:crossAx val="68337664"/>
        <c:crosses val="autoZero"/>
        <c:crossBetween val="between"/>
      </c:valAx>
    </c:plotArea>
    <c:legend>
      <c:legendPos val="r"/>
    </c:legend>
    <c:plotVisOnly val="1"/>
  </c:chart>
  <c:spPr>
    <a:ln>
      <a:solidFill>
        <a:srgbClr val="4F81BD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D80C4-2967-4A7A-888C-D1FD6DFC453A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91218E-5D7C-4E39-B5DB-B0FAB48129F6}">
      <dgm:prSet phldrT="[Text]" custT="1"/>
      <dgm:spPr/>
      <dgm:t>
        <a:bodyPr/>
        <a:lstStyle/>
        <a:p>
          <a:r>
            <a:rPr lang="en-US" sz="2400" dirty="0" smtClean="0">
              <a:latin typeface="Bahnschrift Light SemiCondensed" pitchFamily="34" charset="0"/>
            </a:rPr>
            <a:t>Availability</a:t>
          </a:r>
          <a:endParaRPr lang="en-US" sz="2400" dirty="0">
            <a:latin typeface="Bahnschrift Light SemiCondensed" pitchFamily="34" charset="0"/>
          </a:endParaRPr>
        </a:p>
      </dgm:t>
    </dgm:pt>
    <dgm:pt modelId="{C25F290C-944F-44C2-BB67-9B5C3845ECA8}" type="parTrans" cxnId="{51623148-A53D-46AB-B16B-6C065F45F930}">
      <dgm:prSet/>
      <dgm:spPr/>
      <dgm:t>
        <a:bodyPr/>
        <a:lstStyle/>
        <a:p>
          <a:endParaRPr lang="en-US" sz="2400">
            <a:latin typeface="Bahnschrift Light SemiCondensed" pitchFamily="34" charset="0"/>
          </a:endParaRPr>
        </a:p>
      </dgm:t>
    </dgm:pt>
    <dgm:pt modelId="{AF1A65D3-DCD2-4AD0-84C6-3822F034B956}" type="sibTrans" cxnId="{51623148-A53D-46AB-B16B-6C065F45F930}">
      <dgm:prSet/>
      <dgm:spPr/>
      <dgm:t>
        <a:bodyPr/>
        <a:lstStyle/>
        <a:p>
          <a:endParaRPr lang="en-US" sz="2400">
            <a:latin typeface="Bahnschrift Light SemiCondensed" pitchFamily="34" charset="0"/>
          </a:endParaRPr>
        </a:p>
      </dgm:t>
    </dgm:pt>
    <dgm:pt modelId="{CEE83012-946F-4708-9A27-51E84093DE74}">
      <dgm:prSet phldrT="[Text]" custT="1"/>
      <dgm:spPr/>
      <dgm:t>
        <a:bodyPr/>
        <a:lstStyle/>
        <a:p>
          <a:r>
            <a:rPr lang="en-US" sz="2400" dirty="0" smtClean="0">
              <a:latin typeface="Bahnschrift Light SemiCondensed" pitchFamily="34" charset="0"/>
            </a:rPr>
            <a:t>Affordability</a:t>
          </a:r>
          <a:endParaRPr lang="en-US" sz="2400" dirty="0">
            <a:latin typeface="Bahnschrift Light SemiCondensed" pitchFamily="34" charset="0"/>
          </a:endParaRPr>
        </a:p>
      </dgm:t>
    </dgm:pt>
    <dgm:pt modelId="{BB339E4D-023C-4DA3-A455-F8A4C0A8B024}" type="parTrans" cxnId="{767B86EA-725C-4B24-B9D1-BF2A71BBDE2F}">
      <dgm:prSet/>
      <dgm:spPr/>
      <dgm:t>
        <a:bodyPr/>
        <a:lstStyle/>
        <a:p>
          <a:endParaRPr lang="en-US" sz="2400">
            <a:latin typeface="Bahnschrift Light SemiCondensed" pitchFamily="34" charset="0"/>
          </a:endParaRPr>
        </a:p>
      </dgm:t>
    </dgm:pt>
    <dgm:pt modelId="{8068BAAA-579C-40AB-AD0F-7FF8DB2B7C9D}" type="sibTrans" cxnId="{767B86EA-725C-4B24-B9D1-BF2A71BBDE2F}">
      <dgm:prSet/>
      <dgm:spPr/>
      <dgm:t>
        <a:bodyPr/>
        <a:lstStyle/>
        <a:p>
          <a:endParaRPr lang="en-US" sz="2400">
            <a:latin typeface="Bahnschrift Light SemiCondensed" pitchFamily="34" charset="0"/>
          </a:endParaRPr>
        </a:p>
      </dgm:t>
    </dgm:pt>
    <dgm:pt modelId="{D96C3BD8-D542-4434-8946-8362686F58A8}">
      <dgm:prSet phldrT="[Text]" custT="1"/>
      <dgm:spPr/>
      <dgm:t>
        <a:bodyPr/>
        <a:lstStyle/>
        <a:p>
          <a:r>
            <a:rPr lang="en-US" sz="2400" dirty="0" smtClean="0">
              <a:latin typeface="Bahnschrift Light SemiCondensed" pitchFamily="34" charset="0"/>
            </a:rPr>
            <a:t>Accessibility</a:t>
          </a:r>
          <a:endParaRPr lang="en-US" sz="2400" dirty="0">
            <a:latin typeface="Bahnschrift Light SemiCondensed" pitchFamily="34" charset="0"/>
          </a:endParaRPr>
        </a:p>
      </dgm:t>
    </dgm:pt>
    <dgm:pt modelId="{5E385A33-2E99-4F0C-A2D2-0C5053073EB6}" type="parTrans" cxnId="{D9A3B3DF-EFD9-46E3-AD07-7CAAC9F57C41}">
      <dgm:prSet/>
      <dgm:spPr/>
      <dgm:t>
        <a:bodyPr/>
        <a:lstStyle/>
        <a:p>
          <a:endParaRPr lang="en-US" sz="2400">
            <a:latin typeface="Bahnschrift Light SemiCondensed" pitchFamily="34" charset="0"/>
          </a:endParaRPr>
        </a:p>
      </dgm:t>
    </dgm:pt>
    <dgm:pt modelId="{427D5A6D-B1EA-4BA8-9E78-60AAEEF5F17A}" type="sibTrans" cxnId="{D9A3B3DF-EFD9-46E3-AD07-7CAAC9F57C41}">
      <dgm:prSet/>
      <dgm:spPr/>
      <dgm:t>
        <a:bodyPr/>
        <a:lstStyle/>
        <a:p>
          <a:endParaRPr lang="en-US" sz="2400">
            <a:latin typeface="Bahnschrift Light SemiCondensed" pitchFamily="34" charset="0"/>
          </a:endParaRPr>
        </a:p>
      </dgm:t>
    </dgm:pt>
    <dgm:pt modelId="{FA4F2BA4-76DA-4C11-864C-D7AD10758EF9}">
      <dgm:prSet phldrT="[Text]" custT="1"/>
      <dgm:spPr/>
      <dgm:t>
        <a:bodyPr/>
        <a:lstStyle/>
        <a:p>
          <a:r>
            <a:rPr lang="en-US" sz="2400" dirty="0" smtClean="0">
              <a:latin typeface="Bahnschrift Light SemiCondensed" pitchFamily="34" charset="0"/>
            </a:rPr>
            <a:t>Acceptability</a:t>
          </a:r>
          <a:endParaRPr lang="en-US" sz="2400" dirty="0">
            <a:latin typeface="Bahnschrift Light SemiCondensed" pitchFamily="34" charset="0"/>
          </a:endParaRPr>
        </a:p>
      </dgm:t>
    </dgm:pt>
    <dgm:pt modelId="{B818E343-D1DB-41A1-8B16-D467CC66FC58}" type="parTrans" cxnId="{E3903030-6EB2-48D4-A2F1-5FDCEACB9603}">
      <dgm:prSet/>
      <dgm:spPr/>
      <dgm:t>
        <a:bodyPr/>
        <a:lstStyle/>
        <a:p>
          <a:endParaRPr lang="en-US" sz="2400">
            <a:latin typeface="Bahnschrift Light SemiCondensed" pitchFamily="34" charset="0"/>
          </a:endParaRPr>
        </a:p>
      </dgm:t>
    </dgm:pt>
    <dgm:pt modelId="{F9C5FB03-76AF-4398-A4DE-BA9D449FC604}" type="sibTrans" cxnId="{E3903030-6EB2-48D4-A2F1-5FDCEACB9603}">
      <dgm:prSet/>
      <dgm:spPr/>
      <dgm:t>
        <a:bodyPr/>
        <a:lstStyle/>
        <a:p>
          <a:endParaRPr lang="en-US" sz="2400">
            <a:latin typeface="Bahnschrift Light SemiCondensed" pitchFamily="34" charset="0"/>
          </a:endParaRPr>
        </a:p>
      </dgm:t>
    </dgm:pt>
    <dgm:pt modelId="{5BF96447-024E-4B07-8DA2-01AD32CA7046}" type="pres">
      <dgm:prSet presAssocID="{47FD80C4-2967-4A7A-888C-D1FD6DFC45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EA8DE-0250-4BD4-BD82-F7867F1370CE}" type="pres">
      <dgm:prSet presAssocID="{9991218E-5D7C-4E39-B5DB-B0FAB48129F6}" presName="node" presStyleLbl="node1" presStyleIdx="0" presStyleCnt="4" custScaleX="109566" custScaleY="112265" custLinFactNeighborX="-67" custLinFactNeighborY="-4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E53A1-EF8B-4D6F-9E5E-BD2094E9A634}" type="pres">
      <dgm:prSet presAssocID="{AF1A65D3-DCD2-4AD0-84C6-3822F034B956}" presName="sibTrans" presStyleCnt="0"/>
      <dgm:spPr/>
      <dgm:t>
        <a:bodyPr/>
        <a:lstStyle/>
        <a:p>
          <a:endParaRPr lang="en-US"/>
        </a:p>
      </dgm:t>
    </dgm:pt>
    <dgm:pt modelId="{EE874905-2A2B-4A58-A180-5A41FD1D0965}" type="pres">
      <dgm:prSet presAssocID="{CEE83012-946F-4708-9A27-51E84093DE74}" presName="node" presStyleLbl="node1" presStyleIdx="1" presStyleCnt="4" custScaleX="106099" custScaleY="112265" custLinFactNeighborX="-791" custLinFactNeighborY="-4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0D552-14C5-450B-AE8A-7A2BC0DA68BF}" type="pres">
      <dgm:prSet presAssocID="{8068BAAA-579C-40AB-AD0F-7FF8DB2B7C9D}" presName="sibTrans" presStyleCnt="0"/>
      <dgm:spPr/>
      <dgm:t>
        <a:bodyPr/>
        <a:lstStyle/>
        <a:p>
          <a:endParaRPr lang="en-US"/>
        </a:p>
      </dgm:t>
    </dgm:pt>
    <dgm:pt modelId="{48D0A672-CBF1-43E7-82F5-7304DBCC0068}" type="pres">
      <dgm:prSet presAssocID="{D96C3BD8-D542-4434-8946-8362686F58A8}" presName="node" presStyleLbl="node1" presStyleIdx="2" presStyleCnt="4" custScaleX="109566" custScaleY="117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C0CA0-3648-4F40-A803-C19322A1096E}" type="pres">
      <dgm:prSet presAssocID="{427D5A6D-B1EA-4BA8-9E78-60AAEEF5F17A}" presName="sibTrans" presStyleCnt="0"/>
      <dgm:spPr/>
      <dgm:t>
        <a:bodyPr/>
        <a:lstStyle/>
        <a:p>
          <a:endParaRPr lang="en-US"/>
        </a:p>
      </dgm:t>
    </dgm:pt>
    <dgm:pt modelId="{7D0EEC61-5EAE-4CBF-9A8B-E306D1B464DD}" type="pres">
      <dgm:prSet presAssocID="{FA4F2BA4-76DA-4C11-864C-D7AD10758EF9}" presName="node" presStyleLbl="node1" presStyleIdx="3" presStyleCnt="4" custScaleX="106099" custScaleY="117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03030-6EB2-48D4-A2F1-5FDCEACB9603}" srcId="{47FD80C4-2967-4A7A-888C-D1FD6DFC453A}" destId="{FA4F2BA4-76DA-4C11-864C-D7AD10758EF9}" srcOrd="3" destOrd="0" parTransId="{B818E343-D1DB-41A1-8B16-D467CC66FC58}" sibTransId="{F9C5FB03-76AF-4398-A4DE-BA9D449FC604}"/>
    <dgm:cxn modelId="{CFA8EF7B-9D29-4477-8D6B-8DAB423D5F75}" type="presOf" srcId="{FA4F2BA4-76DA-4C11-864C-D7AD10758EF9}" destId="{7D0EEC61-5EAE-4CBF-9A8B-E306D1B464DD}" srcOrd="0" destOrd="0" presId="urn:microsoft.com/office/officeart/2005/8/layout/default"/>
    <dgm:cxn modelId="{767B86EA-725C-4B24-B9D1-BF2A71BBDE2F}" srcId="{47FD80C4-2967-4A7A-888C-D1FD6DFC453A}" destId="{CEE83012-946F-4708-9A27-51E84093DE74}" srcOrd="1" destOrd="0" parTransId="{BB339E4D-023C-4DA3-A455-F8A4C0A8B024}" sibTransId="{8068BAAA-579C-40AB-AD0F-7FF8DB2B7C9D}"/>
    <dgm:cxn modelId="{8DA80760-C3C6-43F6-9511-D5B6AC60BCD5}" type="presOf" srcId="{9991218E-5D7C-4E39-B5DB-B0FAB48129F6}" destId="{816EA8DE-0250-4BD4-BD82-F7867F1370CE}" srcOrd="0" destOrd="0" presId="urn:microsoft.com/office/officeart/2005/8/layout/default"/>
    <dgm:cxn modelId="{8CE7B336-1182-47EA-9D05-A0FEF936189F}" type="presOf" srcId="{CEE83012-946F-4708-9A27-51E84093DE74}" destId="{EE874905-2A2B-4A58-A180-5A41FD1D0965}" srcOrd="0" destOrd="0" presId="urn:microsoft.com/office/officeart/2005/8/layout/default"/>
    <dgm:cxn modelId="{D9A3B3DF-EFD9-46E3-AD07-7CAAC9F57C41}" srcId="{47FD80C4-2967-4A7A-888C-D1FD6DFC453A}" destId="{D96C3BD8-D542-4434-8946-8362686F58A8}" srcOrd="2" destOrd="0" parTransId="{5E385A33-2E99-4F0C-A2D2-0C5053073EB6}" sibTransId="{427D5A6D-B1EA-4BA8-9E78-60AAEEF5F17A}"/>
    <dgm:cxn modelId="{41DE39E5-9775-4365-BF6C-764C9B876253}" type="presOf" srcId="{D96C3BD8-D542-4434-8946-8362686F58A8}" destId="{48D0A672-CBF1-43E7-82F5-7304DBCC0068}" srcOrd="0" destOrd="0" presId="urn:microsoft.com/office/officeart/2005/8/layout/default"/>
    <dgm:cxn modelId="{FE005DD9-A04D-4E75-89AC-8AA462932925}" type="presOf" srcId="{47FD80C4-2967-4A7A-888C-D1FD6DFC453A}" destId="{5BF96447-024E-4B07-8DA2-01AD32CA7046}" srcOrd="0" destOrd="0" presId="urn:microsoft.com/office/officeart/2005/8/layout/default"/>
    <dgm:cxn modelId="{51623148-A53D-46AB-B16B-6C065F45F930}" srcId="{47FD80C4-2967-4A7A-888C-D1FD6DFC453A}" destId="{9991218E-5D7C-4E39-B5DB-B0FAB48129F6}" srcOrd="0" destOrd="0" parTransId="{C25F290C-944F-44C2-BB67-9B5C3845ECA8}" sibTransId="{AF1A65D3-DCD2-4AD0-84C6-3822F034B956}"/>
    <dgm:cxn modelId="{B595FC33-0A21-4A24-BF96-D4B0B47F910C}" type="presParOf" srcId="{5BF96447-024E-4B07-8DA2-01AD32CA7046}" destId="{816EA8DE-0250-4BD4-BD82-F7867F1370CE}" srcOrd="0" destOrd="0" presId="urn:microsoft.com/office/officeart/2005/8/layout/default"/>
    <dgm:cxn modelId="{4C1B8C7D-A670-4975-938E-C313DAE9EA10}" type="presParOf" srcId="{5BF96447-024E-4B07-8DA2-01AD32CA7046}" destId="{5D6E53A1-EF8B-4D6F-9E5E-BD2094E9A634}" srcOrd="1" destOrd="0" presId="urn:microsoft.com/office/officeart/2005/8/layout/default"/>
    <dgm:cxn modelId="{D45F7869-0A88-485C-90DD-E5B9E678E030}" type="presParOf" srcId="{5BF96447-024E-4B07-8DA2-01AD32CA7046}" destId="{EE874905-2A2B-4A58-A180-5A41FD1D0965}" srcOrd="2" destOrd="0" presId="urn:microsoft.com/office/officeart/2005/8/layout/default"/>
    <dgm:cxn modelId="{91262F9B-781E-49E3-AE6B-4A4A5D4B8939}" type="presParOf" srcId="{5BF96447-024E-4B07-8DA2-01AD32CA7046}" destId="{5760D552-14C5-450B-AE8A-7A2BC0DA68BF}" srcOrd="3" destOrd="0" presId="urn:microsoft.com/office/officeart/2005/8/layout/default"/>
    <dgm:cxn modelId="{F7C36085-48C2-483A-806B-113D203F9600}" type="presParOf" srcId="{5BF96447-024E-4B07-8DA2-01AD32CA7046}" destId="{48D0A672-CBF1-43E7-82F5-7304DBCC0068}" srcOrd="4" destOrd="0" presId="urn:microsoft.com/office/officeart/2005/8/layout/default"/>
    <dgm:cxn modelId="{FADEB194-884D-490A-B33D-E5BA56B44EA8}" type="presParOf" srcId="{5BF96447-024E-4B07-8DA2-01AD32CA7046}" destId="{19FC0CA0-3648-4F40-A803-C19322A1096E}" srcOrd="5" destOrd="0" presId="urn:microsoft.com/office/officeart/2005/8/layout/default"/>
    <dgm:cxn modelId="{BDD8BA49-AE26-454C-87C7-BB603602856A}" type="presParOf" srcId="{5BF96447-024E-4B07-8DA2-01AD32CA7046}" destId="{7D0EEC61-5EAE-4CBF-9A8B-E306D1B464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3E7CB28-0BA3-4E49-AC99-E762B92B6CBD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6033291-9B05-4EC4-9DBC-DC29C0337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15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4794250"/>
            <a:ext cx="8832850" cy="2317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1814513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4300"/>
            <a:ext cx="8832850" cy="491013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5913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1657350"/>
            <a:ext cx="419100" cy="315913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11DF-10FC-46FA-B362-AB1013046091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413"/>
            <a:ext cx="457200" cy="33178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58FD21D-A2B5-4CBC-97D5-82A8753DB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208A-0F91-4D5E-924D-5C97AE999AD9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BD644-7524-4C0F-8A87-60C21A6E6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158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4794250"/>
            <a:ext cx="8832850" cy="2317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15888"/>
            <a:ext cx="8832850" cy="49117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801394" y="2458244"/>
            <a:ext cx="468471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193925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2265363"/>
            <a:ext cx="420688" cy="31591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32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950" y="2325688"/>
            <a:ext cx="14636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2257425"/>
            <a:ext cx="45720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1F1D-A045-4935-BB92-61CA22C69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3B29-6295-4F0F-8071-27280D90FCAB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76C9-9C72-4878-8D3D-2A6B7405FA0D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769938"/>
            <a:ext cx="457200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C36E4-8A72-4492-8BED-9A2CF91DA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1714500"/>
            <a:ext cx="883285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06363"/>
            <a:ext cx="8832850" cy="160496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4794250"/>
            <a:ext cx="8832850" cy="2317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14300"/>
            <a:ext cx="8832850" cy="491013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18288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585913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1657350"/>
            <a:ext cx="419100" cy="315913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AB4D-8766-4BC0-BC37-A8B74C747E83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413"/>
            <a:ext cx="457200" cy="33178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3A7D0F-75BE-4C5F-B112-133D7132F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181100"/>
            <a:ext cx="9525" cy="361473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6950"/>
            <a:ext cx="30448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CF224-FD4A-4C51-9BC7-26F5598D615C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2858-B9C5-410B-AA76-48B6CFC90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1649413"/>
            <a:ext cx="0" cy="31416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028700"/>
            <a:ext cx="8832850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4794250"/>
            <a:ext cx="8832850" cy="2333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96043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5888"/>
            <a:ext cx="8832850" cy="49117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7175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787400"/>
            <a:ext cx="419100" cy="315913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73B1-7E88-4A08-BDFC-AB4C174B604A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6950"/>
            <a:ext cx="35814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050"/>
            <a:ext cx="457200" cy="331788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4E7B1A3-9956-400E-8594-4F455D448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BF59-DDFC-4A47-9E3F-A0D82D6F52BA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6288"/>
            <a:ext cx="457200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070FB-9DDE-4B07-88E7-74A86035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158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4794250"/>
            <a:ext cx="8832850" cy="2317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19063"/>
            <a:ext cx="8832850" cy="49101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E040-CE81-482C-A687-AD0EBB0B0F8E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FF3835-50D5-4672-A76D-63B23B02F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14300"/>
            <a:ext cx="8832850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88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14300"/>
            <a:ext cx="8832850" cy="491013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400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242888"/>
            <a:ext cx="419100" cy="31432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4791075"/>
            <a:ext cx="8832850" cy="2317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234950"/>
            <a:ext cx="457200" cy="330200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C3D1A05-C0ED-47C6-8298-B07161FB6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AC91-B85A-43CA-A0C2-EA47943A2D59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4808538"/>
            <a:ext cx="3382963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400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2850" cy="22701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5888"/>
            <a:ext cx="8832850" cy="49117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242888"/>
            <a:ext cx="419100" cy="31432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4791075"/>
            <a:ext cx="8832850" cy="2317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234950"/>
            <a:ext cx="457200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07B4-D399-48D6-8586-546168B43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4803775"/>
            <a:ext cx="30448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5BC1-346B-4F20-B175-FFCF8758F805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4808538"/>
            <a:ext cx="3584575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044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4791075"/>
            <a:ext cx="8832850" cy="23177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75"/>
            <a:ext cx="3044825" cy="274638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ADDEB9-59FC-4B5A-AFB1-C40ACA71959F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538"/>
            <a:ext cx="3581400" cy="274637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5888"/>
            <a:ext cx="8832850" cy="49117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2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75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787400"/>
            <a:ext cx="419100" cy="315913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79463"/>
            <a:ext cx="457200" cy="33178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4ADE9C-3971-43C7-84FC-819298BB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71450"/>
            <a:ext cx="8534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85344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-9525" y="5213350"/>
            <a:ext cx="8389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This presentation uses a free template provided by FPPT.com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www.free-power-point-templates.com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42875" y="5365750"/>
            <a:ext cx="8389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This presentation uses a free template provided by FPPT.com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Franklin Gothic Boo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Franklin Gothic Boo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Franklin Gothic Boo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Franklin Gothic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Franklin Gothic Boo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Franklin Gothic Boo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Franklin Gothic Boo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wntoearth.org.in/news/health/india-s-progress-in-health-outcomes-dismal-un-report-6561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hidghs.nic.in/WriteReadData/l892s/Before%20Chapter1.pdf" TargetMode="External"/><Relationship Id="rId2" Type="http://schemas.openxmlformats.org/officeDocument/2006/relationships/hyperlink" Target="http://citeseerx.ist.psu.edu/viewdoc/download?doi=10.1.1.463.4188&amp;rep=rep1&amp;type=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findia.org/occasionalpaper/2012/health-infrastructure-in-india-critical-analysis-of-policy-gaps-in-the-indian-healthcare-delivery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25" y="122238"/>
            <a:ext cx="8829675" cy="19161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Bahnschrift Light Condensed" pitchFamily="34" charset="0"/>
              </a:rPr>
              <a:t>Public Health Infrastructure in Rural India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Bahnschrift Light Condensed" pitchFamily="34" charset="0"/>
              </a:rPr>
              <a:t> Issues and Challenges</a:t>
            </a:r>
            <a:endParaRPr lang="en-US" sz="36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297113" y="35702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Bahnschrift Light Condensed" pitchFamily="34" charset="0"/>
              </a:rPr>
              <a:t>Dr. Amit Kumar Singh</a:t>
            </a:r>
          </a:p>
          <a:p>
            <a:pPr algn="ctr"/>
            <a:r>
              <a:rPr lang="en-US" sz="2000">
                <a:latin typeface="Bahnschrift Light Condensed" pitchFamily="34" charset="0"/>
              </a:rPr>
              <a:t>IIPA, New Delhi</a:t>
            </a:r>
          </a:p>
        </p:txBody>
      </p:sp>
      <p:sp>
        <p:nvSpPr>
          <p:cNvPr id="13316" name="AutoShape 2" descr="IIPA Invites Write-ups for Publ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Perpetua" pitchFamily="18" charset="0"/>
            </a:endParaRPr>
          </a:p>
        </p:txBody>
      </p:sp>
      <p:pic>
        <p:nvPicPr>
          <p:cNvPr id="13317" name="Picture 4" descr="Biennial meeting of Indian Institute of Public Administration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30" r="23740"/>
          <a:stretch>
            <a:fillRect/>
          </a:stretch>
        </p:blipFill>
        <p:spPr bwMode="auto">
          <a:xfrm>
            <a:off x="4114800" y="2495550"/>
            <a:ext cx="1004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ASHA </a:t>
            </a:r>
            <a:r>
              <a:rPr lang="en-US" sz="3200" dirty="0">
                <a:latin typeface="Bahnschrift Light Condensed" pitchFamily="34" charset="0"/>
              </a:rPr>
              <a:t>(Accredited Social Health Activist)</a:t>
            </a:r>
            <a:endParaRPr lang="en-US" sz="32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28600" y="120015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ASHA </a:t>
            </a:r>
            <a:r>
              <a:rPr lang="en-US" dirty="0">
                <a:latin typeface="Bahnschrift Light Condensed" pitchFamily="34" charset="0"/>
              </a:rPr>
              <a:t> (Accredited Social Health Activist) is a 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trained female community health activist.</a:t>
            </a:r>
            <a:r>
              <a:rPr lang="en-US" dirty="0">
                <a:latin typeface="Bahnschrift Light Condensed" pitchFamily="34" charset="0"/>
              </a:rPr>
              <a:t> Selected from the community itself and accountable to it, the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ASHA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is trained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to work as an interface between the community and the public health system</a:t>
            </a:r>
            <a:r>
              <a:rPr lang="en-US" dirty="0">
                <a:latin typeface="Bahnschrift Light Condensed" pitchFamily="34" charset="0"/>
              </a:rPr>
              <a:t>.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304800" y="2419350"/>
            <a:ext cx="196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The ASHA’s role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304800" y="2800350"/>
            <a:ext cx="5334000" cy="202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1600" dirty="0">
                <a:latin typeface="Bahnschrift Light Condensed" pitchFamily="34" charset="0"/>
              </a:rPr>
              <a:t>Identifying and </a:t>
            </a:r>
            <a:r>
              <a:rPr lang="en-US" sz="1600" b="1" dirty="0">
                <a:latin typeface="Bahnschrift Light Condensed" pitchFamily="34" charset="0"/>
              </a:rPr>
              <a:t>registering new pregnancies, births and deaths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1600" b="1" dirty="0">
                <a:latin typeface="Bahnschrift Light Condensed" pitchFamily="34" charset="0"/>
              </a:rPr>
              <a:t>Mobilizing, counseling and supporting the community </a:t>
            </a:r>
            <a:r>
              <a:rPr lang="en-US" sz="1600" dirty="0">
                <a:latin typeface="Bahnschrift Light Condensed" pitchFamily="34" charset="0"/>
              </a:rPr>
              <a:t>to demand and seek health services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1600" b="1" dirty="0">
                <a:latin typeface="Bahnschrift Light Condensed" pitchFamily="34" charset="0"/>
              </a:rPr>
              <a:t>Identifying, managing or referring cases of illness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1600" b="1" dirty="0">
                <a:latin typeface="Bahnschrift Light Condensed" pitchFamily="34" charset="0"/>
              </a:rPr>
              <a:t>Supporting health service delivery </a:t>
            </a:r>
            <a:r>
              <a:rPr lang="en-US" sz="1600" dirty="0">
                <a:latin typeface="Bahnschrift Light Condensed" pitchFamily="34" charset="0"/>
              </a:rPr>
              <a:t>through home visits, first-aid and immunizations sessions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1600" dirty="0">
                <a:latin typeface="Bahnschrift Light Condensed" pitchFamily="34" charset="0"/>
              </a:rPr>
              <a:t>Maintaining data and participating in community-level health planning</a:t>
            </a:r>
          </a:p>
        </p:txBody>
      </p:sp>
      <p:pic>
        <p:nvPicPr>
          <p:cNvPr id="61444" name="Picture 4" descr="ASHA - Women as Community Health Workers in India – Women Del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5255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Bahnschrift Light Condensed" pitchFamily="34" charset="0"/>
              </a:rPr>
              <a:t>Sub Centre (</a:t>
            </a: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SC)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1276350"/>
            <a:ext cx="5181600" cy="3300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-1143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latin typeface="Bahnschrift Light Condensed" pitchFamily="34" charset="0"/>
              </a:rPr>
              <a:t>The Sub Centre is </a:t>
            </a:r>
            <a:r>
              <a:rPr lang="en-US" sz="1700" b="1" dirty="0">
                <a:solidFill>
                  <a:srgbClr val="C00000"/>
                </a:solidFill>
                <a:latin typeface="Bahnschrift Light Condensed" pitchFamily="34" charset="0"/>
              </a:rPr>
              <a:t>the most peripheral </a:t>
            </a:r>
            <a:r>
              <a:rPr lang="en-US" sz="1700" dirty="0">
                <a:latin typeface="Bahnschrift Light Condensed" pitchFamily="34" charset="0"/>
              </a:rPr>
              <a:t>and is </a:t>
            </a:r>
            <a:r>
              <a:rPr lang="en-US" sz="1700" b="1" dirty="0">
                <a:solidFill>
                  <a:srgbClr val="C00000"/>
                </a:solidFill>
                <a:latin typeface="Bahnschrift Light Condensed" pitchFamily="34" charset="0"/>
              </a:rPr>
              <a:t>point of first contact between the primary healthcare system and the rural community</a:t>
            </a:r>
            <a:r>
              <a:rPr lang="en-US" sz="1700" dirty="0">
                <a:latin typeface="Bahnschrift Light Condensed" pitchFamily="34" charset="0"/>
              </a:rPr>
              <a:t>.</a:t>
            </a:r>
          </a:p>
          <a:p>
            <a:pPr marL="114300" indent="-1143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latin typeface="Bahnschrift Light Condensed" pitchFamily="34" charset="0"/>
              </a:rPr>
              <a:t>The Ministry of Health &amp; Family Welfare is providing 100</a:t>
            </a:r>
            <a:r>
              <a:rPr lang="en-US" sz="1700" dirty="0" smtClean="0">
                <a:latin typeface="Bahnschrift Light Condensed" pitchFamily="34" charset="0"/>
              </a:rPr>
              <a:t>% grant </a:t>
            </a:r>
            <a:endParaRPr lang="en-US" sz="1700" dirty="0">
              <a:latin typeface="Bahnschrift Light Condensed" pitchFamily="34" charset="0"/>
            </a:endParaRPr>
          </a:p>
          <a:p>
            <a:pPr marL="114300" indent="-1143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700" dirty="0" smtClean="0">
                <a:latin typeface="Bahnschrift Light Condensed" pitchFamily="34" charset="0"/>
              </a:rPr>
              <a:t>They </a:t>
            </a:r>
            <a:r>
              <a:rPr lang="en-US" sz="1700" dirty="0">
                <a:latin typeface="Bahnschrift Light Condensed" pitchFamily="34" charset="0"/>
              </a:rPr>
              <a:t>are established on the basis of</a:t>
            </a:r>
          </a:p>
          <a:p>
            <a:pPr marL="2857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700" b="1" dirty="0">
                <a:latin typeface="Bahnschrift Light Condensed" pitchFamily="34" charset="0"/>
              </a:rPr>
              <a:t>One SC </a:t>
            </a:r>
            <a:r>
              <a:rPr lang="en-US" sz="1700" dirty="0">
                <a:latin typeface="Bahnschrift Light Condensed" pitchFamily="34" charset="0"/>
              </a:rPr>
              <a:t>for every </a:t>
            </a:r>
            <a:r>
              <a:rPr lang="en-US" sz="1700" b="1" dirty="0">
                <a:latin typeface="Bahnschrift Light Condensed" pitchFamily="34" charset="0"/>
              </a:rPr>
              <a:t>5,000 pop in general and…</a:t>
            </a:r>
          </a:p>
          <a:p>
            <a:pPr marL="2857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700" dirty="0">
                <a:latin typeface="Bahnschrift Light Condensed" pitchFamily="34" charset="0"/>
              </a:rPr>
              <a:t> </a:t>
            </a:r>
            <a:r>
              <a:rPr lang="en-US" sz="1700" b="1" dirty="0">
                <a:latin typeface="Bahnschrift Light Condensed" pitchFamily="34" charset="0"/>
              </a:rPr>
              <a:t>One SC</a:t>
            </a:r>
            <a:r>
              <a:rPr lang="en-US" sz="1700" dirty="0">
                <a:latin typeface="Bahnschrift Light Condensed" pitchFamily="34" charset="0"/>
              </a:rPr>
              <a:t> for every </a:t>
            </a:r>
            <a:r>
              <a:rPr lang="en-US" sz="1700" b="1" dirty="0">
                <a:latin typeface="Bahnschrift Light Condensed" pitchFamily="34" charset="0"/>
              </a:rPr>
              <a:t>3,000 pop in hilly, tribal and backward areas</a:t>
            </a:r>
          </a:p>
          <a:p>
            <a:pPr marL="109538" indent="-10953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Each SC </a:t>
            </a:r>
            <a:r>
              <a:rPr lang="en-US" dirty="0" smtClean="0">
                <a:latin typeface="Bahnschrift Light Condensed" pitchFamily="34" charset="0"/>
              </a:rPr>
              <a:t>Manned by </a:t>
            </a:r>
            <a:r>
              <a:rPr lang="en-US" dirty="0">
                <a:latin typeface="Bahnschrift Light Condensed" pitchFamily="34" charset="0"/>
              </a:rPr>
              <a:t>one female  and </a:t>
            </a:r>
            <a:r>
              <a:rPr lang="en-US" dirty="0" smtClean="0">
                <a:latin typeface="Bahnschrift Light Condensed" pitchFamily="34" charset="0"/>
              </a:rPr>
              <a:t>one Male Health </a:t>
            </a:r>
            <a:r>
              <a:rPr lang="en-US" dirty="0">
                <a:latin typeface="Bahnschrift Light Condensed" pitchFamily="34" charset="0"/>
              </a:rPr>
              <a:t>Worker</a:t>
            </a:r>
            <a:r>
              <a:rPr lang="en-US" dirty="0" smtClean="0">
                <a:latin typeface="Bahnschrift Light Condensed" pitchFamily="34" charset="0"/>
              </a:rPr>
              <a:t>.</a:t>
            </a:r>
          </a:p>
          <a:p>
            <a:pPr marL="109538" indent="-10953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Bahnschrift Light Condensed" pitchFamily="34" charset="0"/>
              </a:rPr>
              <a:t>There were </a:t>
            </a:r>
            <a:r>
              <a:rPr lang="en-US" b="1" dirty="0">
                <a:latin typeface="Bahnschrift Light Condensed" pitchFamily="34" charset="0"/>
              </a:rPr>
              <a:t>1, 56,231 Sub </a:t>
            </a:r>
            <a:r>
              <a:rPr lang="en-US" b="1" dirty="0" err="1">
                <a:latin typeface="Bahnschrift Light Condensed" pitchFamily="34" charset="0"/>
              </a:rPr>
              <a:t>Centres</a:t>
            </a:r>
            <a:r>
              <a:rPr lang="en-US" b="1" dirty="0">
                <a:latin typeface="Bahnschrift Light Condensed" pitchFamily="34" charset="0"/>
              </a:rPr>
              <a:t> </a:t>
            </a:r>
            <a:r>
              <a:rPr lang="en-US" dirty="0">
                <a:latin typeface="Bahnschrift Light Condensed" pitchFamily="34" charset="0"/>
              </a:rPr>
              <a:t>functioning in the country as on 31st March, 2017.</a:t>
            </a:r>
            <a:r>
              <a:rPr lang="en-US" dirty="0"/>
              <a:t> </a:t>
            </a:r>
            <a:endParaRPr lang="en-US" dirty="0">
              <a:latin typeface="Bahnschrift Light Condensed" pitchFamily="34" charset="0"/>
            </a:endParaRPr>
          </a:p>
        </p:txBody>
      </p:sp>
      <p:pic>
        <p:nvPicPr>
          <p:cNvPr id="19467" name="Picture 11" descr="Upgrade to wellness - Telegraph India"/>
          <p:cNvPicPr>
            <a:picLocks noChangeAspect="1" noChangeArrowheads="1"/>
          </p:cNvPicPr>
          <p:nvPr/>
        </p:nvPicPr>
        <p:blipFill>
          <a:blip r:embed="rId2" cstate="print"/>
          <a:srcRect l="17814" r="7692"/>
          <a:stretch>
            <a:fillRect/>
          </a:stretch>
        </p:blipFill>
        <p:spPr bwMode="auto">
          <a:xfrm>
            <a:off x="304800" y="1276350"/>
            <a:ext cx="3505200" cy="311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Bahnschrift Light Condensed" pitchFamily="34" charset="0"/>
              </a:rPr>
              <a:t>Primary Health Center (</a:t>
            </a: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PHC)</a:t>
            </a:r>
          </a:p>
        </p:txBody>
      </p:sp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304800" y="1276350"/>
            <a:ext cx="51816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PHC is the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first contact point between village community and the Medical Officer</a:t>
            </a:r>
            <a:r>
              <a:rPr lang="en-US" sz="2000" dirty="0">
                <a:latin typeface="Bahnschrift Light Condensed" pitchFamily="34" charset="0"/>
              </a:rPr>
              <a:t>.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 smtClean="0">
                <a:latin typeface="Bahnschrift Light Condensed" pitchFamily="34" charset="0"/>
              </a:rPr>
              <a:t>The </a:t>
            </a:r>
            <a:r>
              <a:rPr lang="en-US" sz="2000" b="1" dirty="0">
                <a:latin typeface="Bahnschrift Light Condensed" pitchFamily="34" charset="0"/>
              </a:rPr>
              <a:t>PHCs are established </a:t>
            </a:r>
            <a:r>
              <a:rPr lang="en-US" sz="2000" dirty="0">
                <a:latin typeface="Bahnschrift Light Condensed" pitchFamily="34" charset="0"/>
              </a:rPr>
              <a:t>and maintained by the </a:t>
            </a:r>
            <a:r>
              <a:rPr lang="en-US" sz="2000" b="1" dirty="0">
                <a:latin typeface="Bahnschrift Light Condensed" pitchFamily="34" charset="0"/>
              </a:rPr>
              <a:t>State Governments.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At present, a PHC is </a:t>
            </a:r>
            <a:r>
              <a:rPr lang="en-US" sz="2000" b="1" dirty="0">
                <a:latin typeface="Bahnschrift Light Condensed" pitchFamily="34" charset="0"/>
              </a:rPr>
              <a:t>manned by a Medical Officer </a:t>
            </a:r>
            <a:r>
              <a:rPr lang="en-US" sz="2000" dirty="0">
                <a:latin typeface="Bahnschrift Light Condensed" pitchFamily="34" charset="0"/>
              </a:rPr>
              <a:t>supported </a:t>
            </a:r>
            <a:r>
              <a:rPr lang="en-US" sz="2000" b="1" dirty="0">
                <a:latin typeface="Bahnschrift Light Condensed" pitchFamily="34" charset="0"/>
              </a:rPr>
              <a:t>by 14 paramedical and other staff</a:t>
            </a:r>
            <a:r>
              <a:rPr lang="en-US" sz="2000" dirty="0" smtClean="0">
                <a:latin typeface="Bahnschrift Light Condensed" pitchFamily="34" charset="0"/>
              </a:rPr>
              <a:t>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Bahnschrift Light Condensed" pitchFamily="34" charset="0"/>
              </a:rPr>
              <a:t>It acts as </a:t>
            </a:r>
            <a:r>
              <a:rPr lang="en-US" sz="2000" b="1" dirty="0" smtClean="0">
                <a:latin typeface="Bahnschrift Light Condensed" pitchFamily="34" charset="0"/>
              </a:rPr>
              <a:t>a referral unit </a:t>
            </a:r>
            <a:r>
              <a:rPr lang="en-US" sz="2000" dirty="0" smtClean="0">
                <a:latin typeface="Bahnschrift Light Condensed" pitchFamily="34" charset="0"/>
              </a:rPr>
              <a:t>for </a:t>
            </a:r>
            <a:r>
              <a:rPr lang="en-US" sz="2000" b="1" dirty="0" smtClean="0">
                <a:latin typeface="Bahnschrift Light Condensed" pitchFamily="34" charset="0"/>
              </a:rPr>
              <a:t>6 Sub </a:t>
            </a:r>
            <a:r>
              <a:rPr lang="en-US" sz="2000" b="1" dirty="0" err="1" smtClean="0">
                <a:latin typeface="Bahnschrift Light Condensed" pitchFamily="34" charset="0"/>
              </a:rPr>
              <a:t>Centres</a:t>
            </a:r>
            <a:r>
              <a:rPr lang="en-US" sz="2000" dirty="0" smtClean="0">
                <a:latin typeface="Bahnschrift Light Condensed" pitchFamily="34" charset="0"/>
              </a:rPr>
              <a:t>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Bahnschrift Light Condensed" pitchFamily="34" charset="0"/>
              </a:rPr>
              <a:t>Provision of </a:t>
            </a:r>
            <a:r>
              <a:rPr lang="en-US" sz="2000" b="1" dirty="0" smtClean="0">
                <a:latin typeface="Bahnschrift Light Condensed" pitchFamily="34" charset="0"/>
              </a:rPr>
              <a:t>4 - 6 beds </a:t>
            </a:r>
            <a:r>
              <a:rPr lang="en-US" sz="2000" dirty="0" smtClean="0">
                <a:latin typeface="Bahnschrift Light Condensed" pitchFamily="34" charset="0"/>
              </a:rPr>
              <a:t>for patients.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Bahnschrift Light Condensed" pitchFamily="34" charset="0"/>
              </a:rPr>
              <a:t>One PHC for every </a:t>
            </a:r>
            <a:r>
              <a:rPr lang="en-US" sz="2000" b="1" dirty="0" smtClean="0">
                <a:latin typeface="Bahnschrift Light Condensed" pitchFamily="34" charset="0"/>
              </a:rPr>
              <a:t>30,000 pop in Rural areas</a:t>
            </a:r>
            <a:endParaRPr lang="en-US" sz="2000" dirty="0" smtClean="0">
              <a:latin typeface="Bahnschrift Light Condensed" pitchFamily="34" charset="0"/>
            </a:endParaRP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en-US" sz="2000" dirty="0">
              <a:latin typeface="Bahnschrift Light Condensed" pitchFamily="34" charset="0"/>
            </a:endParaRPr>
          </a:p>
        </p:txBody>
      </p:sp>
      <p:sp>
        <p:nvSpPr>
          <p:cNvPr id="29701" name="AutoShape 2" descr="PHC (Primary Health Center) BISRAKH... - PHC (Primary Heal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AutoShape 4" descr="PHC (Primary Health Center) BISRAKH... - PHC (Primary Heal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3493" name="Picture 5" descr="C:\Users\HP\Desktop\Rural Governance\Health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52550"/>
            <a:ext cx="31940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Bahnschrift Light Condensed" pitchFamily="34" charset="0"/>
              </a:rPr>
              <a:t>Functions of PHCs</a:t>
            </a:r>
            <a:endParaRPr lang="en-US" sz="32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304800" y="1276350"/>
            <a:ext cx="7696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Medical care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Health </a:t>
            </a:r>
            <a:r>
              <a:rPr lang="en-US" sz="2000" dirty="0" err="1">
                <a:latin typeface="Bahnschrift Light Condensed" pitchFamily="34" charset="0"/>
              </a:rPr>
              <a:t>programmes</a:t>
            </a:r>
            <a:endParaRPr lang="en-US" sz="2000" dirty="0">
              <a:latin typeface="Bahnschrift Light Condensed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MCH care and family planning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Health education and training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Referral services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Safe water supply and basic sanitation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Prevention and control of locally endemic diseases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Collection and reporting of vital events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Basic laboratory services</a:t>
            </a:r>
            <a:endParaRPr lang="en-US" sz="2000" b="1" dirty="0">
              <a:latin typeface="Bahnschrift Light Condensed" pitchFamily="34" charset="0"/>
            </a:endParaRPr>
          </a:p>
        </p:txBody>
      </p:sp>
      <p:pic>
        <p:nvPicPr>
          <p:cNvPr id="80898" name="Picture 2" descr="Primary Health Centre"/>
          <p:cNvPicPr>
            <a:picLocks noChangeAspect="1" noChangeArrowheads="1"/>
          </p:cNvPicPr>
          <p:nvPr/>
        </p:nvPicPr>
        <p:blipFill>
          <a:blip r:embed="rId2" cstate="print"/>
          <a:srcRect l="7523" r="10972"/>
          <a:stretch>
            <a:fillRect/>
          </a:stretch>
        </p:blipFill>
        <p:spPr bwMode="auto">
          <a:xfrm>
            <a:off x="5116513" y="1200150"/>
            <a:ext cx="372268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Bahnschrift Light Condensed" pitchFamily="34" charset="0"/>
              </a:rPr>
              <a:t>Community Health Center (CHC)</a:t>
            </a:r>
            <a:endParaRPr lang="en-US" sz="32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228600" y="1123950"/>
            <a:ext cx="502920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CHCs serves as a referral centre for PHCs </a:t>
            </a:r>
            <a:r>
              <a:rPr lang="en-US" dirty="0">
                <a:latin typeface="Bahnschrift Light Condensed" pitchFamily="34" charset="0"/>
              </a:rPr>
              <a:t>and also provides facilities for obstetric and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specialist consultation</a:t>
            </a:r>
            <a:r>
              <a:rPr lang="en-US" dirty="0">
                <a:latin typeface="Bahnschrift Light Condensed" pitchFamily="34" charset="0"/>
              </a:rPr>
              <a:t>.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 smtClean="0">
                <a:latin typeface="Bahnschrift Light Condensed" pitchFamily="34" charset="0"/>
              </a:rPr>
              <a:t>Each </a:t>
            </a:r>
            <a:r>
              <a:rPr lang="en-US" dirty="0">
                <a:latin typeface="Bahnschrift Light Condensed" pitchFamily="34" charset="0"/>
              </a:rPr>
              <a:t>community health center should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cover a population of 80000 to 1.2 </a:t>
            </a:r>
            <a:r>
              <a:rPr lang="en-US" b="1" dirty="0" err="1">
                <a:solidFill>
                  <a:srgbClr val="C00000"/>
                </a:solidFill>
                <a:latin typeface="Bahnschrift Light Condensed" pitchFamily="34" charset="0"/>
              </a:rPr>
              <a:t>lakh</a:t>
            </a:r>
            <a:endParaRPr lang="en-US" b="1" dirty="0">
              <a:solidFill>
                <a:srgbClr val="C00000"/>
              </a:solidFill>
              <a:latin typeface="Bahnschrift Light Condensed" pitchFamily="34" charset="0"/>
            </a:endParaRP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It is manned by </a:t>
            </a:r>
            <a:r>
              <a:rPr lang="en-US" b="1" dirty="0">
                <a:latin typeface="Bahnschrift Light Condensed" pitchFamily="34" charset="0"/>
              </a:rPr>
              <a:t>four medical specialists </a:t>
            </a:r>
            <a:r>
              <a:rPr lang="en-US" dirty="0">
                <a:latin typeface="Bahnschrift Light Condensed" pitchFamily="34" charset="0"/>
              </a:rPr>
              <a:t>i.e. </a:t>
            </a:r>
            <a:r>
              <a:rPr lang="en-US" b="1" dirty="0">
                <a:latin typeface="Bahnschrift Light Condensed" pitchFamily="34" charset="0"/>
              </a:rPr>
              <a:t>Surgeon, Physician, Gynecologist and Pediatrician </a:t>
            </a:r>
            <a:r>
              <a:rPr lang="en-US" dirty="0">
                <a:latin typeface="Bahnschrift Light Condensed" pitchFamily="34" charset="0"/>
              </a:rPr>
              <a:t>and supported by paramedical and other staff.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It has </a:t>
            </a:r>
            <a:r>
              <a:rPr lang="en-US" b="1" dirty="0">
                <a:latin typeface="Bahnschrift Light Condensed" pitchFamily="34" charset="0"/>
              </a:rPr>
              <a:t>30 in-door beds </a:t>
            </a:r>
            <a:r>
              <a:rPr lang="en-US" dirty="0">
                <a:latin typeface="Bahnschrift Light Condensed" pitchFamily="34" charset="0"/>
              </a:rPr>
              <a:t>with one OT, X-ray, </a:t>
            </a:r>
            <a:r>
              <a:rPr lang="en-US" dirty="0" err="1">
                <a:latin typeface="Bahnschrift Light Condensed" pitchFamily="34" charset="0"/>
              </a:rPr>
              <a:t>Labour</a:t>
            </a:r>
            <a:r>
              <a:rPr lang="en-US" dirty="0">
                <a:latin typeface="Bahnschrift Light Condensed" pitchFamily="34" charset="0"/>
              </a:rPr>
              <a:t> Room and Laboratory facilities</a:t>
            </a:r>
            <a:r>
              <a:rPr lang="en-US" dirty="0" smtClean="0">
                <a:latin typeface="Bahnschrift Light Condensed" pitchFamily="34" charset="0"/>
              </a:rPr>
              <a:t>.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latin typeface="Bahnschrift Light Condensed" pitchFamily="34" charset="0"/>
              </a:rPr>
              <a:t>Care of Routine and Emergency Cases </a:t>
            </a:r>
            <a:r>
              <a:rPr lang="en-US" dirty="0" smtClean="0">
                <a:latin typeface="Bahnschrift Light Condensed" pitchFamily="34" charset="0"/>
              </a:rPr>
              <a:t>in </a:t>
            </a:r>
            <a:r>
              <a:rPr lang="en-US" b="1" dirty="0" smtClean="0">
                <a:latin typeface="Bahnschrift Light Condensed" pitchFamily="34" charset="0"/>
              </a:rPr>
              <a:t>Medicine &amp; </a:t>
            </a:r>
            <a:r>
              <a:rPr lang="en-US" dirty="0" smtClean="0">
                <a:latin typeface="Bahnschrift Light Condensed" pitchFamily="34" charset="0"/>
              </a:rPr>
              <a:t> </a:t>
            </a:r>
            <a:r>
              <a:rPr lang="en-US" b="1" dirty="0" smtClean="0">
                <a:latin typeface="Bahnschrift Light Condensed" pitchFamily="34" charset="0"/>
              </a:rPr>
              <a:t>Surgery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en-US" b="1" dirty="0">
              <a:latin typeface="Bahnschrift Light Condensed" pitchFamily="34" charset="0"/>
            </a:endParaRPr>
          </a:p>
        </p:txBody>
      </p:sp>
      <p:pic>
        <p:nvPicPr>
          <p:cNvPr id="79874" name="Picture 2" descr="Raipur CHC ,Dehradun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76350"/>
            <a:ext cx="362743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2668" y="424815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ahnschrift Light Condensed" pitchFamily="34" charset="0"/>
              </a:rPr>
              <a:t> </a:t>
            </a:r>
            <a:r>
              <a:rPr lang="en-US" b="1" dirty="0" smtClean="0">
                <a:latin typeface="Bahnschrift Light Condensed" pitchFamily="34" charset="0"/>
              </a:rPr>
              <a:t>4 </a:t>
            </a:r>
            <a:r>
              <a:rPr lang="en-US" b="1" dirty="0">
                <a:latin typeface="Bahnschrift Light Condensed" pitchFamily="34" charset="0"/>
              </a:rPr>
              <a:t>ANC check ups</a:t>
            </a:r>
            <a:r>
              <a:rPr lang="en-US" dirty="0">
                <a:latin typeface="Bahnschrift Light Condensed" pitchFamily="34" charset="0"/>
              </a:rPr>
              <a:t> </a:t>
            </a:r>
            <a:r>
              <a:rPr lang="en-US" dirty="0" smtClean="0">
                <a:latin typeface="Bahnschrift Light Condensed" pitchFamily="34" charset="0"/>
              </a:rPr>
              <a:t> &amp; </a:t>
            </a:r>
            <a:r>
              <a:rPr lang="en-US" b="1" dirty="0" smtClean="0">
                <a:latin typeface="Bahnschrift Light Condensed" pitchFamily="34" charset="0"/>
              </a:rPr>
              <a:t>24 </a:t>
            </a:r>
            <a:r>
              <a:rPr lang="en-US" b="1" dirty="0">
                <a:latin typeface="Bahnschrift Light Condensed" pitchFamily="34" charset="0"/>
              </a:rPr>
              <a:t>hr delivery services </a:t>
            </a:r>
            <a:r>
              <a:rPr lang="en-US" dirty="0">
                <a:latin typeface="Bahnschrift Light Condensed" pitchFamily="34" charset="0"/>
              </a:rPr>
              <a:t>including normal and assisted delivery and cesarean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SemiBold Condensed" pitchFamily="34" charset="0"/>
              </a:rPr>
              <a:t> Progress in Health Indicators</a:t>
            </a:r>
            <a:endParaRPr lang="en-US" sz="3600" dirty="0">
              <a:solidFill>
                <a:schemeClr val="bg1"/>
              </a:solidFill>
              <a:latin typeface="Bahnschrift SemiBold Condensed" pitchFamily="34" charset="0"/>
              <a:hlinkClick r:id="rId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292225"/>
          <a:ext cx="4572000" cy="3476884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2514599"/>
                <a:gridCol w="1066800"/>
                <a:gridCol w="990601"/>
              </a:tblGrid>
              <a:tr h="29655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hnschrift Light Condensed" pitchFamily="34" charset="0"/>
                        </a:rPr>
                        <a:t>Selected Indicators</a:t>
                      </a:r>
                      <a:endParaRPr lang="en-US" sz="16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hnschrift Light Condensed" pitchFamily="34" charset="0"/>
                        </a:rPr>
                        <a:t>2000</a:t>
                      </a:r>
                      <a:endParaRPr lang="en-US" sz="16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hnschrift Light Condensed" pitchFamily="34" charset="0"/>
                        </a:rPr>
                        <a:t>2016</a:t>
                      </a:r>
                      <a:endParaRPr lang="en-US" sz="1600" dirty="0">
                        <a:latin typeface="Bahnschrift Light Condensed" pitchFamily="34" charset="0"/>
                      </a:endParaRPr>
                    </a:p>
                  </a:txBody>
                  <a:tcPr/>
                </a:tc>
              </a:tr>
              <a:tr h="2695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Bahnschrift Light Condensed" pitchFamily="34" charset="0"/>
                        </a:rPr>
                        <a:t>Infant Mortality Rate</a:t>
                      </a:r>
                      <a:endParaRPr lang="en-US" sz="16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91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32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</a:tr>
              <a:tr h="269599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Bahnschrift Light Condensed" pitchFamily="34" charset="0"/>
                        </a:rPr>
                        <a:t>The Total Fertility Rate (TFR) </a:t>
                      </a:r>
                      <a:endParaRPr lang="en-US" sz="16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2.9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2.1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</a:tr>
              <a:tr h="458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dirty="0" smtClean="0">
                          <a:latin typeface="Bahnschrift Light Condensed" pitchFamily="34" charset="0"/>
                        </a:rPr>
                        <a:t>Maternal Mortality Ratio (MMR) (per 100000 live births)</a:t>
                      </a:r>
                      <a:endParaRPr lang="en-US" sz="16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374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130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</a:tr>
              <a:tr h="242366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ahnschrift Light Condensed" pitchFamily="34" charset="0"/>
                        </a:rPr>
                        <a:t>HW (F)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ahnschrift Light Condensed" pitchFamily="34" charset="0"/>
                        </a:rPr>
                        <a:t>133194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Bahnschrift Light Condensed" pitchFamily="34" charset="0"/>
                        </a:rPr>
                        <a:t>234220</a:t>
                      </a:r>
                    </a:p>
                  </a:txBody>
                  <a:tcPr marL="0" marR="0" marT="0" marB="0" anchor="b"/>
                </a:tc>
              </a:tr>
              <a:tr h="412021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ahnschrift Light Condensed" pitchFamily="34" charset="0"/>
                        </a:rPr>
                        <a:t>Allopathic doctors at PHCs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ahnschrift Light Condensed" pitchFamily="34" charset="0"/>
                        </a:rPr>
                        <a:t>20308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914400" algn="l"/>
                        </a:tabLs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Bahnschrift Light Condensed" pitchFamily="34" charset="0"/>
                        </a:rPr>
                        <a:t>29799</a:t>
                      </a:r>
                    </a:p>
                  </a:txBody>
                  <a:tcPr marL="0" marR="0" marT="0" marB="0" anchor="b"/>
                </a:tc>
              </a:tr>
              <a:tr h="412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Bahnschrift Light Condensed" pitchFamily="34" charset="0"/>
                        </a:rPr>
                        <a:t>Sub –</a:t>
                      </a:r>
                      <a:r>
                        <a:rPr lang="en-US" sz="1600" dirty="0" err="1" smtClean="0">
                          <a:latin typeface="Bahnschrift Light Condensed" pitchFamily="34" charset="0"/>
                        </a:rPr>
                        <a:t>Centres</a:t>
                      </a:r>
                      <a:r>
                        <a:rPr lang="en-US" sz="1600" dirty="0" smtClean="0">
                          <a:latin typeface="Bahnschrift Light Condensed" pitchFamily="34" charset="0"/>
                        </a:rPr>
                        <a:t> </a:t>
                      </a:r>
                      <a:endParaRPr lang="en-US" sz="16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  146026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156231(2017)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</a:tr>
              <a:tr h="412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baseline="0" dirty="0" smtClean="0">
                          <a:latin typeface="Bahnschrift Light Condensed" pitchFamily="34" charset="0"/>
                        </a:rPr>
                        <a:t>Primary Health </a:t>
                      </a:r>
                      <a:r>
                        <a:rPr kumimoji="0" lang="en-US" sz="1600" kern="1200" baseline="0" dirty="0" err="1" smtClean="0">
                          <a:latin typeface="Bahnschrift Light Condensed" pitchFamily="34" charset="0"/>
                        </a:rPr>
                        <a:t>Centres</a:t>
                      </a:r>
                      <a:endParaRPr lang="en-US" sz="16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23236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27124 (2017)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</a:tr>
              <a:tr h="412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baseline="0" dirty="0" smtClean="0">
                          <a:latin typeface="Bahnschrift Light Condensed" pitchFamily="34" charset="0"/>
                        </a:rPr>
                        <a:t>Community Health </a:t>
                      </a:r>
                      <a:r>
                        <a:rPr kumimoji="0" lang="en-US" sz="1600" kern="1200" baseline="0" dirty="0" err="1" smtClean="0">
                          <a:latin typeface="Bahnschrift Light Condensed" pitchFamily="34" charset="0"/>
                        </a:rPr>
                        <a:t>Centres</a:t>
                      </a:r>
                      <a:endParaRPr lang="en-US" sz="16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3346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Bahnschrift Light Condensed" pitchFamily="34" charset="0"/>
                        </a:rPr>
                        <a:t>5624 (2017)</a:t>
                      </a:r>
                      <a:endParaRPr lang="en-US" sz="1400" dirty="0">
                        <a:latin typeface="Bahnschrift Light Condens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86" name="Rectangle 4"/>
          <p:cNvSpPr>
            <a:spLocks noChangeArrowheads="1"/>
          </p:cNvSpPr>
          <p:nvPr/>
        </p:nvSpPr>
        <p:spPr bwMode="auto">
          <a:xfrm>
            <a:off x="5105400" y="1149295"/>
            <a:ext cx="3886200" cy="39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143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Infant mortality </a:t>
            </a:r>
            <a:r>
              <a:rPr lang="en-US" dirty="0">
                <a:latin typeface="Bahnschrift Light Condensed" pitchFamily="34" charset="0"/>
              </a:rPr>
              <a:t>also fell from 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91 in 2000 to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32</a:t>
            </a:r>
            <a:endParaRPr lang="en-US" dirty="0">
              <a:latin typeface="Bahnschrift Light Condensed" pitchFamily="34" charset="0"/>
            </a:endParaRPr>
          </a:p>
          <a:p>
            <a:pPr marL="171450" indent="-1143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Maternal mortality </a:t>
            </a:r>
            <a:r>
              <a:rPr lang="en-US" dirty="0">
                <a:latin typeface="Bahnschrift Light Condensed" pitchFamily="34" charset="0"/>
              </a:rPr>
              <a:t>has fallen by almost 65 per cent since 2000</a:t>
            </a:r>
          </a:p>
          <a:p>
            <a:pPr marL="171450" indent="-1143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There has been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60 % increase in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CHCs</a:t>
            </a:r>
            <a:r>
              <a:rPr lang="en-US" dirty="0">
                <a:latin typeface="Bahnschrift Light Condensed" pitchFamily="34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8 %</a:t>
            </a:r>
            <a:r>
              <a:rPr lang="en-US" b="1" dirty="0">
                <a:latin typeface="Bahnschrift Light Condensed" pitchFamily="34" charset="0"/>
              </a:rPr>
              <a:t> in SCs</a:t>
            </a:r>
            <a:r>
              <a:rPr lang="en-US" dirty="0">
                <a:latin typeface="Bahnschrift Light Condensed" pitchFamily="34" charset="0"/>
              </a:rPr>
              <a:t> and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7 % in CHCs</a:t>
            </a:r>
          </a:p>
          <a:p>
            <a:pPr marL="171450" indent="-1143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It has also placed at least </a:t>
            </a:r>
            <a:r>
              <a:rPr lang="en-US" b="1" dirty="0">
                <a:latin typeface="Bahnschrift Light Condensed" pitchFamily="34" charset="0"/>
              </a:rPr>
              <a:t>one ASHA worker </a:t>
            </a:r>
            <a:r>
              <a:rPr lang="en-US" dirty="0">
                <a:latin typeface="Bahnschrift Light Condensed" pitchFamily="34" charset="0"/>
              </a:rPr>
              <a:t>in every village of India.</a:t>
            </a:r>
          </a:p>
          <a:p>
            <a:pPr marL="171450" indent="-1143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b="1" dirty="0" err="1">
                <a:solidFill>
                  <a:srgbClr val="C00000"/>
                </a:solidFill>
                <a:latin typeface="Bahnschrift Light Condensed" pitchFamily="34" charset="0"/>
              </a:rPr>
              <a:t>Janani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ahnschrift Light Condensed" pitchFamily="34" charset="0"/>
              </a:rPr>
              <a:t>Shishu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ahnschrift Light Condensed" pitchFamily="34" charset="0"/>
              </a:rPr>
              <a:t>Suraksha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ahnschrift Light Condensed" pitchFamily="34" charset="0"/>
              </a:rPr>
              <a:t>Karyakram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 </a:t>
            </a:r>
            <a:r>
              <a:rPr lang="en-US" dirty="0">
                <a:latin typeface="Bahnschrift Light Condensed" pitchFamily="34" charset="0"/>
              </a:rPr>
              <a:t>- Overall,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75% of rural births are now supervised</a:t>
            </a:r>
            <a:r>
              <a:rPr lang="en-US" dirty="0">
                <a:latin typeface="Bahnschrift Light Condensed" pitchFamily="34" charset="0"/>
              </a:rPr>
              <a:t>, as compared to 89% of urban deliveries.</a:t>
            </a:r>
          </a:p>
          <a:p>
            <a:pPr marL="171450" indent="-1143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dirty="0">
              <a:latin typeface="Bahnschrift Light Condensed" pitchFamily="34" charset="0"/>
            </a:endParaRPr>
          </a:p>
          <a:p>
            <a:pPr marL="171450" indent="-114300" algn="just">
              <a:buFont typeface="Arial" charset="0"/>
              <a:buChar char="•"/>
            </a:pPr>
            <a:endParaRPr lang="en-US" dirty="0">
              <a:latin typeface="Bahnschrift Ligh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latin typeface="Bahnschrift Light Condensed" pitchFamily="34" charset="0"/>
              </a:rPr>
              <a:t>Analysing</a:t>
            </a: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 Rural  Health Care Infrastructure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648200" y="1276350"/>
          <a:ext cx="43434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228600" y="1276350"/>
            <a:ext cx="4343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There may be a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lot of work </a:t>
            </a:r>
            <a:r>
              <a:rPr lang="en-US" dirty="0">
                <a:latin typeface="Bahnschrift Light Condensed" pitchFamily="34" charset="0"/>
              </a:rPr>
              <a:t>has been done  on improving rural healthcare in India but,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going by the different reports, healthcare in rural areas remained a concern.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Till </a:t>
            </a:r>
            <a:r>
              <a:rPr lang="en-US" dirty="0" smtClean="0">
                <a:latin typeface="Bahnschrift Light Condensed" pitchFamily="34" charset="0"/>
              </a:rPr>
              <a:t>today, </a:t>
            </a:r>
            <a:r>
              <a:rPr lang="en-US" dirty="0">
                <a:latin typeface="Bahnschrift Light Condensed" pitchFamily="34" charset="0"/>
              </a:rPr>
              <a:t>rural India has not been able to overcome the shortage of specialist doctors at </a:t>
            </a:r>
            <a:r>
              <a:rPr lang="en-US" dirty="0" smtClean="0">
                <a:latin typeface="Bahnschrift Light Condensed" pitchFamily="34" charset="0"/>
              </a:rPr>
              <a:t>PHCs and  CHCs level.</a:t>
            </a:r>
            <a:endParaRPr lang="en-US" dirty="0">
              <a:latin typeface="Bahnschrift Light Condensed" pitchFamily="34" charset="0"/>
            </a:endParaRP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To </a:t>
            </a:r>
            <a:r>
              <a:rPr lang="en-US" b="1" dirty="0" err="1">
                <a:latin typeface="Bahnschrift Light Condensed" pitchFamily="34" charset="0"/>
              </a:rPr>
              <a:t>analyse</a:t>
            </a:r>
            <a:r>
              <a:rPr lang="en-US" b="1" dirty="0">
                <a:latin typeface="Bahnschrift Light Condensed" pitchFamily="34" charset="0"/>
              </a:rPr>
              <a:t> the present condition and challenges </a:t>
            </a:r>
            <a:r>
              <a:rPr lang="en-US" dirty="0">
                <a:latin typeface="Bahnschrift Light Condensed" pitchFamily="34" charset="0"/>
              </a:rPr>
              <a:t>of rural health sector, there is need to assess the healthcare facility on the basis of their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Availability, Accessibility,  Affordability and Acceptability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Population Pressure on Rural  Health Care System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228600" y="1200150"/>
            <a:ext cx="3429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As per IPHS norms, </a:t>
            </a:r>
            <a:r>
              <a:rPr lang="en-US" sz="2000" dirty="0">
                <a:latin typeface="Bahnschrift Light Condensed" pitchFamily="34" charset="0"/>
              </a:rPr>
              <a:t>a sub-centre is supposed to serve </a:t>
            </a:r>
            <a:r>
              <a:rPr lang="en-US" sz="2000" dirty="0" smtClean="0">
                <a:latin typeface="Bahnschrift Light Condensed" pitchFamily="34" charset="0"/>
              </a:rPr>
              <a:t>3,000-5,000 people; </a:t>
            </a:r>
            <a:r>
              <a:rPr lang="en-US" sz="2000" dirty="0">
                <a:latin typeface="Bahnschrift Light Condensed" pitchFamily="34" charset="0"/>
              </a:rPr>
              <a:t>a PHC is supposed to serve </a:t>
            </a:r>
            <a:r>
              <a:rPr lang="en-US" sz="2000" dirty="0" smtClean="0">
                <a:latin typeface="Bahnschrift Light Condensed" pitchFamily="34" charset="0"/>
              </a:rPr>
              <a:t>20,000-30,000 </a:t>
            </a:r>
            <a:r>
              <a:rPr lang="en-US" sz="2000" dirty="0">
                <a:latin typeface="Bahnschrift Light Condensed" pitchFamily="34" charset="0"/>
              </a:rPr>
              <a:t>people, and </a:t>
            </a:r>
            <a:r>
              <a:rPr lang="en-US" sz="2000" dirty="0" smtClean="0">
                <a:latin typeface="Bahnschrift Light Condensed" pitchFamily="34" charset="0"/>
              </a:rPr>
              <a:t>for </a:t>
            </a:r>
            <a:r>
              <a:rPr lang="en-US" sz="2000" dirty="0">
                <a:latin typeface="Bahnschrift Light Condensed" pitchFamily="34" charset="0"/>
              </a:rPr>
              <a:t>CHC </a:t>
            </a:r>
            <a:r>
              <a:rPr lang="en-US" sz="2000" dirty="0" smtClean="0">
                <a:latin typeface="Bahnschrift Light Condensed" pitchFamily="34" charset="0"/>
              </a:rPr>
              <a:t>it is 80,000 </a:t>
            </a:r>
            <a:r>
              <a:rPr lang="en-US" sz="2000" dirty="0">
                <a:latin typeface="Bahnschrift Light Condensed" pitchFamily="34" charset="0"/>
              </a:rPr>
              <a:t>to 1,20,000.</a:t>
            </a: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Bahnschrift Light Condensed" pitchFamily="34" charset="0"/>
              </a:rPr>
              <a:t>However,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according to RHS</a:t>
            </a:r>
            <a:r>
              <a:rPr lang="en-US" sz="2000" dirty="0">
                <a:latin typeface="Bahnschrift Light Condensed" pitchFamily="34" charset="0"/>
              </a:rPr>
              <a:t>, the average population served per sub-centre in the country is 5616. The number is 35567 for PHCs, and 165702  for CHCs. </a:t>
            </a: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dirty="0">
              <a:latin typeface="Bahnschrift Light Condensed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3777868" y="1200150"/>
          <a:ext cx="5105400" cy="3181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3616"/>
                <a:gridCol w="1039988"/>
                <a:gridCol w="945445"/>
                <a:gridCol w="1276351"/>
              </a:tblGrid>
              <a:tr h="631208">
                <a:tc rowSpan="2">
                  <a:txBody>
                    <a:bodyPr/>
                    <a:lstStyle/>
                    <a:p>
                      <a:endParaRPr lang="en-US" sz="1200" dirty="0" smtClean="0">
                        <a:latin typeface="Bahnschrift Light SemiCondensed" pitchFamily="34" charset="0"/>
                      </a:endParaRPr>
                    </a:p>
                    <a:p>
                      <a:endParaRPr lang="en-US" sz="1200" dirty="0" smtClean="0">
                        <a:latin typeface="Bahnschrift Light SemiCondensed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Bahnschrift Light SemiCondensed" pitchFamily="34" charset="0"/>
                        </a:rPr>
                        <a:t>Health Facility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ahnschrift Light SemiCondensed" pitchFamily="34" charset="0"/>
                        </a:rPr>
                        <a:t>Population Norms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ahnschrift Light SemiCondensed" pitchFamily="34" charset="0"/>
                        </a:rPr>
                        <a:t>Average rural population covered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</a:tr>
              <a:tr h="6641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Bahnschrift Light SemiCondensed" pitchFamily="34" charset="0"/>
                        </a:rPr>
                        <a:t>Plain Area</a:t>
                      </a:r>
                      <a:endParaRPr lang="en-US" sz="16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Bahnschrift Light SemiCondensed" pitchFamily="34" charset="0"/>
                        </a:rPr>
                        <a:t>Hilly Area</a:t>
                      </a:r>
                    </a:p>
                    <a:p>
                      <a:pPr algn="ctr"/>
                      <a:endParaRPr lang="en-US" sz="12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13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Bahnschrift Light SemiCondensed" pitchFamily="34" charset="0"/>
                        </a:rPr>
                        <a:t>Sub-Centre</a:t>
                      </a:r>
                      <a:endParaRPr lang="en-US" sz="1600" b="1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 Light SemiCondensed" pitchFamily="34" charset="0"/>
                        </a:rPr>
                        <a:t>5000</a:t>
                      </a:r>
                      <a:endParaRPr lang="en-US" sz="1400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 Light SemiCondensed" pitchFamily="34" charset="0"/>
                        </a:rPr>
                        <a:t>3000</a:t>
                      </a:r>
                      <a:endParaRPr lang="en-US" sz="1400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 Light SemiCondensed" pitchFamily="34" charset="0"/>
                        </a:rPr>
                        <a:t>5616</a:t>
                      </a:r>
                      <a:endParaRPr lang="en-US" sz="1400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</a:tr>
              <a:tr h="68507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Bahnschrift Light SemiCondensed" pitchFamily="34" charset="0"/>
                        </a:rPr>
                        <a:t>Primary Health Centre</a:t>
                      </a:r>
                      <a:endParaRPr lang="en-US" sz="1600" b="1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 Light SemiCondensed" pitchFamily="34" charset="0"/>
                        </a:rPr>
                        <a:t>30,000</a:t>
                      </a:r>
                      <a:endParaRPr lang="en-US" sz="1400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 Light SemiCondensed" pitchFamily="34" charset="0"/>
                        </a:rPr>
                        <a:t>20,000</a:t>
                      </a:r>
                      <a:endParaRPr lang="en-US" sz="1400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 Light SemiCondensed" pitchFamily="34" charset="0"/>
                        </a:rPr>
                        <a:t>35,567</a:t>
                      </a:r>
                      <a:endParaRPr lang="en-US" sz="1400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</a:tr>
              <a:tr h="68507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Bahnschrift Light SemiCondensed" pitchFamily="34" charset="0"/>
                        </a:rPr>
                        <a:t>Community Health Centre</a:t>
                      </a:r>
                      <a:endParaRPr lang="en-US" sz="1600" b="1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 Light SemiCondensed" pitchFamily="34" charset="0"/>
                        </a:rPr>
                        <a:t>1,20,000</a:t>
                      </a:r>
                      <a:endParaRPr lang="en-US" sz="1400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 Light SemiCondensed" pitchFamily="34" charset="0"/>
                        </a:rPr>
                        <a:t>80,000</a:t>
                      </a:r>
                      <a:endParaRPr lang="en-US" sz="1400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 Light SemiCondensed" pitchFamily="34" charset="0"/>
                        </a:rPr>
                        <a:t>1,65,702</a:t>
                      </a:r>
                      <a:endParaRPr lang="en-US" sz="1400" dirty="0">
                        <a:latin typeface="Bahnschrift Light SemiCondensed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Population Pressure on Rural  Health Care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00150"/>
            <a:ext cx="4267200" cy="343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Bahnschrift Light Condensed" pitchFamily="34" charset="0"/>
              </a:rPr>
              <a:t>In the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5,624 CHCs</a:t>
            </a:r>
            <a:r>
              <a:rPr lang="en-US" dirty="0">
                <a:latin typeface="Bahnschrift Light Condensed" pitchFamily="34" charset="0"/>
              </a:rPr>
              <a:t>, there is a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requirement of 22,496 specialists</a:t>
            </a:r>
            <a:r>
              <a:rPr lang="en-US" b="1" dirty="0">
                <a:latin typeface="Bahnschrift Light Condensed" pitchFamily="34" charset="0"/>
              </a:rPr>
              <a:t>.</a:t>
            </a:r>
            <a:r>
              <a:rPr lang="en-US" dirty="0">
                <a:latin typeface="Bahnschrift Light Condensed" pitchFamily="34" charset="0"/>
              </a:rPr>
              <a:t> However, the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shortage of specialists is 81.89%</a:t>
            </a:r>
            <a:r>
              <a:rPr lang="en-US" dirty="0">
                <a:latin typeface="Bahnschrift Light Condensed" pitchFamily="34" charset="0"/>
              </a:rPr>
              <a:t>, that is, the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CHCs across the country lack 18,422 doctors.</a:t>
            </a:r>
          </a:p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100" dirty="0">
              <a:latin typeface="Bahnschrift Light Condensed" pitchFamily="34" charset="0"/>
            </a:endParaRPr>
          </a:p>
          <a:p>
            <a:pPr marL="457200" indent="-228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Bahnschrift Light Condensed" pitchFamily="34" charset="0"/>
              </a:rPr>
              <a:t>Highest shortfall was found for </a:t>
            </a:r>
            <a:r>
              <a:rPr lang="en-US" sz="1600" b="1" dirty="0">
                <a:solidFill>
                  <a:srgbClr val="C00000"/>
                </a:solidFill>
                <a:latin typeface="Bahnschrift Light Condensed" pitchFamily="34" charset="0"/>
              </a:rPr>
              <a:t>physicians (85.72 %)</a:t>
            </a:r>
          </a:p>
          <a:p>
            <a:pPr marL="457200" indent="-228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Bahnschrift Light Condensed" pitchFamily="34" charset="0"/>
              </a:rPr>
              <a:t>Shortfall for </a:t>
            </a:r>
            <a:r>
              <a:rPr lang="en-US" sz="1600" b="1" dirty="0">
                <a:solidFill>
                  <a:srgbClr val="C00000"/>
                </a:solidFill>
                <a:latin typeface="Bahnschrift Light Condensed" pitchFamily="34" charset="0"/>
              </a:rPr>
              <a:t>Surgeons 84.58%,  </a:t>
            </a:r>
          </a:p>
          <a:p>
            <a:pPr marL="457200" indent="-228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C00000"/>
                </a:solidFill>
                <a:latin typeface="Bahnschrift Light Condensed" pitchFamily="34" charset="0"/>
              </a:rPr>
              <a:t>82.61% for </a:t>
            </a:r>
            <a:r>
              <a:rPr lang="en-US" sz="1600" b="1" dirty="0" err="1" smtClean="0">
                <a:solidFill>
                  <a:srgbClr val="C00000"/>
                </a:solidFill>
                <a:latin typeface="Bahnschrift Light Condensed" pitchFamily="34" charset="0"/>
              </a:rPr>
              <a:t>paediatricians</a:t>
            </a:r>
            <a:r>
              <a:rPr lang="en-US" sz="1600" b="1" dirty="0" smtClean="0">
                <a:solidFill>
                  <a:srgbClr val="C00000"/>
                </a:solidFill>
                <a:latin typeface="Bahnschrift Light Condensed" pitchFamily="34" charset="0"/>
              </a:rPr>
              <a:t> </a:t>
            </a:r>
            <a:r>
              <a:rPr lang="en-US" sz="1600" dirty="0">
                <a:latin typeface="Bahnschrift Light Condensed" pitchFamily="34" charset="0"/>
              </a:rPr>
              <a:t>and, </a:t>
            </a:r>
          </a:p>
          <a:p>
            <a:pPr marL="457200" indent="-228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Bahnschrift Light Condensed" pitchFamily="34" charset="0"/>
              </a:rPr>
              <a:t>and </a:t>
            </a:r>
            <a:r>
              <a:rPr lang="en-US" sz="1600" b="1" dirty="0">
                <a:solidFill>
                  <a:srgbClr val="C00000"/>
                </a:solidFill>
                <a:latin typeface="Bahnschrift Light Condensed" pitchFamily="34" charset="0"/>
              </a:rPr>
              <a:t>74.68%</a:t>
            </a:r>
            <a:r>
              <a:rPr lang="en-US" sz="1600" dirty="0">
                <a:solidFill>
                  <a:srgbClr val="C00000"/>
                </a:solidFill>
                <a:latin typeface="Bahnschrift Light Condensed" pitchFamily="34" charset="0"/>
              </a:rPr>
              <a:t> </a:t>
            </a:r>
            <a:r>
              <a:rPr lang="en-US" sz="1600" dirty="0">
                <a:latin typeface="Bahnschrift Light Condensed" pitchFamily="34" charset="0"/>
              </a:rPr>
              <a:t>for obstetricians and </a:t>
            </a:r>
            <a:r>
              <a:rPr lang="en-US" sz="1600" b="1" dirty="0" err="1">
                <a:solidFill>
                  <a:srgbClr val="C00000"/>
                </a:solidFill>
                <a:latin typeface="Bahnschrift Light Condensed" pitchFamily="34" charset="0"/>
              </a:rPr>
              <a:t>gynaecologists</a:t>
            </a:r>
            <a:r>
              <a:rPr lang="en-US" sz="1600" b="1" dirty="0">
                <a:solidFill>
                  <a:srgbClr val="C00000"/>
                </a:solidFill>
                <a:latin typeface="Bahnschrift Light Condensed" pitchFamily="34" charset="0"/>
              </a:rPr>
              <a:t>.</a:t>
            </a:r>
            <a:r>
              <a:rPr lang="en-US" sz="1600" dirty="0">
                <a:latin typeface="Bahnschrift Light Condensed" pitchFamily="34" charset="0"/>
              </a:rPr>
              <a:t> </a:t>
            </a:r>
          </a:p>
          <a:p>
            <a:pPr marL="457200" indent="-228600" algn="just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Bahnschrift Light Condensed" pitchFamily="34" charset="0"/>
            </a:endParaRPr>
          </a:p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Bahnschrift Light Condensed" pitchFamily="34" charset="0"/>
              </a:rPr>
              <a:t>The CHCs also have a requirement of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5,624 radiographers,</a:t>
            </a:r>
            <a:r>
              <a:rPr lang="en-US" dirty="0">
                <a:latin typeface="Bahnschrift Light Condensed" pitchFamily="34" charset="0"/>
              </a:rPr>
              <a:t> out of which,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only 2,128 </a:t>
            </a:r>
            <a:r>
              <a:rPr lang="en-US" dirty="0">
                <a:latin typeface="Bahnschrift Light Condensed" pitchFamily="34" charset="0"/>
              </a:rPr>
              <a:t>are in position, causing a shortfall of 64.7%. 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8443" t="18811" r="34565" b="30505"/>
          <a:stretch>
            <a:fillRect/>
          </a:stretch>
        </p:blipFill>
        <p:spPr bwMode="auto">
          <a:xfrm>
            <a:off x="4495800" y="1276350"/>
            <a:ext cx="4419600" cy="314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Bahnschrift Light Condensed" pitchFamily="34" charset="0"/>
              </a:rPr>
              <a:t>Adequacy </a:t>
            </a: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of Health workers at PHCs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200150"/>
          <a:ext cx="5029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486400" y="1504950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Bahnschrift Light Condensed" pitchFamily="34" charset="0"/>
              </a:rPr>
              <a:t>As on 31st March 2019,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9.6% PHCs </a:t>
            </a:r>
            <a:r>
              <a:rPr lang="en-US" sz="2000" dirty="0">
                <a:latin typeface="Bahnschrift Light Condensed" pitchFamily="34" charset="0"/>
              </a:rPr>
              <a:t>are without a doctor,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33.4%</a:t>
            </a:r>
            <a:r>
              <a:rPr lang="en-US" sz="2000" dirty="0">
                <a:solidFill>
                  <a:srgbClr val="C00000"/>
                </a:solidFill>
                <a:latin typeface="Bahnschrift Light Condensed" pitchFamily="34" charset="0"/>
              </a:rPr>
              <a:t> </a:t>
            </a:r>
            <a:r>
              <a:rPr lang="en-US" sz="2000" dirty="0">
                <a:latin typeface="Bahnschrift Light Condensed" pitchFamily="34" charset="0"/>
              </a:rPr>
              <a:t>are without a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Lab Technician </a:t>
            </a:r>
            <a:r>
              <a:rPr lang="en-US" sz="2000" dirty="0">
                <a:latin typeface="Bahnschrift Light Condensed" pitchFamily="34" charset="0"/>
              </a:rPr>
              <a:t>and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23.9%</a:t>
            </a:r>
            <a:r>
              <a:rPr lang="en-US" sz="2000" dirty="0">
                <a:latin typeface="Bahnschrift Light Condensed" pitchFamily="34" charset="0"/>
              </a:rPr>
              <a:t> are without a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pharmacist </a:t>
            </a:r>
          </a:p>
          <a:p>
            <a:endParaRPr lang="en-US" sz="2000" dirty="0">
              <a:latin typeface="Bahnschrift Light Condensed" pitchFamily="34" charset="0"/>
            </a:endParaRPr>
          </a:p>
          <a:p>
            <a:pPr algn="just"/>
            <a:r>
              <a:rPr lang="en-US" sz="2000" dirty="0">
                <a:latin typeface="Bahnschrift Light Condensed" pitchFamily="34" charset="0"/>
              </a:rPr>
              <a:t>For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Health Assistant (Female</a:t>
            </a:r>
            <a:r>
              <a:rPr lang="en-US" sz="2000" dirty="0">
                <a:latin typeface="Bahnschrift Light Condensed" pitchFamily="34" charset="0"/>
              </a:rPr>
              <a:t>)/LHV, the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shortfall is 47.9% </a:t>
            </a:r>
            <a:r>
              <a:rPr lang="en-US" sz="2000" dirty="0">
                <a:latin typeface="Bahnschrift Light Condensed" pitchFamily="34" charset="0"/>
              </a:rPr>
              <a:t>and for Health Assistant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(Male) </a:t>
            </a:r>
            <a:r>
              <a:rPr lang="en-US" sz="2000" dirty="0">
                <a:latin typeface="Bahnschrift Light Condensed" pitchFamily="34" charset="0"/>
              </a:rPr>
              <a:t>shortfall is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59.8%.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4876800" cy="3581400"/>
          </a:xfrm>
        </p:spPr>
        <p:txBody>
          <a:bodyPr>
            <a:noAutofit/>
          </a:bodyPr>
          <a:lstStyle/>
          <a:p>
            <a:pPr marL="285750" indent="-285750" algn="just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Access to good health</a:t>
            </a:r>
            <a:r>
              <a:rPr lang="en-US" sz="22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is 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basic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human right. </a:t>
            </a:r>
          </a:p>
          <a:p>
            <a:pPr marL="285750" indent="-285750" algn="just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Availability</a:t>
            </a:r>
            <a:r>
              <a:rPr lang="en-US" sz="2200" dirty="0" smtClean="0">
                <a:latin typeface="Arial Narrow" pitchFamily="34" charset="0"/>
              </a:rPr>
              <a:t> of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health services </a:t>
            </a:r>
            <a:r>
              <a:rPr lang="en-US" sz="2200" dirty="0" smtClean="0">
                <a:latin typeface="Arial Narrow" pitchFamily="34" charset="0"/>
              </a:rPr>
              <a:t>is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important</a:t>
            </a:r>
            <a:r>
              <a:rPr lang="en-US" sz="2200" dirty="0" smtClean="0">
                <a:latin typeface="Arial Narrow" pitchFamily="34" charset="0"/>
              </a:rPr>
              <a:t> for promoting and maintaining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good health</a:t>
            </a:r>
            <a:r>
              <a:rPr lang="en-US" sz="2200" dirty="0" smtClean="0">
                <a:latin typeface="Arial Narrow" pitchFamily="34" charset="0"/>
              </a:rPr>
              <a:t>,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preventing</a:t>
            </a:r>
            <a:r>
              <a:rPr lang="en-US" sz="2200" dirty="0" smtClean="0">
                <a:latin typeface="Arial Narrow" pitchFamily="34" charset="0"/>
              </a:rPr>
              <a:t> and managing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disease</a:t>
            </a:r>
            <a:r>
              <a:rPr lang="en-US" sz="2200" dirty="0" smtClean="0">
                <a:latin typeface="Arial Narrow" pitchFamily="34" charset="0"/>
              </a:rPr>
              <a:t>, reducing unnecessary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disability</a:t>
            </a:r>
            <a:r>
              <a:rPr lang="en-US" sz="2200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premature death</a:t>
            </a:r>
            <a:r>
              <a:rPr lang="en-US" sz="2200" dirty="0" smtClean="0">
                <a:latin typeface="Arial Narrow" pitchFamily="34" charset="0"/>
              </a:rPr>
              <a:t>,</a:t>
            </a:r>
          </a:p>
          <a:p>
            <a:pPr marL="285750" indent="-285750" algn="just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Healthy people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makes an </a:t>
            </a:r>
            <a:r>
              <a:rPr lang="en-US" sz="2200" b="1" dirty="0" smtClean="0">
                <a:latin typeface="Arial Narrow" pitchFamily="34" charset="0"/>
              </a:rPr>
              <a:t>important contribution</a:t>
            </a:r>
            <a:r>
              <a:rPr lang="en-US" sz="2200" dirty="0" smtClean="0">
                <a:latin typeface="Arial Narrow" pitchFamily="34" charset="0"/>
              </a:rPr>
              <a:t> to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economic growth</a:t>
            </a:r>
            <a:r>
              <a:rPr lang="en-US" sz="2200" dirty="0" smtClean="0">
                <a:latin typeface="Arial Narrow" pitchFamily="34" charset="0"/>
              </a:rPr>
              <a:t>, as they live longer, are more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productive</a:t>
            </a:r>
            <a:r>
              <a:rPr lang="en-US" sz="2200" dirty="0" smtClean="0">
                <a:latin typeface="Arial Narrow" pitchFamily="34" charset="0"/>
              </a:rPr>
              <a:t>, and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save</a:t>
            </a:r>
            <a:r>
              <a:rPr lang="en-US" sz="2200" dirty="0" smtClean="0">
                <a:latin typeface="Arial Narrow" pitchFamily="34" charset="0"/>
              </a:rPr>
              <a:t> more.</a:t>
            </a:r>
          </a:p>
          <a:p>
            <a:pPr marL="285750" indent="-2857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 smtClean="0">
              <a:latin typeface="Arial Narrow" pitchFamily="34" charset="0"/>
            </a:endParaRPr>
          </a:p>
          <a:p>
            <a:pPr marL="114300" indent="-114300" algn="just">
              <a:defRPr/>
            </a:pPr>
            <a:endParaRPr lang="en-US" sz="1800" dirty="0" smtClean="0">
              <a:latin typeface="Bahnschrift Ligh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25" y="57150"/>
            <a:ext cx="8829675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Introduction</a:t>
            </a:r>
          </a:p>
        </p:txBody>
      </p:sp>
      <p:pic>
        <p:nvPicPr>
          <p:cNvPr id="14342" name="Picture 6" descr="It is primary health care that people need - Civil Society Magazine"/>
          <p:cNvPicPr>
            <a:picLocks noChangeAspect="1" noChangeArrowheads="1"/>
          </p:cNvPicPr>
          <p:nvPr/>
        </p:nvPicPr>
        <p:blipFill>
          <a:blip r:embed="rId2" cstate="print"/>
          <a:srcRect l="10132" r="8809"/>
          <a:stretch>
            <a:fillRect/>
          </a:stretch>
        </p:blipFill>
        <p:spPr bwMode="auto">
          <a:xfrm>
            <a:off x="5181600" y="1276350"/>
            <a:ext cx="374681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Shortfall of Health workers at SCs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114800" y="1200150"/>
          <a:ext cx="4648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1428750"/>
            <a:ext cx="3581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9.2%</a:t>
            </a:r>
            <a:r>
              <a:rPr lang="en-US" sz="2000" dirty="0">
                <a:latin typeface="Bahnschrift Light Condensed" pitchFamily="34" charset="0"/>
              </a:rPr>
              <a:t> of the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Sub </a:t>
            </a:r>
            <a:r>
              <a:rPr lang="en-US" sz="2000" b="1" dirty="0" err="1">
                <a:solidFill>
                  <a:srgbClr val="C00000"/>
                </a:solidFill>
                <a:latin typeface="Bahnschrift Light Condensed" pitchFamily="34" charset="0"/>
              </a:rPr>
              <a:t>Centres</a:t>
            </a:r>
            <a:r>
              <a:rPr lang="en-US" sz="2000" dirty="0">
                <a:latin typeface="Bahnschrift Light Condensed" pitchFamily="34" charset="0"/>
              </a:rPr>
              <a:t> are without a 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Female Health Worker/ ANM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54.2% Sub </a:t>
            </a:r>
            <a:r>
              <a:rPr lang="en-US" sz="2000" b="1" dirty="0" err="1">
                <a:solidFill>
                  <a:srgbClr val="C00000"/>
                </a:solidFill>
                <a:latin typeface="Bahnschrift Light Condensed" pitchFamily="34" charset="0"/>
              </a:rPr>
              <a:t>Centres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 are without a Male Health Worker.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3.8% Sub </a:t>
            </a:r>
            <a:r>
              <a:rPr lang="en-US" sz="2000" b="1" dirty="0" err="1">
                <a:solidFill>
                  <a:srgbClr val="C00000"/>
                </a:solidFill>
                <a:latin typeface="Bahnschrift Light Condensed" pitchFamily="34" charset="0"/>
              </a:rPr>
              <a:t>Centres</a:t>
            </a:r>
            <a:r>
              <a:rPr lang="en-US" sz="2000" b="1" dirty="0">
                <a:solidFill>
                  <a:srgbClr val="C00000"/>
                </a:solidFill>
                <a:latin typeface="Bahnschrift Light Condensed" pitchFamily="34" charset="0"/>
              </a:rPr>
              <a:t> are without both </a:t>
            </a:r>
            <a:r>
              <a:rPr lang="en-US" sz="2000" dirty="0">
                <a:latin typeface="Bahnschrift Light Condensed" pitchFamily="34" charset="0"/>
              </a:rPr>
              <a:t>Female Health Worker/ ANM as well as Male Health Worker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Bahnschrift Light Condensed" pitchFamily="34" charset="0"/>
              </a:rPr>
              <a:t>Availability </a:t>
            </a: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of Health workers in Rural  Areas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4876800" y="1200150"/>
            <a:ext cx="4114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World Health Organization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(WHO) 2016 report </a:t>
            </a:r>
            <a:r>
              <a:rPr lang="en-US" dirty="0">
                <a:latin typeface="Bahnschrift Light Condensed" pitchFamily="34" charset="0"/>
              </a:rPr>
              <a:t>indicates about the huge shortage of health workers in Rural India.</a:t>
            </a:r>
          </a:p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b="1" dirty="0">
                <a:latin typeface="Bahnschrift Light Condensed" pitchFamily="34" charset="0"/>
              </a:rPr>
              <a:t>75 per cent of health infrastructure </a:t>
            </a:r>
            <a:r>
              <a:rPr lang="en-US" dirty="0">
                <a:latin typeface="Bahnschrift Light Condensed" pitchFamily="34" charset="0"/>
              </a:rPr>
              <a:t>and </a:t>
            </a:r>
            <a:r>
              <a:rPr lang="en-US" b="1" dirty="0">
                <a:latin typeface="Bahnschrift Light Condensed" pitchFamily="34" charset="0"/>
              </a:rPr>
              <a:t>other health resources are concentrated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in urban areas.</a:t>
            </a:r>
          </a:p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Rural India with little access to healthcare  workers </a:t>
            </a:r>
          </a:p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64%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of the country’s </a:t>
            </a:r>
            <a:r>
              <a:rPr lang="en-US" dirty="0">
                <a:latin typeface="Bahnschrift Light Condensed" pitchFamily="34" charset="0"/>
              </a:rPr>
              <a:t>2-million strong health workforce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caters to urban India</a:t>
            </a:r>
            <a:r>
              <a:rPr lang="en-US" dirty="0">
                <a:latin typeface="Bahnschrift Light Condensed" pitchFamily="34" charset="0"/>
              </a:rPr>
              <a:t>, only the remaining </a:t>
            </a:r>
            <a:r>
              <a:rPr lang="en-US" dirty="0" smtClean="0">
                <a:latin typeface="Bahnschrift Light Condensed" pitchFamily="34" charset="0"/>
              </a:rPr>
              <a:t>36% </a:t>
            </a:r>
            <a:r>
              <a:rPr lang="en-US" dirty="0">
                <a:latin typeface="Bahnschrift Light Condensed" pitchFamily="34" charset="0"/>
              </a:rPr>
              <a:t>services villages.</a:t>
            </a:r>
          </a:p>
          <a:p>
            <a:pPr marL="228600" indent="-228600" algn="just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en-US" dirty="0">
              <a:latin typeface="Bahnschrift Light 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123950"/>
            <a:ext cx="4038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ysClr val="windowText" lastClr="000000"/>
                </a:solidFill>
                <a:latin typeface="+mn-lt"/>
                <a:cs typeface="+mn-cs"/>
              </a:rPr>
              <a:t>Rural-Urban Distribution Of Health Workers, 2016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04800" y="1428750"/>
          <a:ext cx="4572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228600" y="440055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Source: </a:t>
            </a:r>
            <a:r>
              <a:rPr lang="en-US" sz="800"/>
              <a:t>The Health Workforce in India 2016,World Health Organisation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Inaccessible Rural </a:t>
            </a:r>
            <a:r>
              <a:rPr lang="en-US" sz="3600" dirty="0" smtClean="0">
                <a:solidFill>
                  <a:schemeClr val="bg1"/>
                </a:solidFill>
                <a:latin typeface="Bahnschrift Light Condensed" pitchFamily="34" charset="0"/>
              </a:rPr>
              <a:t>Health </a:t>
            </a: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Care System in India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76350"/>
            <a:ext cx="544073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2400" y="1276350"/>
            <a:ext cx="3200400" cy="4022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Bahnschrift Light Condensed" pitchFamily="34" charset="0"/>
              </a:rPr>
              <a:t>Considering the condition of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public transport in the rural area</a:t>
            </a:r>
            <a:r>
              <a:rPr lang="en-US" dirty="0">
                <a:latin typeface="Bahnschrift Light Condensed" pitchFamily="34" charset="0"/>
              </a:rPr>
              <a:t>, to reach a distantly located hospital, is still a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difficult task for a villager</a:t>
            </a:r>
            <a:r>
              <a:rPr lang="en-US" dirty="0">
                <a:latin typeface="Bahnschrift Light Condensed" pitchFamily="34" charset="0"/>
              </a:rPr>
              <a:t>. </a:t>
            </a:r>
          </a:p>
          <a:p>
            <a:pPr marL="171450" indent="-1714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To reach a CHCs</a:t>
            </a:r>
            <a:r>
              <a:rPr lang="en-US" dirty="0">
                <a:latin typeface="Bahnschrift Light Condensed" pitchFamily="34" charset="0"/>
              </a:rPr>
              <a:t>, rural people have to cover an average distance of </a:t>
            </a:r>
            <a:r>
              <a:rPr lang="en-US" dirty="0">
                <a:solidFill>
                  <a:srgbClr val="C00000"/>
                </a:solidFill>
                <a:latin typeface="Bahnschrift Light Condensed" pitchFamily="34" charset="0"/>
              </a:rPr>
              <a:t>13.65 km.</a:t>
            </a:r>
          </a:p>
          <a:p>
            <a:pPr marL="171450" indent="-1714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Dana </a:t>
            </a:r>
            <a:r>
              <a:rPr lang="en-US" b="1" dirty="0" err="1">
                <a:solidFill>
                  <a:srgbClr val="C00000"/>
                </a:solidFill>
                <a:latin typeface="Bahnschrift Light Condensed" pitchFamily="34" charset="0"/>
              </a:rPr>
              <a:t>Majhi</a:t>
            </a:r>
            <a:r>
              <a:rPr lang="en-US" dirty="0">
                <a:latin typeface="Bahnschrift Light Condensed" pitchFamily="34" charset="0"/>
              </a:rPr>
              <a:t>, a tribal man from </a:t>
            </a:r>
            <a:r>
              <a:rPr lang="en-US" dirty="0" err="1">
                <a:latin typeface="Bahnschrift Light Condensed" pitchFamily="34" charset="0"/>
              </a:rPr>
              <a:t>Kalahandi</a:t>
            </a:r>
            <a:r>
              <a:rPr lang="en-US" dirty="0">
                <a:latin typeface="Bahnschrift Light Condensed" pitchFamily="34" charset="0"/>
              </a:rPr>
              <a:t> carried his </a:t>
            </a:r>
            <a:r>
              <a:rPr lang="en-US" b="1" dirty="0">
                <a:latin typeface="Bahnschrift Light Condensed" pitchFamily="34" charset="0"/>
              </a:rPr>
              <a:t>wife’s body </a:t>
            </a:r>
            <a:r>
              <a:rPr lang="en-US" dirty="0">
                <a:latin typeface="Bahnschrift Light Condensed" pitchFamily="34" charset="0"/>
              </a:rPr>
              <a:t>on his shoulders </a:t>
            </a:r>
            <a:r>
              <a:rPr lang="en-US" b="1" dirty="0">
                <a:latin typeface="Bahnschrift Light Condensed" pitchFamily="34" charset="0"/>
              </a:rPr>
              <a:t>for nearly 12 km </a:t>
            </a:r>
            <a:r>
              <a:rPr lang="en-US" dirty="0">
                <a:latin typeface="Bahnschrift Light Condensed" pitchFamily="34" charset="0"/>
              </a:rPr>
              <a:t>as he had no money for a hearse van</a:t>
            </a:r>
            <a:r>
              <a:rPr lang="en-US" dirty="0" smtClean="0">
                <a:latin typeface="Bahnschrift Light Condensed" pitchFamily="34" charset="0"/>
              </a:rPr>
              <a:t>.			</a:t>
            </a:r>
            <a:endParaRPr lang="en-US" dirty="0">
              <a:latin typeface="Bahnschrift Light Condensed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dirty="0">
              <a:latin typeface="Bahnschrift Light Condensed" pitchFamily="34" charset="0"/>
            </a:endParaRPr>
          </a:p>
          <a:p>
            <a:pPr>
              <a:defRPr/>
            </a:pPr>
            <a:r>
              <a:rPr lang="en-US" dirty="0">
                <a:latin typeface="Bahnschrift Light Condensed" pitchFamily="34" charset="0"/>
              </a:rPr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Geographically skewed distribution of healthcare </a:t>
            </a:r>
            <a:r>
              <a:rPr lang="en-US" sz="3200" dirty="0" smtClean="0">
                <a:solidFill>
                  <a:schemeClr val="bg1"/>
                </a:solidFill>
                <a:latin typeface="Bahnschrift Light Condensed" pitchFamily="34" charset="0"/>
              </a:rPr>
              <a:t>doctors</a:t>
            </a:r>
            <a:endParaRPr lang="en-US" sz="32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48484"/>
          <a:ext cx="8534400" cy="23138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7200"/>
                <a:gridCol w="4267200"/>
              </a:tblGrid>
              <a:tr h="632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Light SemiCondensed" pitchFamily="34" charset="0"/>
                        </a:rPr>
                        <a:t>A.P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Light SemiCondensed" pitchFamily="34" charset="0"/>
                        </a:rPr>
                        <a:t>, Karnataka, Kerala , Maharashtra  and </a:t>
                      </a:r>
                      <a:r>
                        <a:rPr lang="en-US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Light SemiCondensed" pitchFamily="34" charset="0"/>
                        </a:rPr>
                        <a:t>Tamilnadu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Light Semi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Condensed" pitchFamily="34" charset="0"/>
                        </a:rPr>
                        <a:t>Bihar,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Condensed" pitchFamily="34" charset="0"/>
                        </a:rPr>
                        <a:t> MP,  Rajasthan and UP 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Condensed" pitchFamily="34" charset="0"/>
                      </a:endParaRPr>
                    </a:p>
                  </a:txBody>
                  <a:tcPr/>
                </a:tc>
              </a:tr>
              <a:tr h="4859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 Light SemiCondensed" pitchFamily="34" charset="0"/>
                        </a:rPr>
                        <a:t>30 %</a:t>
                      </a:r>
                      <a:r>
                        <a:rPr lang="en-US" baseline="0" dirty="0" smtClean="0">
                          <a:latin typeface="Bahnschrift Light SemiCondensed" pitchFamily="34" charset="0"/>
                        </a:rPr>
                        <a:t> of Population</a:t>
                      </a:r>
                      <a:endParaRPr lang="en-US" dirty="0">
                        <a:latin typeface="Bahnschrift Light Semi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 Light SemiCondensed" pitchFamily="34" charset="0"/>
                        </a:rPr>
                        <a:t>37 %</a:t>
                      </a:r>
                      <a:r>
                        <a:rPr lang="en-US" baseline="0" dirty="0" smtClean="0">
                          <a:latin typeface="Bahnschrift Light SemiCondensed" pitchFamily="34" charset="0"/>
                        </a:rPr>
                        <a:t> of Population</a:t>
                      </a:r>
                      <a:endParaRPr lang="en-US" dirty="0">
                        <a:latin typeface="Bahnschrift Light SemiCondensed" pitchFamily="34" charset="0"/>
                      </a:endParaRPr>
                    </a:p>
                  </a:txBody>
                  <a:tcPr/>
                </a:tc>
              </a:tr>
              <a:tr h="5939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 Light SemiCondensed" pitchFamily="34" charset="0"/>
                        </a:rPr>
                        <a:t>55%</a:t>
                      </a:r>
                      <a:r>
                        <a:rPr lang="en-US" baseline="0" dirty="0" smtClean="0">
                          <a:latin typeface="Bahnschrift Light SemiCondensed" pitchFamily="34" charset="0"/>
                        </a:rPr>
                        <a:t>  share of Medical Colleges</a:t>
                      </a:r>
                      <a:endParaRPr lang="en-US" dirty="0">
                        <a:latin typeface="Bahnschrift Light Semi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 Light SemiCondensed" pitchFamily="34" charset="0"/>
                        </a:rPr>
                        <a:t>15%</a:t>
                      </a:r>
                      <a:r>
                        <a:rPr lang="en-US" baseline="0" dirty="0" smtClean="0">
                          <a:latin typeface="Bahnschrift Light SemiCondensed" pitchFamily="34" charset="0"/>
                        </a:rPr>
                        <a:t>  share of Medical Colleges</a:t>
                      </a:r>
                      <a:endParaRPr lang="en-US" dirty="0">
                        <a:latin typeface="Bahnschrift Light SemiCondensed" pitchFamily="34" charset="0"/>
                      </a:endParaRPr>
                    </a:p>
                  </a:txBody>
                  <a:tcPr/>
                </a:tc>
              </a:tr>
              <a:tr h="5939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 Light SemiCondensed" pitchFamily="34" charset="0"/>
                        </a:rPr>
                        <a:t>30% </a:t>
                      </a:r>
                      <a:r>
                        <a:rPr lang="en-US" baseline="0" dirty="0" smtClean="0">
                          <a:latin typeface="Bahnschrift Light SemiCondensed" pitchFamily="34" charset="0"/>
                        </a:rPr>
                        <a:t> share of ANM nursing Colleges</a:t>
                      </a:r>
                      <a:endParaRPr lang="en-US" dirty="0">
                        <a:latin typeface="Bahnschrift Light Semi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 Light SemiCondensed" pitchFamily="34" charset="0"/>
                        </a:rPr>
                        <a:t>20% </a:t>
                      </a:r>
                      <a:r>
                        <a:rPr lang="en-US" baseline="0" dirty="0" smtClean="0">
                          <a:latin typeface="Bahnschrift Light SemiCondensed" pitchFamily="34" charset="0"/>
                        </a:rPr>
                        <a:t> share of ANM nursing Colleges</a:t>
                      </a:r>
                      <a:endParaRPr lang="en-US" dirty="0">
                        <a:latin typeface="Bahnschrift Light SemiCondens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053" name="Rectangle 5"/>
          <p:cNvSpPr>
            <a:spLocks noChangeArrowheads="1"/>
          </p:cNvSpPr>
          <p:nvPr/>
        </p:nvSpPr>
        <p:spPr bwMode="auto">
          <a:xfrm>
            <a:off x="381000" y="356235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sz="2000" dirty="0">
                <a:latin typeface="Bahnschrift Light Condensed" pitchFamily="34" charset="0"/>
              </a:rPr>
              <a:t>States like Bihar, UP, MP and Rajasthan owns 37% of India’s population, but they have only 15 % of Medical Colleges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Bahnschrift Light Condensed" pitchFamily="34" charset="0"/>
              </a:rPr>
              <a:t>Major source of financing the hospitalization expenses</a:t>
            </a:r>
            <a:endParaRPr lang="en-US" sz="32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23950"/>
            <a:ext cx="5105400" cy="369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Percentages share of hospitalization cases in India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5410200" y="1200150"/>
            <a:ext cx="35052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poor are routinely forced to dip into their savings</a:t>
            </a:r>
            <a:r>
              <a:rPr lang="en-US" dirty="0">
                <a:latin typeface="Bahnschrift Light Condensed" pitchFamily="34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borrow</a:t>
            </a:r>
            <a:r>
              <a:rPr lang="en-US" dirty="0">
                <a:latin typeface="Bahnschrift Light Condensed" pitchFamily="34" charset="0"/>
              </a:rPr>
              <a:t>, delay treatment or receive poor quality care, experts said.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The average medical expenditure incurred during stay at hospital per case of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hospitalization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is 7.5 time higher for private hospitals as compare to govt. hospitals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Private hospitals </a:t>
            </a:r>
            <a:r>
              <a:rPr lang="en-US" dirty="0">
                <a:latin typeface="Bahnschrift Light Condensed" pitchFamily="34" charset="0"/>
              </a:rPr>
              <a:t>gets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51.9 % of rural </a:t>
            </a:r>
            <a:r>
              <a:rPr lang="en-US" dirty="0">
                <a:latin typeface="Bahnschrift Light Condensed" pitchFamily="34" charset="0"/>
              </a:rPr>
              <a:t>hospitalization cases and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61.4 % of urban </a:t>
            </a:r>
            <a:r>
              <a:rPr lang="en-US" dirty="0">
                <a:latin typeface="Bahnschrift Light Condensed" pitchFamily="34" charset="0"/>
              </a:rPr>
              <a:t>cases. areas government hospitals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09950"/>
            <a:ext cx="5105400" cy="1214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28750"/>
            <a:ext cx="510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3028950"/>
            <a:ext cx="5181600" cy="338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  <a:latin typeface="Bahnschrift Light Condensed" pitchFamily="34" charset="0"/>
              </a:rPr>
              <a:t>Average medical expenditure per </a:t>
            </a:r>
            <a:r>
              <a:rPr lang="en-US" sz="1600" b="1" dirty="0" err="1">
                <a:solidFill>
                  <a:srgbClr val="C00000"/>
                </a:solidFill>
                <a:latin typeface="Bahnschrift Light Condensed" pitchFamily="34" charset="0"/>
              </a:rPr>
              <a:t>hospitalisation</a:t>
            </a:r>
            <a:r>
              <a:rPr lang="en-US" sz="1600" b="1" dirty="0">
                <a:solidFill>
                  <a:srgbClr val="C00000"/>
                </a:solidFill>
                <a:latin typeface="Bahnschrift Light Condensed" pitchFamily="34" charset="0"/>
              </a:rPr>
              <a:t> case by type of hospital</a:t>
            </a:r>
          </a:p>
        </p:txBody>
      </p:sp>
      <p:sp>
        <p:nvSpPr>
          <p:cNvPr id="45065" name="TextBox 11"/>
          <p:cNvSpPr txBox="1">
            <a:spLocks noChangeArrowheads="1"/>
          </p:cNvSpPr>
          <p:nvPr/>
        </p:nvSpPr>
        <p:spPr bwMode="auto">
          <a:xfrm>
            <a:off x="228600" y="2724150"/>
            <a:ext cx="3733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Source: NSS 75th Round (July 2017 – June 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Bahnschrift Light Condensed" pitchFamily="34" charset="0"/>
              </a:rPr>
              <a:t>Major source of financing the hospitalization expenses</a:t>
            </a:r>
            <a:endParaRPr lang="en-US" sz="32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t="31271" b="1839"/>
          <a:stretch>
            <a:fillRect/>
          </a:stretch>
        </p:blipFill>
        <p:spPr bwMode="auto">
          <a:xfrm>
            <a:off x="381000" y="1504950"/>
            <a:ext cx="8458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228600" y="1123950"/>
            <a:ext cx="868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Break-up (%) of hospitalization cases by major source of finance of expenses</a:t>
            </a: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304800" y="3486150"/>
            <a:ext cx="86868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Households having persons who had been admitted to hospital during the last 365 days were asked about the major source of financing the hospitalization expenses.</a:t>
            </a:r>
          </a:p>
          <a:p>
            <a:pPr marL="114300" indent="-1143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The responses were classified into five categories, namely, (</a:t>
            </a:r>
            <a:r>
              <a:rPr lang="en-US" dirty="0" err="1">
                <a:latin typeface="Bahnschrift Light Condensed" pitchFamily="34" charset="0"/>
              </a:rPr>
              <a:t>i</a:t>
            </a:r>
            <a:r>
              <a:rPr lang="en-US" dirty="0">
                <a:latin typeface="Bahnschrift Light Condensed" pitchFamily="34" charset="0"/>
              </a:rPr>
              <a:t>) household income/savings, (ii) borrowings, (iii) sale of physical assets, (iv) contribution from friends and relatives, and (v) other sources.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Bahnschrift Light Condensed" pitchFamily="34" charset="0"/>
              </a:rPr>
              <a:t>Insurance Coverage</a:t>
            </a:r>
            <a:endParaRPr lang="en-US" sz="32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23950"/>
            <a:ext cx="5029200" cy="338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  <a:latin typeface="Bahnschrift Light Condensed" pitchFamily="34" charset="0"/>
              </a:rPr>
              <a:t>Percentages of persons having health expenditure coverage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5410200" y="1276350"/>
            <a:ext cx="3505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en-US" dirty="0">
                <a:latin typeface="Bahnschrift Light Condensed" pitchFamily="34" charset="0"/>
              </a:rPr>
              <a:t>Till today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less than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15%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of the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rural people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have any kind of health insurance,</a:t>
            </a:r>
            <a:r>
              <a:rPr lang="en-US" dirty="0">
                <a:latin typeface="Bahnschrift Light Condensed" pitchFamily="34" charset="0"/>
              </a:rPr>
              <a:t> forcing them to spend </a:t>
            </a:r>
            <a:r>
              <a:rPr lang="en-US" dirty="0" smtClean="0">
                <a:latin typeface="Bahnschrift Light Condensed" pitchFamily="34" charset="0"/>
              </a:rPr>
              <a:t>Out of Pocket for </a:t>
            </a:r>
            <a:r>
              <a:rPr lang="en-US" dirty="0">
                <a:latin typeface="Bahnschrift Light Condensed" pitchFamily="34" charset="0"/>
              </a:rPr>
              <a:t>healthcare expenses, report by the National Survey Office (NSO).</a:t>
            </a:r>
          </a:p>
          <a:p>
            <a:pPr marL="171450" indent="-171450" algn="just">
              <a:buFont typeface="Arial" charset="0"/>
              <a:buChar char="•"/>
            </a:pPr>
            <a:endParaRPr lang="en-US" dirty="0">
              <a:latin typeface="Bahnschrift Light Condensed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Health costs keep people poor</a:t>
            </a:r>
            <a:r>
              <a:rPr lang="en-US" dirty="0">
                <a:latin typeface="Bahnschrift Light Condensed" pitchFamily="34" charset="0"/>
              </a:rPr>
              <a:t>, and push those just above the poverty line back into poverty. In 2011-12,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out-of-pocket health </a:t>
            </a:r>
            <a:r>
              <a:rPr lang="en-US" dirty="0">
                <a:latin typeface="Bahnschrift Light Condensed" pitchFamily="34" charset="0"/>
              </a:rPr>
              <a:t>expenses drove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55 million Indians into poverty trap.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t="4348" b="4348"/>
          <a:stretch>
            <a:fillRect/>
          </a:stretch>
        </p:blipFill>
        <p:spPr bwMode="auto">
          <a:xfrm>
            <a:off x="228600" y="1428750"/>
            <a:ext cx="50292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81350"/>
            <a:ext cx="5029200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Bahnschrift Light Condensed" pitchFamily="34" charset="0"/>
              </a:rPr>
              <a:t>Comparative </a:t>
            </a: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Analysis with </a:t>
            </a:r>
            <a:r>
              <a:rPr lang="en-US" sz="3200" dirty="0" err="1">
                <a:solidFill>
                  <a:schemeClr val="bg1"/>
                </a:solidFill>
                <a:latin typeface="Bahnschrift Light Condensed" pitchFamily="34" charset="0"/>
              </a:rPr>
              <a:t>Neighbours</a:t>
            </a:r>
            <a:endParaRPr lang="en-US" sz="32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pic>
        <p:nvPicPr>
          <p:cNvPr id="70658" name="Picture 2" descr="https://sabrangindia.in/sites/default/files/mortality2.jpg?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17" y="1200150"/>
            <a:ext cx="411321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5" name="Picture 7" descr="Stunting-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617" y="1200150"/>
            <a:ext cx="438969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01625" y="1144588"/>
            <a:ext cx="8504238" cy="3429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7635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Expenditure on Health care system – a Comparative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613648" cy="35600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Bahnschrift Light SemiCondensed" pitchFamily="34" charset="0"/>
              </a:rPr>
              <a:t>Strengthening of Rural Health Infrastructure </a:t>
            </a:r>
          </a:p>
          <a:p>
            <a:pPr marL="176213" indent="-176213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Bahnschrift Light Condensed" pitchFamily="34" charset="0"/>
              </a:rPr>
              <a:t>Augmenting infrastructure and facilities at SCs/PHCs/CHCs</a:t>
            </a:r>
          </a:p>
          <a:p>
            <a:pPr marL="176213" indent="-176213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Bahnschrift Light Condensed" pitchFamily="34" charset="0"/>
              </a:rPr>
              <a:t>Increase</a:t>
            </a:r>
            <a:r>
              <a:rPr lang="en-US" sz="1800" dirty="0" smtClean="0">
                <a:latin typeface="Bahnschrift Light Condensed" pitchFamily="34" charset="0"/>
              </a:rPr>
              <a:t> the number of </a:t>
            </a:r>
            <a:r>
              <a:rPr lang="en-US" sz="1800" b="1" dirty="0" smtClean="0">
                <a:solidFill>
                  <a:srgbClr val="C00000"/>
                </a:solidFill>
                <a:latin typeface="Bahnschrift Light Condensed" pitchFamily="34" charset="0"/>
              </a:rPr>
              <a:t>qualified Doctors in Rural Areas 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( problems of quack doctors)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Light Condensed" pitchFamily="34" charset="0"/>
            </a:endParaRPr>
          </a:p>
          <a:p>
            <a:pPr marL="176213" indent="-176213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Bahnschrift Light Condensed" pitchFamily="34" charset="0"/>
              </a:rPr>
              <a:t>It will </a:t>
            </a:r>
            <a:r>
              <a:rPr lang="en-US" sz="1800" dirty="0" smtClean="0">
                <a:latin typeface="Bahnschrift Light Condensed" pitchFamily="34" charset="0"/>
              </a:rPr>
              <a:t>help </a:t>
            </a:r>
            <a:r>
              <a:rPr lang="en-US" sz="1800" b="1" dirty="0" smtClean="0">
                <a:solidFill>
                  <a:srgbClr val="C00000"/>
                </a:solidFill>
                <a:latin typeface="Bahnschrift Light Condensed" pitchFamily="34" charset="0"/>
              </a:rPr>
              <a:t>to prevent  many life-threatening </a:t>
            </a:r>
            <a:r>
              <a:rPr lang="en-US" sz="1800" dirty="0" smtClean="0">
                <a:latin typeface="Bahnschrift Light Condensed" pitchFamily="34" charset="0"/>
              </a:rPr>
              <a:t>diseases through timely diagnosis and medication.</a:t>
            </a:r>
          </a:p>
          <a:p>
            <a:pPr marL="176213" indent="-176213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ahnschrift Light Condensed" pitchFamily="34" charset="0"/>
              </a:rPr>
              <a:t>It will not only </a:t>
            </a:r>
            <a:r>
              <a:rPr lang="en-US" sz="1800" b="1" dirty="0" smtClean="0">
                <a:solidFill>
                  <a:srgbClr val="C00000"/>
                </a:solidFill>
                <a:latin typeface="Bahnschrift Light Condensed" pitchFamily="34" charset="0"/>
              </a:rPr>
              <a:t>reduce the burden on secondary and tertiary care system  </a:t>
            </a:r>
          </a:p>
          <a:p>
            <a:pPr marL="176213" indent="-176213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ysClr val="windowText" lastClr="000000"/>
              </a:solidFill>
              <a:latin typeface="Bahnschrift Light Condensed" pitchFamily="34" charset="0"/>
            </a:endParaRP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Bahnschrift Light Condensed" pitchFamily="34" charset="0"/>
              </a:rPr>
              <a:t>Ensuring the presence of  Doctors &amp; Other Para Medical Staffs in rural hospitals:</a:t>
            </a:r>
          </a:p>
          <a:p>
            <a:pPr marL="176213" indent="-176213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Bahnschrift Light Condensed" pitchFamily="34" charset="0"/>
              </a:rPr>
              <a:t>Retention of doctors </a:t>
            </a:r>
            <a:r>
              <a:rPr lang="en-US" sz="1800" dirty="0" smtClean="0">
                <a:latin typeface="Bahnschrift Light Condensed" pitchFamily="34" charset="0"/>
              </a:rPr>
              <a:t>in rural areas is a major challenge.</a:t>
            </a:r>
          </a:p>
          <a:p>
            <a:pPr marL="176213" indent="-176213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Bahnschrift Light Condensed" pitchFamily="34" charset="0"/>
              </a:rPr>
              <a:t>Poor living and working conditions</a:t>
            </a:r>
            <a:r>
              <a:rPr lang="en-US" sz="1800" dirty="0" smtClean="0">
                <a:latin typeface="Bahnschrift Light Condensed" pitchFamily="34" charset="0"/>
              </a:rPr>
              <a:t>, irregular </a:t>
            </a:r>
            <a:r>
              <a:rPr lang="en-US" sz="1800" b="1" dirty="0" smtClean="0">
                <a:solidFill>
                  <a:srgbClr val="C00000"/>
                </a:solidFill>
                <a:latin typeface="Bahnschrift Light Condensed" pitchFamily="34" charset="0"/>
              </a:rPr>
              <a:t>medicine supply</a:t>
            </a:r>
            <a:r>
              <a:rPr lang="en-US" sz="1800" dirty="0" smtClean="0">
                <a:latin typeface="Bahnschrift Light Condensed" pitchFamily="34" charset="0"/>
              </a:rPr>
              <a:t>, professional isolation and the burden of administrative work are some of the challenges faced by doctors on rural postings.</a:t>
            </a:r>
          </a:p>
          <a:p>
            <a:pPr marL="176213" indent="-176213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Bahnschrift Light Condensed" pitchFamily="34" charset="0"/>
              </a:rPr>
              <a:t>As per  the </a:t>
            </a:r>
            <a:r>
              <a:rPr lang="en-US" sz="1800" b="1" dirty="0" smtClean="0">
                <a:solidFill>
                  <a:srgbClr val="C00000"/>
                </a:solidFill>
                <a:latin typeface="Bahnschrift Light Condensed" pitchFamily="34" charset="0"/>
              </a:rPr>
              <a:t>World Bank</a:t>
            </a:r>
            <a:r>
              <a:rPr lang="en-US" sz="1800" dirty="0" smtClean="0">
                <a:latin typeface="Bahnschrift Light Condensed" pitchFamily="34" charset="0"/>
              </a:rPr>
              <a:t> 2011 study </a:t>
            </a:r>
            <a:r>
              <a:rPr lang="en-US" sz="1800" b="1" dirty="0" smtClean="0">
                <a:solidFill>
                  <a:srgbClr val="C00000"/>
                </a:solidFill>
                <a:latin typeface="Bahnschrift Light Condensed" pitchFamily="34" charset="0"/>
              </a:rPr>
              <a:t>39% medical providers in PHCs in 19 major states were counted “absent”.</a:t>
            </a:r>
          </a:p>
          <a:p>
            <a:pPr marL="176213" indent="-176213" fontAlgn="auto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2000" dirty="0" smtClean="0">
              <a:solidFill>
                <a:sysClr val="windowText" lastClr="000000"/>
              </a:solidFill>
              <a:latin typeface="Bahnschrift Light Condensed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Way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915400" cy="3581400"/>
          </a:xfrm>
        </p:spPr>
        <p:txBody>
          <a:bodyPr>
            <a:noAutofit/>
          </a:bodyPr>
          <a:lstStyle/>
          <a:p>
            <a:pPr marL="285750" indent="-285750" algn="just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 Narrow" pitchFamily="34" charset="0"/>
              </a:rPr>
              <a:t>A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close observation </a:t>
            </a:r>
            <a:r>
              <a:rPr lang="en-US" sz="2400" dirty="0" smtClean="0">
                <a:latin typeface="Arial Narrow" pitchFamily="34" charset="0"/>
              </a:rPr>
              <a:t>of country’s health care system indicates that Indian health care is facing a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deep rooted crisis in rural areas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marL="285750" indent="-285750" algn="just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 Narrow" pitchFamily="34" charset="0"/>
              </a:rPr>
              <a:t>Government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succeeded in </a:t>
            </a:r>
            <a:r>
              <a:rPr lang="en-US" sz="2400" dirty="0" smtClean="0">
                <a:latin typeface="Arial Narrow" pitchFamily="34" charset="0"/>
              </a:rPr>
              <a:t>generating good health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infrastructures in urban area </a:t>
            </a:r>
            <a:r>
              <a:rPr lang="en-US" sz="2400" dirty="0" smtClean="0">
                <a:latin typeface="Arial Narrow" pitchFamily="34" charset="0"/>
              </a:rPr>
              <a:t>but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fail</a:t>
            </a:r>
            <a:r>
              <a:rPr lang="en-US" sz="2400" dirty="0" smtClean="0">
                <a:latin typeface="Arial Narrow" pitchFamily="34" charset="0"/>
              </a:rPr>
              <a:t> to do so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in rural areas</a:t>
            </a:r>
            <a:r>
              <a:rPr lang="en-US" sz="2400" dirty="0" smtClean="0">
                <a:latin typeface="Arial Narrow" pitchFamily="34" charset="0"/>
              </a:rPr>
              <a:t>. </a:t>
            </a:r>
          </a:p>
          <a:p>
            <a:pPr marL="285750" indent="-285750" algn="just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 Narrow" pitchFamily="34" charset="0"/>
              </a:rPr>
              <a:t>Looking at the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health landscape </a:t>
            </a:r>
            <a:r>
              <a:rPr lang="en-US" sz="2400" dirty="0" smtClean="0">
                <a:latin typeface="Arial Narrow" pitchFamily="34" charset="0"/>
              </a:rPr>
              <a:t>of India,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75 per cent of health infrastructure </a:t>
            </a:r>
            <a:r>
              <a:rPr lang="en-US" sz="2400" dirty="0" smtClean="0">
                <a:latin typeface="Arial Narrow" pitchFamily="34" charset="0"/>
              </a:rPr>
              <a:t>and other health resources are concentrated in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urban areas </a:t>
            </a:r>
            <a:r>
              <a:rPr lang="en-US" sz="2400" dirty="0" smtClean="0">
                <a:latin typeface="Arial Narrow" pitchFamily="34" charset="0"/>
              </a:rPr>
              <a:t>and most of the health resources lie with the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urban centric private sector</a:t>
            </a:r>
            <a:r>
              <a:rPr lang="en-US" sz="2400" dirty="0" smtClean="0">
                <a:latin typeface="Arial Narrow" pitchFamily="34" charset="0"/>
              </a:rPr>
              <a:t>. </a:t>
            </a:r>
          </a:p>
          <a:p>
            <a:pPr marL="285750" indent="-285750" algn="just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Bahnschrift Light Condensed" pitchFamily="34" charset="0"/>
              </a:rPr>
              <a:t>Rural areas constitute about </a:t>
            </a:r>
            <a:r>
              <a:rPr lang="en-US" sz="2400" b="1" dirty="0" smtClean="0">
                <a:solidFill>
                  <a:srgbClr val="C00000"/>
                </a:solidFill>
                <a:latin typeface="Bahnschrift Light Condensed" pitchFamily="34" charset="0"/>
              </a:rPr>
              <a:t>65%</a:t>
            </a:r>
            <a:r>
              <a:rPr lang="en-US" sz="2400" dirty="0" smtClean="0">
                <a:latin typeface="Bahnschrift Light Condensed" pitchFamily="34" charset="0"/>
              </a:rPr>
              <a:t> of the population in 2016, </a:t>
            </a:r>
            <a:r>
              <a:rPr lang="en-US" sz="2400" b="1" dirty="0" smtClean="0">
                <a:solidFill>
                  <a:srgbClr val="C00000"/>
                </a:solidFill>
                <a:latin typeface="Bahnschrift Light Condensed" pitchFamily="34" charset="0"/>
              </a:rPr>
              <a:t>only 36% of health workforce</a:t>
            </a:r>
            <a:r>
              <a:rPr lang="en-US" sz="2400" dirty="0" smtClean="0">
                <a:solidFill>
                  <a:srgbClr val="C00000"/>
                </a:solidFill>
                <a:latin typeface="Bahnschrift Light Condensed" pitchFamily="34" charset="0"/>
              </a:rPr>
              <a:t> </a:t>
            </a:r>
            <a:r>
              <a:rPr lang="en-US" sz="2400" dirty="0" smtClean="0">
                <a:latin typeface="Bahnschrift Light Condensed" pitchFamily="34" charset="0"/>
              </a:rPr>
              <a:t>was available </a:t>
            </a:r>
            <a:r>
              <a:rPr lang="en-US" sz="2400" b="1" dirty="0" smtClean="0">
                <a:solidFill>
                  <a:srgbClr val="C00000"/>
                </a:solidFill>
                <a:latin typeface="Bahnschrift Light Condensed" pitchFamily="34" charset="0"/>
              </a:rPr>
              <a:t>in rural areas</a:t>
            </a:r>
            <a:endParaRPr lang="en-US" sz="1800" b="1" dirty="0" smtClean="0">
              <a:solidFill>
                <a:srgbClr val="C00000"/>
              </a:solidFill>
              <a:latin typeface="Bahnschrift Ligh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25" y="57150"/>
            <a:ext cx="8829675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Way </a:t>
            </a:r>
            <a:r>
              <a:rPr lang="en-US" sz="3600" dirty="0" smtClean="0">
                <a:solidFill>
                  <a:schemeClr val="bg1"/>
                </a:solidFill>
                <a:latin typeface="Bahnschrift Light Condensed" pitchFamily="34" charset="0"/>
              </a:rPr>
              <a:t>forward….</a:t>
            </a:r>
            <a:endParaRPr lang="en-US" sz="36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23950"/>
            <a:ext cx="8763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Bahnschrift Light Condensed" pitchFamily="34" charset="0"/>
              </a:rPr>
              <a:t>Increase public health </a:t>
            </a:r>
            <a:r>
              <a:rPr lang="en-US" sz="2000" b="1" dirty="0">
                <a:solidFill>
                  <a:srgbClr val="00B0F0"/>
                </a:solidFill>
                <a:latin typeface="Bahnschrift Light Condensed" pitchFamily="34" charset="0"/>
              </a:rPr>
              <a:t>expenditure </a:t>
            </a:r>
            <a:endParaRPr lang="en-GB" sz="2000" dirty="0">
              <a:solidFill>
                <a:srgbClr val="00B0F0"/>
              </a:solidFill>
              <a:latin typeface="Bahnschrift Light Condensed" pitchFamily="34" charset="0"/>
            </a:endParaRPr>
          </a:p>
          <a:p>
            <a:pPr marL="176213" indent="-176213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b="1" dirty="0" smtClean="0">
                <a:latin typeface="Bahnschrift Light Condensed" pitchFamily="34" charset="0"/>
              </a:rPr>
              <a:t>Spending</a:t>
            </a:r>
            <a:r>
              <a:rPr lang="en-GB" dirty="0" smtClean="0">
                <a:latin typeface="Bahnschrift Light Condensed" pitchFamily="34" charset="0"/>
              </a:rPr>
              <a:t> </a:t>
            </a:r>
            <a:r>
              <a:rPr lang="en-GB" dirty="0">
                <a:latin typeface="Bahnschrift Light Condensed" pitchFamily="34" charset="0"/>
              </a:rPr>
              <a:t>on public health </a:t>
            </a:r>
            <a:r>
              <a:rPr lang="en-GB" dirty="0" smtClean="0">
                <a:latin typeface="Bahnschrift Light Condensed" pitchFamily="34" charset="0"/>
              </a:rPr>
              <a:t>care </a:t>
            </a:r>
            <a:r>
              <a:rPr lang="en-GB" b="1" dirty="0" smtClean="0">
                <a:latin typeface="Bahnschrift Light Condensed" pitchFamily="34" charset="0"/>
              </a:rPr>
              <a:t>must be increase to 2.5 % of GDP </a:t>
            </a:r>
            <a:r>
              <a:rPr lang="en-GB" dirty="0" smtClean="0">
                <a:latin typeface="Bahnschrift Light Condensed" pitchFamily="34" charset="0"/>
              </a:rPr>
              <a:t>care. At present it is </a:t>
            </a:r>
            <a:r>
              <a:rPr lang="en-GB" b="1" dirty="0" smtClean="0">
                <a:solidFill>
                  <a:srgbClr val="C00000"/>
                </a:solidFill>
                <a:latin typeface="Bahnschrift Light Condensed" pitchFamily="34" charset="0"/>
              </a:rPr>
              <a:t>1.41 % </a:t>
            </a:r>
            <a:r>
              <a:rPr lang="en-GB" b="1" dirty="0">
                <a:solidFill>
                  <a:srgbClr val="C00000"/>
                </a:solidFill>
                <a:latin typeface="Bahnschrift Light Condensed" pitchFamily="34" charset="0"/>
              </a:rPr>
              <a:t>of GDP</a:t>
            </a:r>
            <a:r>
              <a:rPr lang="en-GB" dirty="0">
                <a:latin typeface="Bahnschrift Light Condensed" pitchFamily="34" charset="0"/>
              </a:rPr>
              <a:t>, placing India below Pakistan, China and Nigeria in the spending table</a:t>
            </a:r>
            <a:r>
              <a:rPr lang="en-GB" dirty="0" smtClean="0">
                <a:latin typeface="Bahnschrift Light Condensed" pitchFamily="34" charset="0"/>
              </a:rPr>
              <a:t>.</a:t>
            </a:r>
          </a:p>
          <a:p>
            <a:pPr marL="176213" indent="-176213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The allocation to NHM declined </a:t>
            </a:r>
            <a:r>
              <a:rPr lang="en-US" dirty="0">
                <a:latin typeface="Bahnschrift Light Condensed" pitchFamily="34" charset="0"/>
              </a:rPr>
              <a:t>from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57%</a:t>
            </a:r>
            <a:r>
              <a:rPr lang="en-US" dirty="0">
                <a:latin typeface="Bahnschrift Light Condensed" pitchFamily="34" charset="0"/>
              </a:rPr>
              <a:t> of the health budget in 2016-17 to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56%</a:t>
            </a:r>
            <a:r>
              <a:rPr lang="en-US" dirty="0">
                <a:latin typeface="Bahnschrift Light Condensed" pitchFamily="34" charset="0"/>
              </a:rPr>
              <a:t> in 2017-18–despite an absolute increase from Rs 22,197 </a:t>
            </a:r>
            <a:r>
              <a:rPr lang="en-US" dirty="0" err="1">
                <a:latin typeface="Bahnschrift Light Condensed" pitchFamily="34" charset="0"/>
              </a:rPr>
              <a:t>crore</a:t>
            </a:r>
            <a:r>
              <a:rPr lang="en-US" dirty="0">
                <a:latin typeface="Bahnschrift Light Condensed" pitchFamily="34" charset="0"/>
              </a:rPr>
              <a:t> to Rs 26,690 </a:t>
            </a:r>
            <a:r>
              <a:rPr lang="en-US" dirty="0" err="1">
                <a:latin typeface="Bahnschrift Light Condensed" pitchFamily="34" charset="0"/>
              </a:rPr>
              <a:t>crore</a:t>
            </a:r>
            <a:r>
              <a:rPr lang="en-US" dirty="0" smtClean="0">
                <a:latin typeface="Bahnschrift Light Condensed" pitchFamily="34" charset="0"/>
              </a:rPr>
              <a:t>.</a:t>
            </a:r>
          </a:p>
          <a:p>
            <a:pPr marL="176213" indent="-176213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latin typeface="Bahnschrift Light Condensed" pitchFamily="34" charset="0"/>
              </a:rPr>
              <a:t>Despite that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14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states lose on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at least 20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% </a:t>
            </a:r>
            <a:r>
              <a:rPr lang="en-US" dirty="0" smtClean="0">
                <a:latin typeface="Bahnschrift Light Condensed" pitchFamily="34" charset="0"/>
              </a:rPr>
              <a:t>of National </a:t>
            </a:r>
            <a:r>
              <a:rPr lang="en-US" dirty="0">
                <a:latin typeface="Bahnschrift Light Condensed" pitchFamily="34" charset="0"/>
              </a:rPr>
              <a:t>Health Mission funds over </a:t>
            </a:r>
            <a:r>
              <a:rPr lang="en-US" dirty="0" smtClean="0">
                <a:latin typeface="Bahnschrift Light Condensed" pitchFamily="34" charset="0"/>
              </a:rPr>
              <a:t>non-performance </a:t>
            </a:r>
          </a:p>
          <a:p>
            <a:pPr marL="176213" indent="-176213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sz="100" dirty="0">
              <a:latin typeface="Bahnschrift Light Condensed" pitchFamily="34" charset="0"/>
            </a:endParaRPr>
          </a:p>
          <a:p>
            <a:pPr marL="176213" indent="-176213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00B0F0"/>
                </a:solidFill>
                <a:latin typeface="Bahnschrift Light Condensed" pitchFamily="34" charset="0"/>
              </a:rPr>
              <a:t>Need to reduce Out of Pocket Expenses</a:t>
            </a:r>
          </a:p>
          <a:p>
            <a:pPr marL="176213" indent="-17621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latin typeface="Bahnschrift Light Condensed" pitchFamily="34" charset="0"/>
              </a:rPr>
              <a:t>Very high </a:t>
            </a:r>
            <a:r>
              <a:rPr lang="en-US" dirty="0">
                <a:latin typeface="Bahnschrift Light Condensed" pitchFamily="34" charset="0"/>
              </a:rPr>
              <a:t>out-of-pocket (OOP) expenditure for the general </a:t>
            </a:r>
            <a:r>
              <a:rPr lang="en-US" dirty="0" smtClean="0">
                <a:latin typeface="Bahnschrift Light Condensed" pitchFamily="34" charset="0"/>
              </a:rPr>
              <a:t>public.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78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% of all spends on healthcare are paid by the people and 72% of this is on drugs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alone.</a:t>
            </a:r>
          </a:p>
          <a:p>
            <a:pPr marL="176213" indent="-17621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latin typeface="Bahnschrift Light Condensed" pitchFamily="34" charset="0"/>
              </a:rPr>
              <a:t>About </a:t>
            </a:r>
            <a:r>
              <a:rPr lang="en-US" b="1" dirty="0" smtClean="0">
                <a:solidFill>
                  <a:srgbClr val="C00000"/>
                </a:solidFill>
                <a:latin typeface="Bahnschrift Light Condensed" pitchFamily="34" charset="0"/>
              </a:rPr>
              <a:t>23% of the sick can’t afford </a:t>
            </a:r>
            <a:r>
              <a:rPr lang="en-US" dirty="0" smtClean="0">
                <a:latin typeface="Bahnschrift Light Condensed" pitchFamily="34" charset="0"/>
              </a:rPr>
              <a:t>healthcare because of these payments- WHO</a:t>
            </a:r>
          </a:p>
          <a:p>
            <a:pPr marL="176213" indent="-176213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latin typeface="Bahnschrift Light Condensed" pitchFamily="34" charset="0"/>
              </a:rPr>
              <a:t>The </a:t>
            </a:r>
            <a:r>
              <a:rPr lang="en-US" b="1" dirty="0" err="1" smtClean="0">
                <a:latin typeface="Bahnschrift Light Condensed" pitchFamily="34" charset="0"/>
              </a:rPr>
              <a:t>Pradhan</a:t>
            </a:r>
            <a:r>
              <a:rPr lang="en-US" b="1" dirty="0" smtClean="0">
                <a:latin typeface="Bahnschrift Light Condensed" pitchFamily="34" charset="0"/>
              </a:rPr>
              <a:t> </a:t>
            </a:r>
            <a:r>
              <a:rPr lang="en-US" b="1" dirty="0" err="1">
                <a:latin typeface="Bahnschrift Light Condensed" pitchFamily="34" charset="0"/>
              </a:rPr>
              <a:t>Mantri</a:t>
            </a:r>
            <a:r>
              <a:rPr lang="en-US" b="1" dirty="0">
                <a:latin typeface="Bahnschrift Light Condensed" pitchFamily="34" charset="0"/>
              </a:rPr>
              <a:t> Jan </a:t>
            </a:r>
            <a:r>
              <a:rPr lang="en-US" b="1" dirty="0" err="1">
                <a:latin typeface="Bahnschrift Light Condensed" pitchFamily="34" charset="0"/>
              </a:rPr>
              <a:t>Arogya</a:t>
            </a:r>
            <a:r>
              <a:rPr lang="en-US" b="1" dirty="0">
                <a:latin typeface="Bahnschrift Light Condensed" pitchFamily="34" charset="0"/>
              </a:rPr>
              <a:t> </a:t>
            </a:r>
            <a:r>
              <a:rPr lang="en-US" b="1" dirty="0" err="1">
                <a:latin typeface="Bahnschrift Light Condensed" pitchFamily="34" charset="0"/>
              </a:rPr>
              <a:t>Yojana</a:t>
            </a:r>
            <a:r>
              <a:rPr lang="en-US" b="1" dirty="0">
                <a:latin typeface="Bahnschrift Light Condensed" pitchFamily="34" charset="0"/>
              </a:rPr>
              <a:t> </a:t>
            </a:r>
            <a:r>
              <a:rPr lang="en-US" dirty="0">
                <a:latin typeface="Bahnschrift Light Condensed" pitchFamily="34" charset="0"/>
              </a:rPr>
              <a:t>should be extended to the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10 </a:t>
            </a:r>
            <a:r>
              <a:rPr lang="en-US" b="1" dirty="0" err="1">
                <a:solidFill>
                  <a:srgbClr val="C00000"/>
                </a:solidFill>
                <a:latin typeface="Bahnschrift Light Condensed" pitchFamily="34" charset="0"/>
              </a:rPr>
              <a:t>crore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 poor </a:t>
            </a:r>
            <a:r>
              <a:rPr lang="en-US" dirty="0">
                <a:latin typeface="Bahnschrift Light Condensed" pitchFamily="34" charset="0"/>
              </a:rPr>
              <a:t>families on priority basis </a:t>
            </a:r>
            <a:endParaRPr lang="en-GB" dirty="0" smtClean="0">
              <a:latin typeface="Bahnschrift Light Condensed" pitchFamily="34" charset="0"/>
            </a:endParaRPr>
          </a:p>
          <a:p>
            <a:pPr marL="176213" indent="-176213">
              <a:buFont typeface="Arial" pitchFamily="34" charset="0"/>
              <a:buChar char="•"/>
            </a:pPr>
            <a:endParaRPr lang="en-GB" dirty="0" smtClean="0">
              <a:latin typeface="Bahnschrift Ligh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Way </a:t>
            </a:r>
            <a:r>
              <a:rPr lang="en-US" sz="3600" dirty="0" smtClean="0">
                <a:solidFill>
                  <a:schemeClr val="bg1"/>
                </a:solidFill>
                <a:latin typeface="Bahnschrift Light Condensed" pitchFamily="34" charset="0"/>
              </a:rPr>
              <a:t>forward…..</a:t>
            </a:r>
            <a:endParaRPr lang="en-US" sz="36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54276" name="Rectangle 11"/>
          <p:cNvSpPr>
            <a:spLocks noChangeArrowheads="1"/>
          </p:cNvSpPr>
          <p:nvPr/>
        </p:nvSpPr>
        <p:spPr bwMode="auto">
          <a:xfrm>
            <a:off x="152400" y="1139825"/>
            <a:ext cx="8686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AACC"/>
                </a:solidFill>
                <a:latin typeface="Bahnschrift Light Condensed" pitchFamily="34" charset="0"/>
              </a:rPr>
              <a:t>Establishment of </a:t>
            </a:r>
            <a:r>
              <a:rPr lang="en-US" sz="2000" b="1" dirty="0" err="1" smtClean="0">
                <a:solidFill>
                  <a:srgbClr val="00AACC"/>
                </a:solidFill>
                <a:latin typeface="Bahnschrift Light Condensed" pitchFamily="34" charset="0"/>
              </a:rPr>
              <a:t>Pradhan</a:t>
            </a:r>
            <a:r>
              <a:rPr lang="en-US" sz="2000" b="1" dirty="0" smtClean="0">
                <a:solidFill>
                  <a:srgbClr val="00AACC"/>
                </a:solidFill>
                <a:latin typeface="Bahnschrift Light Condensed" pitchFamily="34" charset="0"/>
              </a:rPr>
              <a:t> </a:t>
            </a:r>
            <a:r>
              <a:rPr lang="en-US" sz="2000" b="1" dirty="0" err="1" smtClean="0">
                <a:solidFill>
                  <a:srgbClr val="00AACC"/>
                </a:solidFill>
                <a:latin typeface="Bahnschrift Light Condensed" pitchFamily="34" charset="0"/>
              </a:rPr>
              <a:t>Mantri</a:t>
            </a:r>
            <a:r>
              <a:rPr lang="en-US" sz="2000" b="1" dirty="0" smtClean="0">
                <a:solidFill>
                  <a:srgbClr val="00AACC"/>
                </a:solidFill>
                <a:latin typeface="Bahnschrift Light Condensed" pitchFamily="34" charset="0"/>
              </a:rPr>
              <a:t> </a:t>
            </a:r>
            <a:r>
              <a:rPr lang="en-US" sz="2000" b="1" dirty="0" err="1" smtClean="0">
                <a:solidFill>
                  <a:srgbClr val="00AACC"/>
                </a:solidFill>
                <a:latin typeface="Bahnschrift Light Condensed" pitchFamily="34" charset="0"/>
              </a:rPr>
              <a:t>Bhartiya</a:t>
            </a:r>
            <a:r>
              <a:rPr lang="en-US" sz="2000" b="1" dirty="0" smtClean="0">
                <a:solidFill>
                  <a:srgbClr val="00AACC"/>
                </a:solidFill>
                <a:latin typeface="Bahnschrift Light Condensed" pitchFamily="34" charset="0"/>
              </a:rPr>
              <a:t> </a:t>
            </a:r>
            <a:r>
              <a:rPr lang="en-US" sz="2000" b="1" dirty="0" err="1" smtClean="0">
                <a:solidFill>
                  <a:srgbClr val="00AACC"/>
                </a:solidFill>
                <a:latin typeface="Bahnschrift Light Condensed" pitchFamily="34" charset="0"/>
              </a:rPr>
              <a:t>Janaushadhi</a:t>
            </a:r>
            <a:r>
              <a:rPr lang="en-US" sz="2000" b="1" dirty="0" smtClean="0">
                <a:solidFill>
                  <a:srgbClr val="00AACC"/>
                </a:solidFill>
                <a:latin typeface="Bahnschrift Light Condensed" pitchFamily="34" charset="0"/>
              </a:rPr>
              <a:t> </a:t>
            </a:r>
            <a:r>
              <a:rPr lang="en-US" sz="2000" b="1" dirty="0" err="1" smtClean="0">
                <a:solidFill>
                  <a:srgbClr val="00AACC"/>
                </a:solidFill>
                <a:latin typeface="Bahnschrift Light Condensed" pitchFamily="34" charset="0"/>
              </a:rPr>
              <a:t>Kendras</a:t>
            </a:r>
            <a:endParaRPr lang="en-US" sz="2000" b="1" dirty="0" smtClean="0">
              <a:solidFill>
                <a:srgbClr val="00AACC"/>
              </a:solidFill>
              <a:latin typeface="Bahnschrift Light Condensed" pitchFamily="34" charset="0"/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Bahnschrift Light Condensed" pitchFamily="34" charset="0"/>
              </a:rPr>
              <a:t>70 percent of the overall household expenditure on health in the country is on medicines. Source: WHO</a:t>
            </a:r>
          </a:p>
          <a:p>
            <a:pPr marL="176213" lvl="0" indent="-1762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Bahnschrift Light Condensed" pitchFamily="34" charset="0"/>
              </a:rPr>
              <a:t>Recently government has reduced the price of 348 essential medicines by Introducing Drug Price Control Order.  Now more drugs shall be included in this category</a:t>
            </a:r>
            <a:r>
              <a:rPr lang="en-US" dirty="0" smtClean="0">
                <a:latin typeface="Bahnschrift Light Condensed" pitchFamily="34" charset="0"/>
              </a:rPr>
              <a:t>.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AACC"/>
                </a:solidFill>
                <a:latin typeface="Bahnschrift Light Condensed" pitchFamily="34" charset="0"/>
              </a:rPr>
              <a:t>Health </a:t>
            </a:r>
            <a:r>
              <a:rPr lang="en-US" sz="2000" b="1" dirty="0">
                <a:solidFill>
                  <a:srgbClr val="00AACC"/>
                </a:solidFill>
                <a:latin typeface="Bahnschrift Light Condensed" pitchFamily="34" charset="0"/>
              </a:rPr>
              <a:t>and Wellness </a:t>
            </a:r>
            <a:r>
              <a:rPr lang="en-US" sz="2000" b="1" dirty="0" err="1">
                <a:solidFill>
                  <a:srgbClr val="00AACC"/>
                </a:solidFill>
                <a:latin typeface="Bahnschrift Light Condensed" pitchFamily="34" charset="0"/>
              </a:rPr>
              <a:t>Centres</a:t>
            </a:r>
            <a:r>
              <a:rPr lang="en-US" sz="2000" b="1" dirty="0">
                <a:solidFill>
                  <a:srgbClr val="00AACC"/>
                </a:solidFill>
                <a:latin typeface="Bahnschrift Light Condensed" pitchFamily="34" charset="0"/>
              </a:rPr>
              <a:t> (HWCs</a:t>
            </a:r>
            <a:r>
              <a:rPr lang="en-US" sz="2000" b="1" dirty="0" smtClean="0">
                <a:solidFill>
                  <a:srgbClr val="00AACC"/>
                </a:solidFill>
                <a:latin typeface="Bahnschrift Light Condensed" pitchFamily="34" charset="0"/>
              </a:rPr>
              <a:t>)</a:t>
            </a:r>
          </a:p>
          <a:p>
            <a:pPr marL="176213" indent="-17621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Bahnschrift Light Condensed" pitchFamily="34" charset="0"/>
              </a:rPr>
              <a:t>Under the </a:t>
            </a:r>
            <a:r>
              <a:rPr lang="en-US" dirty="0" err="1" smtClean="0">
                <a:latin typeface="Bahnschrift Light Condensed" pitchFamily="34" charset="0"/>
              </a:rPr>
              <a:t>Ayushman</a:t>
            </a:r>
            <a:r>
              <a:rPr lang="en-US" dirty="0" smtClean="0">
                <a:latin typeface="Bahnschrift Light Condensed" pitchFamily="34" charset="0"/>
              </a:rPr>
              <a:t> </a:t>
            </a:r>
            <a:r>
              <a:rPr lang="en-US" dirty="0">
                <a:latin typeface="Bahnschrift Light Condensed" pitchFamily="34" charset="0"/>
              </a:rPr>
              <a:t>Bharat  </a:t>
            </a:r>
            <a:r>
              <a:rPr lang="en-US" dirty="0" err="1" smtClean="0">
                <a:latin typeface="Bahnschrift Light Condensed" pitchFamily="34" charset="0"/>
              </a:rPr>
              <a:t>GoI</a:t>
            </a:r>
            <a:r>
              <a:rPr lang="en-US" dirty="0" smtClean="0">
                <a:latin typeface="Bahnschrift Light Condensed" pitchFamily="34" charset="0"/>
              </a:rPr>
              <a:t> has decided to create 1,50,000 Health </a:t>
            </a:r>
            <a:r>
              <a:rPr lang="en-US" dirty="0">
                <a:latin typeface="Bahnschrift Light Condensed" pitchFamily="34" charset="0"/>
              </a:rPr>
              <a:t>and Wellness </a:t>
            </a:r>
            <a:r>
              <a:rPr lang="en-US" dirty="0" err="1" smtClean="0">
                <a:latin typeface="Bahnschrift Light Condensed" pitchFamily="34" charset="0"/>
              </a:rPr>
              <a:t>Centres</a:t>
            </a:r>
            <a:r>
              <a:rPr lang="en-US" dirty="0" smtClean="0">
                <a:latin typeface="Bahnschrift Light Condensed" pitchFamily="34" charset="0"/>
              </a:rPr>
              <a:t> to deliver </a:t>
            </a:r>
            <a:r>
              <a:rPr lang="en-US" dirty="0">
                <a:latin typeface="Bahnschrift Light Condensed" pitchFamily="34" charset="0"/>
              </a:rPr>
              <a:t>Comprehensive Primary Health </a:t>
            </a:r>
            <a:r>
              <a:rPr lang="en-US" dirty="0" smtClean="0">
                <a:latin typeface="Bahnschrift Light Condensed" pitchFamily="34" charset="0"/>
              </a:rPr>
              <a:t>Care </a:t>
            </a:r>
            <a:r>
              <a:rPr lang="en-US" dirty="0">
                <a:latin typeface="Bahnschrift Light Condensed" pitchFamily="34" charset="0"/>
              </a:rPr>
              <a:t>that is universal and free to users, with a focus on wellness and the delivery of an expanded range of services closer to the </a:t>
            </a:r>
            <a:r>
              <a:rPr lang="en-US" dirty="0" smtClean="0">
                <a:latin typeface="Bahnschrift Light Condensed" pitchFamily="34" charset="0"/>
              </a:rPr>
              <a:t>community. </a:t>
            </a:r>
          </a:p>
          <a:p>
            <a:pPr marL="176213" indent="-176213"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AACC"/>
                </a:solidFill>
                <a:latin typeface="Bahnschrift Light Condensed" pitchFamily="34" charset="0"/>
              </a:rPr>
              <a:t>Making </a:t>
            </a:r>
            <a:r>
              <a:rPr lang="en-US" sz="2000" b="1" dirty="0" err="1" smtClean="0">
                <a:solidFill>
                  <a:srgbClr val="00AACC"/>
                </a:solidFill>
                <a:latin typeface="Bahnschrift Light Condensed" pitchFamily="34" charset="0"/>
              </a:rPr>
              <a:t>Swachh</a:t>
            </a:r>
            <a:r>
              <a:rPr lang="en-US" sz="2000" b="1" dirty="0" smtClean="0">
                <a:solidFill>
                  <a:srgbClr val="00AACC"/>
                </a:solidFill>
                <a:latin typeface="Bahnschrift Light Condensed" pitchFamily="34" charset="0"/>
              </a:rPr>
              <a:t> Bharat Mission Successful (SBM-Rural)</a:t>
            </a:r>
            <a:endParaRPr lang="en-US" sz="2000" b="1" dirty="0">
              <a:solidFill>
                <a:srgbClr val="00AACC"/>
              </a:solidFill>
              <a:latin typeface="Bahnschrift Light Condensed" pitchFamily="34" charset="0"/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Bahnschrift Light Condensed" pitchFamily="34" charset="0"/>
            </a:endParaRPr>
          </a:p>
          <a:p>
            <a:pPr marL="176213" lvl="0" indent="-176213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Bahnschrift Light Condensed" pitchFamily="34" charset="0"/>
            </a:endParaRPr>
          </a:p>
          <a:p>
            <a:pPr marL="176213" indent="-17621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Further Readings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533400" y="1200150"/>
            <a:ext cx="8077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en-US" sz="1200">
                <a:latin typeface="Bahnschrift Light" pitchFamily="34" charset="0"/>
              </a:rPr>
              <a:t>Bhandari L. &amp; Dutta S. (2007): ‘Health Infrastructure in Rural India’ in </a:t>
            </a:r>
            <a:r>
              <a:rPr lang="en-US" sz="1200" i="1">
                <a:latin typeface="Bahnschrift Light" pitchFamily="34" charset="0"/>
              </a:rPr>
              <a:t>India Infrastructure Report; 2007</a:t>
            </a:r>
            <a:r>
              <a:rPr lang="en-US" sz="1200">
                <a:latin typeface="Bahnschrift Light" pitchFamily="34" charset="0"/>
              </a:rPr>
              <a:t>,  available from </a:t>
            </a:r>
            <a:r>
              <a:rPr lang="en-US" sz="1200">
                <a:latin typeface="Bahnschrift Light" pitchFamily="34" charset="0"/>
                <a:hlinkClick r:id="rId2"/>
              </a:rPr>
              <a:t>http://citeseerx.ist.psu.edu/viewdoc/download?doi=10.1.1.463.4188&amp;rep=rep1&amp;type=pdf</a:t>
            </a:r>
            <a:endParaRPr lang="en-US" sz="1200">
              <a:latin typeface="Bahnschrift Light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en-US" sz="1200">
                <a:latin typeface="Bahnschrift Light" pitchFamily="34" charset="0"/>
              </a:rPr>
              <a:t>Saikia, D. (2017): ‘Human Resource Challenges in the Public Health Sector in Rural India’ in </a:t>
            </a:r>
            <a:r>
              <a:rPr lang="en-US" sz="1200" i="1">
                <a:latin typeface="Bahnschrift Light" pitchFamily="34" charset="0"/>
              </a:rPr>
              <a:t>The Journal of Institute of Public Enterprise, Jan-June, Vol. 40, No. 1&amp;2 ISSN : 0971-1864.</a:t>
            </a:r>
            <a:endParaRPr lang="en-US" sz="1200" b="1" i="1">
              <a:latin typeface="Bahnschrift Light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en-US" sz="1200">
                <a:latin typeface="Bahnschrift Light" pitchFamily="34" charset="0"/>
              </a:rPr>
              <a:t>National Health Profile 2018 13th Issue , published by Central Bureau of Health Intelligence Directorate General of Health ServicesMinistry of Health &amp; Family Welfare, Government of India, available from </a:t>
            </a:r>
            <a:r>
              <a:rPr lang="en-US" sz="1200">
                <a:latin typeface="Bahnschrift Light" pitchFamily="34" charset="0"/>
                <a:hlinkClick r:id="rId3"/>
              </a:rPr>
              <a:t>http://www.cbhidghs.nic.in/WriteReadData/l892s/Before%20Chapter1.pdf </a:t>
            </a:r>
            <a:r>
              <a:rPr lang="en-US" sz="1200">
                <a:latin typeface="Bahnschrift Light" pitchFamily="34" charset="0"/>
              </a:rPr>
              <a:t>	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Franklin Gothic Book" pitchFamily="34" charset="0"/>
              <a:buAutoNum type="arabicPeriod"/>
            </a:pPr>
            <a:r>
              <a:rPr lang="en-US" sz="1200">
                <a:latin typeface="Bahnschrift Light" pitchFamily="34" charset="0"/>
              </a:rPr>
              <a:t>Kumar A. &amp; Gupta S. (2012):  Health Infrastructure in India: Critical Analysis of Policy Gaps in the Indian Healthcare Delivery, Occasional Paper,  Published  by Vivekananda International Foundation, July – 2012, available from </a:t>
            </a:r>
            <a:r>
              <a:rPr lang="en-US" sz="1200">
                <a:latin typeface="Bahnschrift Light" pitchFamily="34" charset="0"/>
                <a:hlinkClick r:id="rId4"/>
              </a:rPr>
              <a:t>https://www.vifindia.org/occasionalpaper/2012/health-infrastructure-in-india-critical-analysis-of-policy-gaps-in-the-indian-healthcare-delivery</a:t>
            </a:r>
            <a:endParaRPr lang="en-US" sz="1200">
              <a:latin typeface="Bahnschrift Light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Franklin Gothic Book" pitchFamily="34" charset="0"/>
              <a:buAutoNum type="arabicPeriod"/>
            </a:pPr>
            <a:endParaRPr lang="en-US" sz="120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1981200" y="1885950"/>
            <a:ext cx="510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Bahnschrift Light SemiCondensed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76350"/>
            <a:ext cx="8686800" cy="3505200"/>
          </a:xfrm>
        </p:spPr>
        <p:txBody>
          <a:bodyPr>
            <a:noAutofit/>
          </a:bodyPr>
          <a:lstStyle/>
          <a:p>
            <a:pPr marL="285750" indent="-285750" algn="just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latin typeface="Bahnschrift Light Condensed" pitchFamily="34" charset="0"/>
              </a:rPr>
              <a:t>India has a little over </a:t>
            </a:r>
            <a:r>
              <a:rPr lang="en-US" sz="2200" b="1" dirty="0" smtClean="0">
                <a:solidFill>
                  <a:srgbClr val="C00000"/>
                </a:solidFill>
                <a:latin typeface="Bahnschrift Light Condensed" pitchFamily="34" charset="0"/>
              </a:rPr>
              <a:t>one million modern medicine (allopath) doctors </a:t>
            </a:r>
            <a:r>
              <a:rPr lang="en-US" sz="2200" dirty="0" smtClean="0">
                <a:latin typeface="Bahnschrift Light Condensed" pitchFamily="34" charset="0"/>
              </a:rPr>
              <a:t>to </a:t>
            </a:r>
            <a:r>
              <a:rPr lang="en-US" sz="2200" dirty="0" smtClean="0">
                <a:solidFill>
                  <a:srgbClr val="C00000"/>
                </a:solidFill>
                <a:latin typeface="Bahnschrift Light Condensed" pitchFamily="34" charset="0"/>
              </a:rPr>
              <a:t>treat</a:t>
            </a:r>
            <a:r>
              <a:rPr lang="en-US" sz="2200" dirty="0" smtClean="0">
                <a:latin typeface="Bahnschrift Light Condensed" pitchFamily="34" charset="0"/>
              </a:rPr>
              <a:t> its population of </a:t>
            </a:r>
            <a:r>
              <a:rPr lang="en-US" sz="2200" dirty="0" smtClean="0">
                <a:solidFill>
                  <a:srgbClr val="C00000"/>
                </a:solidFill>
                <a:latin typeface="Bahnschrift Light Condensed" pitchFamily="34" charset="0"/>
              </a:rPr>
              <a:t>1.3 billion people</a:t>
            </a:r>
            <a:r>
              <a:rPr lang="en-US" sz="2200" dirty="0" smtClean="0">
                <a:latin typeface="Bahnschrift Light Condensed" pitchFamily="34" charset="0"/>
              </a:rPr>
              <a:t>. Of these, only around </a:t>
            </a:r>
            <a:r>
              <a:rPr lang="en-US" sz="2200" b="1" dirty="0" smtClean="0">
                <a:solidFill>
                  <a:srgbClr val="C00000"/>
                </a:solidFill>
                <a:latin typeface="Bahnschrift Light Condensed" pitchFamily="34" charset="0"/>
              </a:rPr>
              <a:t>19% work in the public health sector. 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Bahnschrift Light Condensed" pitchFamily="34" charset="0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latin typeface="Bahnschrift Light Condensed" pitchFamily="34" charset="0"/>
              </a:rPr>
              <a:t>density of qualified health workers </a:t>
            </a:r>
            <a:r>
              <a:rPr lang="en-US" sz="2000" dirty="0" smtClean="0">
                <a:latin typeface="Bahnschrift Light Condensed" pitchFamily="34" charset="0"/>
              </a:rPr>
              <a:t>was </a:t>
            </a:r>
            <a:r>
              <a:rPr lang="en-US" sz="2000" b="1" dirty="0" smtClean="0">
                <a:solidFill>
                  <a:srgbClr val="C00000"/>
                </a:solidFill>
                <a:latin typeface="Bahnschrift Light Condensed" pitchFamily="34" charset="0"/>
              </a:rPr>
              <a:t>22.7 per 10,000 population in urban areas</a:t>
            </a:r>
            <a:r>
              <a:rPr lang="en-US" sz="2000" dirty="0" smtClean="0">
                <a:latin typeface="Bahnschrift Light Condensed" pitchFamily="34" charset="0"/>
              </a:rPr>
              <a:t>, as compared to </a:t>
            </a:r>
            <a:r>
              <a:rPr lang="en-US" sz="2000" b="1" dirty="0" smtClean="0">
                <a:solidFill>
                  <a:srgbClr val="C00000"/>
                </a:solidFill>
                <a:latin typeface="Bahnschrift Light Condensed" pitchFamily="34" charset="0"/>
              </a:rPr>
              <a:t>3.0 per 10,000 population in rural areas</a:t>
            </a:r>
            <a:r>
              <a:rPr lang="en-US" sz="2000" dirty="0" smtClean="0">
                <a:latin typeface="Bahnschrift Light Condensed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Bahnschrift Light Condensed" pitchFamily="34" charset="0"/>
              </a:rPr>
              <a:t>Only </a:t>
            </a:r>
            <a:r>
              <a:rPr lang="en-US" sz="2200" b="1" dirty="0" smtClean="0">
                <a:solidFill>
                  <a:srgbClr val="C00000"/>
                </a:solidFill>
                <a:latin typeface="Bahnschrift Light Condensed" pitchFamily="34" charset="0"/>
              </a:rPr>
              <a:t>32% of all government hospital beds are available in rural areas </a:t>
            </a:r>
            <a:r>
              <a:rPr lang="en-US" sz="2200" dirty="0" smtClean="0">
                <a:latin typeface="Bahnschrift Light Condensed" pitchFamily="34" charset="0"/>
              </a:rPr>
              <a:t>and rests of the 68% beds were available in urban areas.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Bahnschrift Light Condensed" pitchFamily="34" charset="0"/>
              </a:rPr>
              <a:t>The present </a:t>
            </a:r>
            <a:r>
              <a:rPr lang="en-US" sz="2200" b="1" dirty="0" smtClean="0">
                <a:latin typeface="Bahnschrift Light Condensed" pitchFamily="34" charset="0"/>
              </a:rPr>
              <a:t>health scenario </a:t>
            </a:r>
            <a:r>
              <a:rPr lang="en-US" sz="2200" dirty="0" smtClean="0">
                <a:latin typeface="Bahnschrift Light Condensed" pitchFamily="34" charset="0"/>
              </a:rPr>
              <a:t>is due to lethal </a:t>
            </a:r>
            <a:r>
              <a:rPr lang="en-US" sz="2200" b="1" dirty="0" smtClean="0">
                <a:latin typeface="Bahnschrift Light Condensed" pitchFamily="34" charset="0"/>
              </a:rPr>
              <a:t>combination of poverty</a:t>
            </a:r>
            <a:r>
              <a:rPr lang="en-US" sz="2200" dirty="0" smtClean="0">
                <a:latin typeface="Bahnschrift Light Condensed" pitchFamily="34" charset="0"/>
              </a:rPr>
              <a:t>,  </a:t>
            </a:r>
            <a:r>
              <a:rPr lang="en-US" sz="2200" b="1" dirty="0" smtClean="0">
                <a:latin typeface="Bahnschrift Light Condensed" pitchFamily="34" charset="0"/>
              </a:rPr>
              <a:t>uneven distribution </a:t>
            </a:r>
            <a:r>
              <a:rPr lang="en-US" sz="2200" dirty="0" smtClean="0">
                <a:latin typeface="Bahnschrift Light Condensed" pitchFamily="34" charset="0"/>
              </a:rPr>
              <a:t>of </a:t>
            </a:r>
            <a:r>
              <a:rPr lang="en-US" sz="2200" b="1" dirty="0" smtClean="0">
                <a:latin typeface="Bahnschrift Light Condensed" pitchFamily="34" charset="0"/>
              </a:rPr>
              <a:t>health care</a:t>
            </a:r>
            <a:r>
              <a:rPr lang="en-US" sz="2200" dirty="0" smtClean="0">
                <a:latin typeface="Bahnschrift Light Condensed" pitchFamily="34" charset="0"/>
              </a:rPr>
              <a:t>, </a:t>
            </a:r>
            <a:r>
              <a:rPr lang="en-US" sz="2200" b="1" dirty="0" smtClean="0">
                <a:latin typeface="Bahnschrift Light Condensed" pitchFamily="34" charset="0"/>
              </a:rPr>
              <a:t>high cost </a:t>
            </a:r>
            <a:r>
              <a:rPr lang="en-US" sz="2200" dirty="0" smtClean="0">
                <a:latin typeface="Bahnschrift Light Condensed" pitchFamily="34" charset="0"/>
              </a:rPr>
              <a:t>and </a:t>
            </a:r>
            <a:r>
              <a:rPr lang="en-US" sz="2200" b="1" dirty="0" smtClean="0">
                <a:latin typeface="Bahnschrift Light Condensed" pitchFamily="34" charset="0"/>
              </a:rPr>
              <a:t>limited access for poor </a:t>
            </a:r>
            <a:r>
              <a:rPr lang="en-US" sz="2200" dirty="0" smtClean="0">
                <a:latin typeface="Bahnschrift Light Condensed" pitchFamily="34" charset="0"/>
              </a:rPr>
              <a:t>&amp; marginalized population.  </a:t>
            </a:r>
          </a:p>
          <a:p>
            <a:pPr marL="176213" indent="-176213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 smtClean="0">
              <a:latin typeface="Bahnschrift Light Condensed" pitchFamily="34" charset="0"/>
            </a:endParaRPr>
          </a:p>
          <a:p>
            <a:pPr marL="176213" indent="-176213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 smtClean="0">
              <a:latin typeface="Bahnschrift Light Condensed" pitchFamily="34" charset="0"/>
            </a:endParaRPr>
          </a:p>
          <a:p>
            <a:pPr marL="1714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 smtClean="0">
              <a:latin typeface="Bahnschrift Light Condensed" pitchFamily="34" charset="0"/>
            </a:endParaRPr>
          </a:p>
          <a:p>
            <a:pPr marL="1714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endParaRPr lang="en-US" sz="1800" b="1" dirty="0">
              <a:latin typeface="Bahnschrift Ligh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25" y="57150"/>
            <a:ext cx="8829675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Introduction……………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200150"/>
            <a:ext cx="4233863" cy="342900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Bef>
                <a:spcPts val="300"/>
              </a:spcBef>
              <a:spcAft>
                <a:spcPts val="30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latin typeface="Bahnschrift Light Condensed" pitchFamily="34" charset="0"/>
              </a:rPr>
              <a:t>850 million people lives in rural areas where the condition of medical facilities is deplorable.</a:t>
            </a:r>
          </a:p>
          <a:p>
            <a:pPr marL="171450" indent="-171450" algn="just" eaLnBrk="1" fontAlgn="auto" hangingPunct="1">
              <a:spcBef>
                <a:spcPts val="300"/>
              </a:spcBef>
              <a:spcAft>
                <a:spcPts val="30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latin typeface="Bahnschrift Light Condensed" pitchFamily="34" charset="0"/>
              </a:rPr>
              <a:t>	</a:t>
            </a:r>
            <a:r>
              <a:rPr lang="en-US" sz="1800" b="1" dirty="0" smtClean="0">
                <a:latin typeface="Bahnschrift Light Condensed" pitchFamily="34" charset="0"/>
              </a:rPr>
              <a:t>Challenges  for Rural India</a:t>
            </a:r>
          </a:p>
          <a:p>
            <a:pPr marL="4000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latin typeface="Bahnschrift Light Condensed" pitchFamily="34" charset="0"/>
              </a:rPr>
              <a:t>Lack of quality health care infrastructure</a:t>
            </a:r>
          </a:p>
          <a:p>
            <a:pPr marL="4000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latin typeface="Bahnschrift Light Condensed" pitchFamily="34" charset="0"/>
              </a:rPr>
              <a:t>Shortage of qualified medical functionaries</a:t>
            </a:r>
          </a:p>
          <a:p>
            <a:pPr marL="4000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latin typeface="Bahnschrift Light Condensed" pitchFamily="34" charset="0"/>
              </a:rPr>
              <a:t>Limited  access to hospitals &amp; basic medicines</a:t>
            </a:r>
          </a:p>
          <a:p>
            <a:pPr marL="4000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latin typeface="Bahnschrift Light Condensed" pitchFamily="34" charset="0"/>
              </a:rPr>
              <a:t>Absence of diagnostic </a:t>
            </a:r>
            <a:r>
              <a:rPr lang="en-US" sz="1800" dirty="0" err="1" smtClean="0">
                <a:latin typeface="Bahnschrift Light Condensed" pitchFamily="34" charset="0"/>
              </a:rPr>
              <a:t>centres</a:t>
            </a:r>
            <a:endParaRPr lang="en-US" sz="1800" dirty="0" smtClean="0">
              <a:latin typeface="Bahnschrift Light Condensed" pitchFamily="34" charset="0"/>
            </a:endParaRPr>
          </a:p>
          <a:p>
            <a:pPr marL="4000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latin typeface="Bahnschrift Light Condensed" pitchFamily="34" charset="0"/>
              </a:rPr>
              <a:t>Poor living conditions for health workers</a:t>
            </a:r>
          </a:p>
          <a:p>
            <a:pPr marL="4000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latin typeface="Bahnschrift Light Condensed" pitchFamily="34" charset="0"/>
              </a:rPr>
              <a:t>High Pop Growth &amp; Substantial poverty</a:t>
            </a:r>
          </a:p>
          <a:p>
            <a:pPr marL="4000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latin typeface="Bahnschrift Light Condensed" pitchFamily="34" charset="0"/>
              </a:rPr>
              <a:t>Lack of sanitation, hygiene  &amp; awareness</a:t>
            </a:r>
          </a:p>
          <a:p>
            <a:pPr marL="171450" indent="-171450" algn="just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 smtClean="0">
                <a:latin typeface="Bahnschrift Light Condensed" pitchFamily="34" charset="0"/>
              </a:rPr>
              <a:t> </a:t>
            </a:r>
            <a:endParaRPr lang="en-US" sz="1800" b="1" dirty="0">
              <a:latin typeface="Bahnschrift Ligh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25" y="57150"/>
            <a:ext cx="8829675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Bahnschrift Light Condensed" pitchFamily="34" charset="0"/>
              </a:rPr>
              <a:t>Challenges </a:t>
            </a: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of Rural Health Care  </a:t>
            </a:r>
          </a:p>
        </p:txBody>
      </p:sp>
      <p:pic>
        <p:nvPicPr>
          <p:cNvPr id="45058" name="Picture 2" descr="Pathetic Conditions Of Government Hospitals. | IMPACT TOGETHER"/>
          <p:cNvPicPr>
            <a:picLocks noChangeAspect="1" noChangeArrowheads="1"/>
          </p:cNvPicPr>
          <p:nvPr/>
        </p:nvPicPr>
        <p:blipFill>
          <a:blip r:embed="rId2" cstate="print"/>
          <a:srcRect l="1498" r="1824" b="9524"/>
          <a:stretch>
            <a:fillRect/>
          </a:stretch>
        </p:blipFill>
        <p:spPr bwMode="auto">
          <a:xfrm>
            <a:off x="222250" y="1352550"/>
            <a:ext cx="41973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00150"/>
            <a:ext cx="8686800" cy="3429000"/>
          </a:xfrm>
        </p:spPr>
        <p:txBody>
          <a:bodyPr/>
          <a:lstStyle/>
          <a:p>
            <a:pPr marL="171450" indent="-171450" algn="just" eaLnBrk="1" hangingPunct="1">
              <a:buNone/>
            </a:pPr>
            <a:r>
              <a:rPr lang="en-US" sz="2000" dirty="0" smtClean="0">
                <a:latin typeface="Bahnschrift Light Condensed" pitchFamily="34" charset="0"/>
              </a:rPr>
              <a:t>To meet these challenges Government at the Centre as well as of the States have implemented various health schemes</a:t>
            </a:r>
            <a:endParaRPr lang="en-US" sz="1800" dirty="0" smtClean="0">
              <a:latin typeface="Bahnschrift Light Condensed" pitchFamily="34" charset="0"/>
            </a:endParaRPr>
          </a:p>
          <a:p>
            <a:pPr marL="285750" indent="-285750" algn="just" eaLnBrk="1" hangingPunct="1">
              <a:buNone/>
            </a:pPr>
            <a:endParaRPr lang="en-US" sz="900" dirty="0" smtClean="0">
              <a:latin typeface="Bahnschrift Light Condensed" pitchFamily="34" charset="0"/>
            </a:endParaRPr>
          </a:p>
          <a:p>
            <a:pPr marL="285750" indent="-285750" algn="just" eaLnBrk="1" hangingPunct="1"/>
            <a:r>
              <a:rPr lang="en-US" sz="1800" dirty="0" smtClean="0">
                <a:latin typeface="Bahnschrift Light Condensed" pitchFamily="34" charset="0"/>
              </a:rPr>
              <a:t>Reproductive, Maternal, Newborn, Child and Adolescent Health (RMNCH+A)</a:t>
            </a:r>
          </a:p>
          <a:p>
            <a:pPr marL="285750" indent="-285750" algn="just" eaLnBrk="1" hangingPunct="1"/>
            <a:r>
              <a:rPr lang="en-US" sz="1800" dirty="0" smtClean="0">
                <a:latin typeface="Bahnschrift Light Condensed" pitchFamily="34" charset="0"/>
              </a:rPr>
              <a:t> </a:t>
            </a:r>
            <a:r>
              <a:rPr lang="en-US" sz="1800" dirty="0" err="1" smtClean="0">
                <a:latin typeface="Bahnschrift Light Condensed" pitchFamily="34" charset="0"/>
              </a:rPr>
              <a:t>Rashtriya</a:t>
            </a:r>
            <a:r>
              <a:rPr lang="en-US" sz="1800" dirty="0" smtClean="0">
                <a:latin typeface="Bahnschrift Light Condensed" pitchFamily="34" charset="0"/>
              </a:rPr>
              <a:t> Bal </a:t>
            </a:r>
            <a:r>
              <a:rPr lang="en-US" sz="1800" dirty="0" err="1" smtClean="0">
                <a:latin typeface="Bahnschrift Light Condensed" pitchFamily="34" charset="0"/>
              </a:rPr>
              <a:t>Swasthya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Karyakram</a:t>
            </a:r>
            <a:r>
              <a:rPr lang="en-US" sz="1800" dirty="0" smtClean="0">
                <a:latin typeface="Bahnschrift Light Condensed" pitchFamily="34" charset="0"/>
              </a:rPr>
              <a:t> (RBSK)</a:t>
            </a:r>
          </a:p>
          <a:p>
            <a:pPr marL="285750" indent="-285750" algn="just" eaLnBrk="1" hangingPunct="1"/>
            <a:r>
              <a:rPr lang="en-US" sz="1800" dirty="0" err="1" smtClean="0">
                <a:latin typeface="Bahnschrift Light Condensed" pitchFamily="34" charset="0"/>
              </a:rPr>
              <a:t>Janani</a:t>
            </a:r>
            <a:r>
              <a:rPr lang="en-US" sz="1800" dirty="0" smtClean="0">
                <a:latin typeface="Bahnschrift Light Condensed" pitchFamily="34" charset="0"/>
              </a:rPr>
              <a:t> </a:t>
            </a:r>
            <a:r>
              <a:rPr lang="en-US" sz="1800" dirty="0" err="1" smtClean="0">
                <a:latin typeface="Bahnschrift Light Condensed" pitchFamily="34" charset="0"/>
              </a:rPr>
              <a:t>Shishu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Suraksha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Karyakaram</a:t>
            </a:r>
            <a:endParaRPr lang="en-US" sz="1800" dirty="0" smtClean="0">
              <a:latin typeface="Bahnschrift Light Condensed" pitchFamily="34" charset="0"/>
            </a:endParaRPr>
          </a:p>
          <a:p>
            <a:pPr marL="285750" indent="-285750" algn="just" eaLnBrk="1" hangingPunct="1"/>
            <a:r>
              <a:rPr lang="en-US" sz="1800" dirty="0" smtClean="0">
                <a:latin typeface="Bahnschrift Light Condensed" pitchFamily="34" charset="0"/>
              </a:rPr>
              <a:t>Revised National TB Control </a:t>
            </a:r>
            <a:r>
              <a:rPr lang="en-US" sz="1800" dirty="0" err="1" smtClean="0">
                <a:latin typeface="Bahnschrift Light Condensed" pitchFamily="34" charset="0"/>
              </a:rPr>
              <a:t>Programme</a:t>
            </a:r>
            <a:endParaRPr lang="en-US" sz="1800" dirty="0" smtClean="0">
              <a:latin typeface="Bahnschrift Light Condensed" pitchFamily="34" charset="0"/>
            </a:endParaRPr>
          </a:p>
          <a:p>
            <a:pPr marL="285750" indent="-285750" algn="just" eaLnBrk="1" hangingPunct="1"/>
            <a:r>
              <a:rPr lang="en-US" sz="1800" dirty="0" err="1" smtClean="0">
                <a:latin typeface="Bahnschrift Light Condensed" pitchFamily="34" charset="0"/>
              </a:rPr>
              <a:t>Pradhan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Mantri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Swasthya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Suraksha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Yojana</a:t>
            </a:r>
            <a:r>
              <a:rPr lang="en-US" sz="1800" dirty="0" smtClean="0">
                <a:latin typeface="Bahnschrift Light Condensed" pitchFamily="34" charset="0"/>
              </a:rPr>
              <a:t> (PMSSY)</a:t>
            </a:r>
          </a:p>
          <a:p>
            <a:pPr marL="285750" indent="-285750" algn="just" eaLnBrk="1" hangingPunct="1"/>
            <a:r>
              <a:rPr lang="en-US" sz="1800" dirty="0" smtClean="0">
                <a:latin typeface="Bahnschrift Light Condensed" pitchFamily="34" charset="0"/>
              </a:rPr>
              <a:t> Integrated Child Development Service</a:t>
            </a:r>
          </a:p>
          <a:p>
            <a:pPr marL="285750" indent="-285750" algn="just" eaLnBrk="1" hangingPunct="1"/>
            <a:r>
              <a:rPr lang="en-US" sz="1800" dirty="0" smtClean="0">
                <a:latin typeface="Bahnschrift Light Condensed" pitchFamily="34" charset="0"/>
              </a:rPr>
              <a:t> </a:t>
            </a:r>
            <a:r>
              <a:rPr lang="en-US" sz="1800" dirty="0" err="1" smtClean="0">
                <a:latin typeface="Bahnschrift Light Condensed" pitchFamily="34" charset="0"/>
              </a:rPr>
              <a:t>Rashtriya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Swasthya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Bima</a:t>
            </a:r>
            <a:r>
              <a:rPr lang="en-US" sz="1800" dirty="0" smtClean="0">
                <a:latin typeface="Bahnschrift Light Condensed" pitchFamily="34" charset="0"/>
              </a:rPr>
              <a:t> </a:t>
            </a:r>
            <a:r>
              <a:rPr lang="en-US" sz="1800" dirty="0" err="1" smtClean="0">
                <a:latin typeface="Bahnschrift Light Condensed" pitchFamily="34" charset="0"/>
              </a:rPr>
              <a:t>Yojana</a:t>
            </a:r>
            <a:endParaRPr lang="en-US" sz="1800" dirty="0" smtClean="0">
              <a:latin typeface="Bahnschrift Light Condensed" pitchFamily="34" charset="0"/>
            </a:endParaRPr>
          </a:p>
          <a:p>
            <a:pPr marL="285750" indent="-285750" algn="just" eaLnBrk="1" hangingPunct="1"/>
            <a:r>
              <a:rPr lang="en-US" sz="1800" b="1" dirty="0" smtClean="0">
                <a:latin typeface="Bahnschrift Light Condensed" pitchFamily="34" charset="0"/>
              </a:rPr>
              <a:t>National Rural Health Mission (NRHM)</a:t>
            </a:r>
          </a:p>
          <a:p>
            <a:pPr marL="171450" indent="-171450" algn="just" eaLnBrk="1" hangingPunct="1">
              <a:buNone/>
            </a:pPr>
            <a:endParaRPr lang="en-US" sz="1600" b="1" dirty="0" smtClean="0"/>
          </a:p>
          <a:p>
            <a:pPr marL="171450" indent="-171450" algn="just" eaLnBrk="1" hangingPunct="1">
              <a:buNone/>
            </a:pPr>
            <a:r>
              <a:rPr lang="en-US" sz="1600" dirty="0" smtClean="0"/>
              <a:t> </a:t>
            </a:r>
          </a:p>
          <a:p>
            <a:pPr marL="171450" indent="-171450" algn="just" eaLnBrk="1" hangingPunct="1"/>
            <a:endParaRPr lang="en-US" sz="1600" dirty="0" smtClean="0">
              <a:latin typeface="Bahnschrift Light Condens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25" y="57150"/>
            <a:ext cx="8829675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Bahnschrift Light Condensed" pitchFamily="34" charset="0"/>
              </a:rPr>
              <a:t>Health Policies in India</a:t>
            </a:r>
            <a:endParaRPr lang="en-US" sz="36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National Rural Health Mission (2005)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276350"/>
            <a:ext cx="3657600" cy="350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rgbClr val="C00000"/>
                </a:solidFill>
                <a:latin typeface="Bahnschrift Light Condensed" pitchFamily="34" charset="0"/>
              </a:rPr>
              <a:t>Objective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of the mission was to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provide,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accessible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, affordable, effective, accountable, and reliable health care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 to the entire rural population in the country with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special focus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 pitchFamily="34" charset="0"/>
              </a:rPr>
              <a:t>on 18 states (8 North Eastern states + 8 empowered action group (EAG) states [socioeconomically backward states</a:t>
            </a:r>
            <a:r>
              <a:rPr lang="en-US" sz="2200" dirty="0" smtClean="0">
                <a:latin typeface="Bahnschrift Light Condensed" pitchFamily="34" charset="0"/>
              </a:rPr>
              <a:t>.,</a:t>
            </a:r>
            <a:endParaRPr lang="en-US" sz="2200" dirty="0">
              <a:latin typeface="Bahnschrift Light Condensed" pitchFamily="34" charset="0"/>
            </a:endParaRPr>
          </a:p>
        </p:txBody>
      </p:sp>
      <p:pic>
        <p:nvPicPr>
          <p:cNvPr id="7" name="Picture 2" descr="AP&#10;Assam&#10;Bihar&#10;Orissa&#10;UP&#10;MP&#10;Rajasthan&#10;Uttaranchal&#10;Mizoram&#10;Manipur&#10;Meghalaya&#10;Chattisgarh&#10;Tripura&#10;Nagaland&#10;Gujarat&#10;J &amp; K&#10;HP&#10;..."/>
          <p:cNvPicPr>
            <a:picLocks noChangeAspect="1" noChangeArrowheads="1"/>
          </p:cNvPicPr>
          <p:nvPr/>
        </p:nvPicPr>
        <p:blipFill>
          <a:blip r:embed="rId2" cstate="print"/>
          <a:srcRect t="25092" b="8487"/>
          <a:stretch>
            <a:fillRect/>
          </a:stretch>
        </p:blipFill>
        <p:spPr bwMode="auto">
          <a:xfrm>
            <a:off x="3914775" y="1276350"/>
            <a:ext cx="50292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Bahnschrift Light Condensed" pitchFamily="34" charset="0"/>
              </a:rPr>
              <a:t>NRHM </a:t>
            </a:r>
            <a:r>
              <a:rPr lang="en-US" sz="3600" dirty="0" smtClean="0">
                <a:solidFill>
                  <a:schemeClr val="bg1"/>
                </a:solidFill>
                <a:latin typeface="Bahnschrift Light Condensed" pitchFamily="34" charset="0"/>
              </a:rPr>
              <a:t>– Salient features</a:t>
            </a:r>
            <a:endParaRPr lang="en-US" sz="3600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304800" y="120015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The expected outcomes</a:t>
            </a:r>
            <a:endParaRPr lang="en-US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8115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  <a:tabLst>
                <a:tab pos="0" algn="l"/>
              </a:tabLst>
            </a:pPr>
            <a:r>
              <a:rPr lang="en-US" dirty="0" smtClean="0">
                <a:latin typeface="Arial Narrow" pitchFamily="34" charset="0"/>
              </a:rPr>
              <a:t>To </a:t>
            </a:r>
            <a:r>
              <a:rPr lang="en-US" dirty="0">
                <a:latin typeface="Arial Narrow" pitchFamily="34" charset="0"/>
              </a:rPr>
              <a:t>r</a:t>
            </a:r>
            <a:r>
              <a:rPr lang="en-US" dirty="0" smtClean="0">
                <a:latin typeface="Arial Narrow" pitchFamily="34" charset="0"/>
              </a:rPr>
              <a:t>educe 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IMR</a:t>
            </a:r>
            <a:r>
              <a:rPr lang="en-US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to </a:t>
            </a:r>
            <a:r>
              <a:rPr lang="en-US" dirty="0">
                <a:latin typeface="Arial Narrow" pitchFamily="34" charset="0"/>
              </a:rPr>
              <a:t>30/1000 live births by 2012.</a:t>
            </a:r>
          </a:p>
          <a:p>
            <a:pPr marL="231775" indent="-231775">
              <a:buFont typeface="Arial" pitchFamily="34" charset="0"/>
              <a:buChar char="•"/>
              <a:tabLst>
                <a:tab pos="0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Maternal 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Mortality</a:t>
            </a:r>
            <a:r>
              <a:rPr lang="en-US" dirty="0">
                <a:latin typeface="Arial Narrow" pitchFamily="34" charset="0"/>
              </a:rPr>
              <a:t> reduced to 100/100,000 live births by 2012.</a:t>
            </a:r>
          </a:p>
          <a:p>
            <a:pPr marL="231775" indent="-231775">
              <a:buFont typeface="Arial" pitchFamily="34" charset="0"/>
              <a:buChar char="•"/>
              <a:tabLst>
                <a:tab pos="0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TFR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reduced to 2.1 by </a:t>
            </a:r>
            <a:r>
              <a:rPr lang="en-US" dirty="0" smtClean="0">
                <a:latin typeface="Arial Narrow" pitchFamily="34" charset="0"/>
              </a:rPr>
              <a:t>2012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57175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Core strategies of the Mission</a:t>
            </a:r>
            <a:endParaRPr lang="en-US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952750"/>
            <a:ext cx="8763000" cy="181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b="1" dirty="0">
                <a:latin typeface="Arial Narrow" pitchFamily="34" charset="0"/>
              </a:rPr>
              <a:t>Train and enhance capacity of </a:t>
            </a:r>
            <a:r>
              <a:rPr lang="en-US" sz="1700" b="1" dirty="0" err="1">
                <a:latin typeface="Arial Narrow" pitchFamily="34" charset="0"/>
              </a:rPr>
              <a:t>Panchayati</a:t>
            </a:r>
            <a:r>
              <a:rPr lang="en-US" sz="1700" b="1" dirty="0">
                <a:latin typeface="Arial Narrow" pitchFamily="34" charset="0"/>
              </a:rPr>
              <a:t> Raj Institutions (PRIs) </a:t>
            </a:r>
            <a:r>
              <a:rPr lang="en-US" sz="1700" dirty="0">
                <a:latin typeface="Arial Narrow" pitchFamily="34" charset="0"/>
              </a:rPr>
              <a:t>to own, control and manage public health services.</a:t>
            </a:r>
          </a:p>
          <a:p>
            <a:pPr marL="228600" indent="-22860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b="1" dirty="0">
                <a:solidFill>
                  <a:srgbClr val="C00000"/>
                </a:solidFill>
                <a:latin typeface="Arial Narrow" pitchFamily="34" charset="0"/>
              </a:rPr>
              <a:t>Promote access to improved healthcare </a:t>
            </a:r>
            <a:r>
              <a:rPr lang="en-US" sz="1700" dirty="0">
                <a:latin typeface="Arial Narrow" pitchFamily="34" charset="0"/>
              </a:rPr>
              <a:t>at household level through the female health activist (ASHA).</a:t>
            </a:r>
          </a:p>
          <a:p>
            <a:pPr marL="228600" indent="-22860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b="1" dirty="0">
                <a:latin typeface="Arial Narrow" pitchFamily="34" charset="0"/>
              </a:rPr>
              <a:t>Strengthening sub-centre </a:t>
            </a:r>
            <a:r>
              <a:rPr lang="en-US" sz="1700" dirty="0">
                <a:latin typeface="Arial Narrow" pitchFamily="34" charset="0"/>
              </a:rPr>
              <a:t>through better human resource development</a:t>
            </a:r>
          </a:p>
          <a:p>
            <a:pPr marL="228600" indent="-22860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b="1" dirty="0">
                <a:latin typeface="Arial Narrow" pitchFamily="34" charset="0"/>
              </a:rPr>
              <a:t>Strengthening existing (PHCs) </a:t>
            </a:r>
            <a:r>
              <a:rPr lang="en-US" sz="1700" dirty="0">
                <a:latin typeface="Arial Narrow" pitchFamily="34" charset="0"/>
              </a:rPr>
              <a:t>through better staffing and human resource development policy.</a:t>
            </a:r>
          </a:p>
          <a:p>
            <a:pPr marL="228600" indent="-22860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700" dirty="0">
                <a:latin typeface="Arial Narrow" pitchFamily="34" charset="0"/>
              </a:rPr>
              <a:t>Provision of </a:t>
            </a:r>
            <a:r>
              <a:rPr lang="en-US" sz="1700" b="1" dirty="0">
                <a:latin typeface="Arial Narrow" pitchFamily="34" charset="0"/>
              </a:rPr>
              <a:t>30-50 bedded CHC per </a:t>
            </a:r>
            <a:r>
              <a:rPr lang="en-US" sz="1700" b="1" dirty="0" err="1">
                <a:latin typeface="Arial Narrow" pitchFamily="34" charset="0"/>
              </a:rPr>
              <a:t>lakh</a:t>
            </a:r>
            <a:r>
              <a:rPr lang="en-US" sz="1700" b="1" dirty="0">
                <a:latin typeface="Arial Narrow" pitchFamily="34" charset="0"/>
              </a:rPr>
              <a:t> population </a:t>
            </a:r>
            <a:r>
              <a:rPr lang="en-US" sz="1700" dirty="0">
                <a:latin typeface="Arial Narrow" pitchFamily="34" charset="0"/>
              </a:rPr>
              <a:t>for improved curative care to a normative standard.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Slide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925" y="122238"/>
            <a:ext cx="8829675" cy="10017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Bahnschrift Light Condensed" pitchFamily="34" charset="0"/>
              </a:rPr>
              <a:t>Healthcare Infrastructural System in Rural India -</a:t>
            </a:r>
            <a:r>
              <a:rPr lang="en-US" sz="3200" dirty="0">
                <a:solidFill>
                  <a:schemeClr val="bg1"/>
                </a:solidFill>
                <a:latin typeface="Bahnschrift Light Condensed" pitchFamily="34" charset="0"/>
              </a:rPr>
              <a:t>NRHM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1200150"/>
            <a:ext cx="3886200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latin typeface="Bahnschrift Light Condensed" pitchFamily="34" charset="0"/>
              </a:rPr>
              <a:t>Healthcare in India’s villages is </a:t>
            </a:r>
            <a:r>
              <a:rPr lang="en-US" b="1" dirty="0">
                <a:solidFill>
                  <a:srgbClr val="C00000"/>
                </a:solidFill>
                <a:latin typeface="Bahnschrift Light Condensed" pitchFamily="34" charset="0"/>
              </a:rPr>
              <a:t>a three-tiered structure under the National Rural Health Mission (NRHM)</a:t>
            </a:r>
          </a:p>
          <a:p>
            <a:pPr algn="just">
              <a:defRPr/>
            </a:pPr>
            <a:endParaRPr lang="en-US" dirty="0">
              <a:latin typeface="Bahnschrift Light Condensed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romanLcParenBoth"/>
              <a:defRPr/>
            </a:pPr>
            <a:r>
              <a:rPr lang="en-US" dirty="0" smtClean="0">
                <a:latin typeface="Bahnschrift Light Condensed" pitchFamily="34" charset="0"/>
              </a:rPr>
              <a:t>Sub-</a:t>
            </a:r>
            <a:r>
              <a:rPr lang="en-US" dirty="0" err="1" smtClean="0">
                <a:latin typeface="Bahnschrift Light Condensed" pitchFamily="34" charset="0"/>
              </a:rPr>
              <a:t>centres</a:t>
            </a:r>
            <a:r>
              <a:rPr lang="en-US" dirty="0" smtClean="0">
                <a:latin typeface="Bahnschrift Light Condensed" pitchFamily="34" charset="0"/>
              </a:rPr>
              <a:t> (SCs)</a:t>
            </a:r>
            <a:endParaRPr lang="en-US" dirty="0">
              <a:latin typeface="Bahnschrift Light Condensed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romanLcParenBoth"/>
              <a:defRPr/>
            </a:pPr>
            <a:r>
              <a:rPr lang="en-US" dirty="0">
                <a:latin typeface="Bahnschrift Light Condensed" pitchFamily="34" charset="0"/>
              </a:rPr>
              <a:t>Primary </a:t>
            </a:r>
            <a:r>
              <a:rPr lang="en-US" dirty="0" smtClean="0">
                <a:latin typeface="Bahnschrift Light Condensed" pitchFamily="34" charset="0"/>
              </a:rPr>
              <a:t>Health </a:t>
            </a:r>
            <a:r>
              <a:rPr lang="en-US" dirty="0" err="1" smtClean="0">
                <a:latin typeface="Bahnschrift Light Condensed" pitchFamily="34" charset="0"/>
              </a:rPr>
              <a:t>Centres</a:t>
            </a:r>
            <a:r>
              <a:rPr lang="en-US" dirty="0" smtClean="0">
                <a:latin typeface="Bahnschrift Light Condensed" pitchFamily="34" charset="0"/>
              </a:rPr>
              <a:t> (PHCs) and </a:t>
            </a:r>
            <a:endParaRPr lang="en-US" dirty="0">
              <a:latin typeface="Bahnschrift Light Condensed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romanLcParenBoth"/>
              <a:defRPr/>
            </a:pPr>
            <a:r>
              <a:rPr lang="en-US" dirty="0">
                <a:latin typeface="Bahnschrift Light Condensed" pitchFamily="34" charset="0"/>
              </a:rPr>
              <a:t>Community Health </a:t>
            </a:r>
            <a:r>
              <a:rPr lang="en-US" dirty="0" err="1" smtClean="0">
                <a:latin typeface="Bahnschrift Light Condensed" pitchFamily="34" charset="0"/>
              </a:rPr>
              <a:t>Centres</a:t>
            </a:r>
            <a:r>
              <a:rPr lang="en-US" dirty="0" smtClean="0">
                <a:latin typeface="Bahnschrift Light Condensed" pitchFamily="34" charset="0"/>
              </a:rPr>
              <a:t> (CHCs)</a:t>
            </a:r>
            <a:endParaRPr lang="en-US" dirty="0">
              <a:latin typeface="Bahnschrift Light Condensed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latin typeface="Bahnschrift Light Condensed" pitchFamily="34" charset="0"/>
            </a:endParaRPr>
          </a:p>
          <a:p>
            <a:pPr>
              <a:defRPr/>
            </a:pPr>
            <a:endParaRPr lang="en-US" dirty="0">
              <a:latin typeface="Bahnschrift Light Condensed" pitchFamily="34" charset="0"/>
            </a:endParaRPr>
          </a:p>
        </p:txBody>
      </p:sp>
      <p:pic>
        <p:nvPicPr>
          <p:cNvPr id="24581" name="Picture 2" descr="NRHM – ILLUSTRATIVE STRUCTURE&#10;Block&#10;Level&#10;Hospital&#10;Clusters of GPs –&#10;PHC level&#10;Gram Panchayat –&#10;Sub health centre level&#10;Vi..."/>
          <p:cNvPicPr>
            <a:picLocks noChangeAspect="1" noChangeArrowheads="1"/>
          </p:cNvPicPr>
          <p:nvPr/>
        </p:nvPicPr>
        <p:blipFill>
          <a:blip r:embed="rId2" cstate="print"/>
          <a:srcRect l="3709" t="17432" r="2248" b="731"/>
          <a:stretch>
            <a:fillRect/>
          </a:stretch>
        </p:blipFill>
        <p:spPr bwMode="auto">
          <a:xfrm>
            <a:off x="228600" y="120015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5"/>
          <p:cNvSpPr/>
          <p:nvPr/>
        </p:nvSpPr>
        <p:spPr>
          <a:xfrm>
            <a:off x="123825" y="1190625"/>
            <a:ext cx="330200" cy="3486150"/>
          </a:xfrm>
          <a:prstGeom prst="upArrow">
            <a:avLst/>
          </a:prstGeom>
          <a:solidFill>
            <a:srgbClr val="FE920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4945063" y="3790950"/>
            <a:ext cx="3970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ahnschrift Light Condensed" pitchFamily="34" charset="0"/>
              </a:rPr>
              <a:t>NRHM also have made provision of trained female community health activist at village level- </a:t>
            </a:r>
            <a:r>
              <a:rPr lang="en-US" b="1">
                <a:latin typeface="Bahnschrift Light Condensed" pitchFamily="34" charset="0"/>
              </a:rPr>
              <a:t>ASHA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6108</TotalTime>
  <Words>2214</Words>
  <Application>Microsoft Office PowerPoint</Application>
  <PresentationFormat>On-screen Show (16:9)</PresentationFormat>
  <Paragraphs>297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Slide 1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16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27</vt:lpstr>
      <vt:lpstr>Slide 28</vt:lpstr>
      <vt:lpstr>Slide Title</vt:lpstr>
      <vt:lpstr>Slide Title</vt:lpstr>
      <vt:lpstr>Slide Title</vt:lpstr>
      <vt:lpstr>Slide Title</vt:lpstr>
      <vt:lpstr>Slide Title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library</cp:lastModifiedBy>
  <cp:revision>462</cp:revision>
  <dcterms:created xsi:type="dcterms:W3CDTF">2013-08-21T19:17:07Z</dcterms:created>
  <dcterms:modified xsi:type="dcterms:W3CDTF">2021-07-07T10:42:11Z</dcterms:modified>
</cp:coreProperties>
</file>