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handoutMasterIdLst>
    <p:handoutMasterId r:id="rId44"/>
  </p:handoutMasterIdLst>
  <p:sldIdLst>
    <p:sldId id="256" r:id="rId2"/>
    <p:sldId id="349" r:id="rId3"/>
    <p:sldId id="322" r:id="rId4"/>
    <p:sldId id="321" r:id="rId5"/>
    <p:sldId id="319" r:id="rId6"/>
    <p:sldId id="324" r:id="rId7"/>
    <p:sldId id="313" r:id="rId8"/>
    <p:sldId id="325" r:id="rId9"/>
    <p:sldId id="326" r:id="rId10"/>
    <p:sldId id="327" r:id="rId11"/>
    <p:sldId id="338" r:id="rId12"/>
    <p:sldId id="352" r:id="rId13"/>
    <p:sldId id="350" r:id="rId14"/>
    <p:sldId id="351" r:id="rId15"/>
    <p:sldId id="329" r:id="rId16"/>
    <p:sldId id="330" r:id="rId17"/>
    <p:sldId id="331" r:id="rId18"/>
    <p:sldId id="332" r:id="rId19"/>
    <p:sldId id="334" r:id="rId20"/>
    <p:sldId id="333" r:id="rId21"/>
    <p:sldId id="335" r:id="rId22"/>
    <p:sldId id="336" r:id="rId23"/>
    <p:sldId id="337" r:id="rId24"/>
    <p:sldId id="340" r:id="rId25"/>
    <p:sldId id="342" r:id="rId26"/>
    <p:sldId id="339" r:id="rId27"/>
    <p:sldId id="303" r:id="rId28"/>
    <p:sldId id="300" r:id="rId29"/>
    <p:sldId id="341" r:id="rId30"/>
    <p:sldId id="343" r:id="rId31"/>
    <p:sldId id="345" r:id="rId32"/>
    <p:sldId id="281" r:id="rId33"/>
    <p:sldId id="346" r:id="rId34"/>
    <p:sldId id="305" r:id="rId35"/>
    <p:sldId id="347" r:id="rId36"/>
    <p:sldId id="348" r:id="rId37"/>
    <p:sldId id="317" r:id="rId38"/>
    <p:sldId id="309" r:id="rId39"/>
    <p:sldId id="315" r:id="rId40"/>
    <p:sldId id="286" r:id="rId41"/>
    <p:sldId id="280" r:id="rId4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66FF"/>
    <a:srgbClr val="7CEF43"/>
    <a:srgbClr val="FF3F3F"/>
    <a:srgbClr val="007033"/>
    <a:srgbClr val="FFCC66"/>
    <a:srgbClr val="FFFFCC"/>
    <a:srgbClr val="FE9202"/>
    <a:srgbClr val="CC0099"/>
    <a:srgbClr val="0032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100" d="100"/>
          <a:sy n="100" d="100"/>
        </p:scale>
        <p:origin x="-528" y="14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esktop\Rural%20Governance\Health\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Desktop\Rural%20Governance\Health\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P\Desktop\Rural%20Governance\Infrastructure\New%20Microsoft%20Office%20Excel%20Workshee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P\Desktop\Rural%20Governance\Roads\roa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dPt>
            <c:idx val="1"/>
            <c:spPr>
              <a:solidFill>
                <a:schemeClr val="accent2"/>
              </a:solidFill>
            </c:spPr>
          </c:dPt>
          <c:dPt>
            <c:idx val="2"/>
            <c:spPr>
              <a:solidFill>
                <a:srgbClr val="FFC000"/>
              </a:solidFill>
            </c:spPr>
          </c:dPt>
          <c:dLbls>
            <c:txPr>
              <a:bodyPr/>
              <a:lstStyle/>
              <a:p>
                <a:pPr>
                  <a:defRPr sz="1100" b="1"/>
                </a:pPr>
                <a:endParaRPr lang="en-US"/>
              </a:p>
            </c:txPr>
            <c:showVal val="1"/>
          </c:dLbls>
          <c:cat>
            <c:strRef>
              <c:f>Sheet1!$A$54:$A$56</c:f>
              <c:strCache>
                <c:ptCount val="3"/>
                <c:pt idx="0">
                  <c:v>Rural</c:v>
                </c:pt>
                <c:pt idx="1">
                  <c:v>Urban</c:v>
                </c:pt>
                <c:pt idx="2">
                  <c:v>Total</c:v>
                </c:pt>
              </c:strCache>
            </c:strRef>
          </c:cat>
          <c:val>
            <c:numRef>
              <c:f>Sheet1!$B$54:$B$56</c:f>
              <c:numCache>
                <c:formatCode>0%</c:formatCode>
                <c:ptCount val="3"/>
                <c:pt idx="0">
                  <c:v>0.35000000000000031</c:v>
                </c:pt>
                <c:pt idx="1">
                  <c:v>0.71000000000000063</c:v>
                </c:pt>
                <c:pt idx="2">
                  <c:v>0.47000000000000008</c:v>
                </c:pt>
              </c:numCache>
            </c:numRef>
          </c:val>
        </c:ser>
        <c:dLbls>
          <c:showVal val="1"/>
        </c:dLbls>
        <c:overlap val="-25"/>
        <c:axId val="105582592"/>
        <c:axId val="105584128"/>
      </c:barChart>
      <c:catAx>
        <c:axId val="105582592"/>
        <c:scaling>
          <c:orientation val="minMax"/>
        </c:scaling>
        <c:axPos val="b"/>
        <c:majorTickMark val="none"/>
        <c:tickLblPos val="nextTo"/>
        <c:txPr>
          <a:bodyPr/>
          <a:lstStyle/>
          <a:p>
            <a:pPr>
              <a:defRPr sz="1200" b="1"/>
            </a:pPr>
            <a:endParaRPr lang="en-US"/>
          </a:p>
        </c:txPr>
        <c:crossAx val="105584128"/>
        <c:crosses val="autoZero"/>
        <c:auto val="1"/>
        <c:lblAlgn val="ctr"/>
        <c:lblOffset val="100"/>
      </c:catAx>
      <c:valAx>
        <c:axId val="105584128"/>
        <c:scaling>
          <c:orientation val="minMax"/>
        </c:scaling>
        <c:delete val="1"/>
        <c:axPos val="l"/>
        <c:numFmt formatCode="0%" sourceLinked="1"/>
        <c:tickLblPos val="none"/>
        <c:crossAx val="105582592"/>
        <c:crosses val="autoZero"/>
        <c:crossBetween val="between"/>
      </c:valAx>
    </c:plotArea>
    <c:plotVisOnly val="1"/>
  </c:chart>
  <c:spPr>
    <a:ln>
      <a:solidFill>
        <a:srgbClr val="4F81BD"/>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dPt>
            <c:idx val="1"/>
            <c:spPr>
              <a:solidFill>
                <a:schemeClr val="accent2"/>
              </a:solidFill>
            </c:spPr>
          </c:dPt>
          <c:dPt>
            <c:idx val="2"/>
            <c:spPr>
              <a:solidFill>
                <a:srgbClr val="FFC000"/>
              </a:solidFill>
            </c:spPr>
          </c:dPt>
          <c:dLbls>
            <c:txPr>
              <a:bodyPr/>
              <a:lstStyle/>
              <a:p>
                <a:pPr>
                  <a:defRPr sz="1100" b="1"/>
                </a:pPr>
                <a:endParaRPr lang="en-US"/>
              </a:p>
            </c:txPr>
            <c:showVal val="1"/>
          </c:dLbls>
          <c:cat>
            <c:strRef>
              <c:f>Sheet1!$A$82:$A$84</c:f>
              <c:strCache>
                <c:ptCount val="3"/>
                <c:pt idx="0">
                  <c:v>Rural</c:v>
                </c:pt>
                <c:pt idx="1">
                  <c:v>Urban</c:v>
                </c:pt>
                <c:pt idx="2">
                  <c:v>Total</c:v>
                </c:pt>
              </c:strCache>
            </c:strRef>
          </c:cat>
          <c:val>
            <c:numRef>
              <c:f>Sheet1!$B$82:$B$84</c:f>
              <c:numCache>
                <c:formatCode>0%</c:formatCode>
                <c:ptCount val="3"/>
                <c:pt idx="0">
                  <c:v>0.54</c:v>
                </c:pt>
                <c:pt idx="1">
                  <c:v>0.82000000000000062</c:v>
                </c:pt>
                <c:pt idx="2">
                  <c:v>0.63000000000000078</c:v>
                </c:pt>
              </c:numCache>
            </c:numRef>
          </c:val>
        </c:ser>
        <c:dLbls>
          <c:showVal val="1"/>
        </c:dLbls>
        <c:overlap val="-25"/>
        <c:axId val="105617280"/>
        <c:axId val="105618816"/>
      </c:barChart>
      <c:catAx>
        <c:axId val="105617280"/>
        <c:scaling>
          <c:orientation val="minMax"/>
        </c:scaling>
        <c:axPos val="b"/>
        <c:majorTickMark val="none"/>
        <c:tickLblPos val="nextTo"/>
        <c:txPr>
          <a:bodyPr/>
          <a:lstStyle/>
          <a:p>
            <a:pPr>
              <a:defRPr sz="1200" b="1"/>
            </a:pPr>
            <a:endParaRPr lang="en-US"/>
          </a:p>
        </c:txPr>
        <c:crossAx val="105618816"/>
        <c:crosses val="autoZero"/>
        <c:auto val="1"/>
        <c:lblAlgn val="ctr"/>
        <c:lblOffset val="100"/>
      </c:catAx>
      <c:valAx>
        <c:axId val="105618816"/>
        <c:scaling>
          <c:orientation val="minMax"/>
        </c:scaling>
        <c:delete val="1"/>
        <c:axPos val="l"/>
        <c:numFmt formatCode="0%" sourceLinked="1"/>
        <c:tickLblPos val="none"/>
        <c:crossAx val="105617280"/>
        <c:crosses val="autoZero"/>
        <c:crossBetween val="between"/>
      </c:valAx>
    </c:plotArea>
    <c:plotVisOnly val="1"/>
  </c:chart>
  <c:spPr>
    <a:ln>
      <a:solidFill>
        <a:srgbClr val="4F81BD"/>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b="0"/>
            </a:pPr>
            <a:r>
              <a:rPr lang="en-US" b="0" dirty="0">
                <a:latin typeface="Bahnschrift Light SemiCondensed" pitchFamily="34" charset="0"/>
              </a:rPr>
              <a:t> Indian habitations connected to </a:t>
            </a:r>
            <a:r>
              <a:rPr lang="en-US" b="0" dirty="0" smtClean="0">
                <a:latin typeface="Bahnschrift Light SemiCondensed" pitchFamily="34" charset="0"/>
              </a:rPr>
              <a:t>road </a:t>
            </a:r>
            <a:r>
              <a:rPr lang="en-US" b="0" dirty="0">
                <a:latin typeface="Bahnschrift Light SemiCondensed" pitchFamily="34" charset="0"/>
              </a:rPr>
              <a:t>(%)</a:t>
            </a:r>
          </a:p>
        </c:rich>
      </c:tx>
    </c:title>
    <c:plotArea>
      <c:layout/>
      <c:barChart>
        <c:barDir val="col"/>
        <c:grouping val="clustered"/>
        <c:ser>
          <c:idx val="0"/>
          <c:order val="0"/>
          <c:dLbls>
            <c:txPr>
              <a:bodyPr/>
              <a:lstStyle/>
              <a:p>
                <a:pPr>
                  <a:defRPr sz="800" b="0">
                    <a:latin typeface="Bahnschrift Light SemiCondensed" pitchFamily="34" charset="0"/>
                  </a:defRPr>
                </a:pPr>
                <a:endParaRPr lang="en-US"/>
              </a:p>
            </c:txPr>
            <c:showVal val="1"/>
          </c:dLbls>
          <c:cat>
            <c:strRef>
              <c:f>Sheet1!$A$48:$A$63</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Sheet1!$B$48:$B$63</c:f>
              <c:numCache>
                <c:formatCode>General</c:formatCode>
                <c:ptCount val="16"/>
                <c:pt idx="0">
                  <c:v>7.7</c:v>
                </c:pt>
                <c:pt idx="1">
                  <c:v>9.9</c:v>
                </c:pt>
                <c:pt idx="2">
                  <c:v>14.5</c:v>
                </c:pt>
                <c:pt idx="3">
                  <c:v>20.5</c:v>
                </c:pt>
                <c:pt idx="4">
                  <c:v>26.9</c:v>
                </c:pt>
                <c:pt idx="5">
                  <c:v>35</c:v>
                </c:pt>
                <c:pt idx="6">
                  <c:v>39.4</c:v>
                </c:pt>
                <c:pt idx="7">
                  <c:v>43.7</c:v>
                </c:pt>
                <c:pt idx="8">
                  <c:v>47.4</c:v>
                </c:pt>
                <c:pt idx="9">
                  <c:v>51.2</c:v>
                </c:pt>
                <c:pt idx="10">
                  <c:v>54.9</c:v>
                </c:pt>
                <c:pt idx="11">
                  <c:v>61</c:v>
                </c:pt>
                <c:pt idx="12">
                  <c:v>65.3</c:v>
                </c:pt>
                <c:pt idx="13">
                  <c:v>70</c:v>
                </c:pt>
                <c:pt idx="14">
                  <c:v>85.4</c:v>
                </c:pt>
                <c:pt idx="15">
                  <c:v>90.6</c:v>
                </c:pt>
              </c:numCache>
            </c:numRef>
          </c:val>
        </c:ser>
        <c:gapWidth val="75"/>
        <c:overlap val="-25"/>
        <c:axId val="105736832"/>
        <c:axId val="105759104"/>
      </c:barChart>
      <c:catAx>
        <c:axId val="105736832"/>
        <c:scaling>
          <c:orientation val="minMax"/>
        </c:scaling>
        <c:axPos val="b"/>
        <c:majorTickMark val="none"/>
        <c:tickLblPos val="nextTo"/>
        <c:crossAx val="105759104"/>
        <c:crosses val="autoZero"/>
        <c:auto val="1"/>
        <c:lblAlgn val="ctr"/>
        <c:lblOffset val="100"/>
      </c:catAx>
      <c:valAx>
        <c:axId val="105759104"/>
        <c:scaling>
          <c:orientation val="minMax"/>
        </c:scaling>
        <c:axPos val="l"/>
        <c:majorGridlines>
          <c:spPr>
            <a:ln>
              <a:solidFill>
                <a:schemeClr val="tx1">
                  <a:lumMod val="95000"/>
                  <a:lumOff val="5000"/>
                </a:schemeClr>
              </a:solidFill>
            </a:ln>
          </c:spPr>
        </c:majorGridlines>
        <c:numFmt formatCode="General" sourceLinked="1"/>
        <c:majorTickMark val="none"/>
        <c:tickLblPos val="nextTo"/>
        <c:spPr>
          <a:ln w="9525">
            <a:noFill/>
          </a:ln>
        </c:spPr>
        <c:crossAx val="105736832"/>
        <c:crosses val="autoZero"/>
        <c:crossBetween val="between"/>
      </c:valAx>
      <c:spPr>
        <a:ln>
          <a:solidFill>
            <a:schemeClr val="tx1">
              <a:lumMod val="95000"/>
              <a:lumOff val="5000"/>
            </a:schemeClr>
          </a:solidFill>
        </a:ln>
      </c:spPr>
    </c:plotArea>
    <c:plotVisOnly val="1"/>
  </c:chart>
  <c:spPr>
    <a:ln>
      <a:solidFill>
        <a:schemeClr val="tx1">
          <a:lumMod val="95000"/>
          <a:lumOff val="5000"/>
        </a:schemeClr>
      </a:solidFill>
    </a:ln>
  </c:spPr>
  <c:txPr>
    <a:bodyPr/>
    <a:lstStyle/>
    <a:p>
      <a:pPr>
        <a:defRPr>
          <a:ln>
            <a:solidFill>
              <a:schemeClr val="tx1">
                <a:lumMod val="95000"/>
                <a:lumOff val="5000"/>
              </a:schemeClr>
            </a:solidFill>
          </a:ln>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8"/>
  <c:chart>
    <c:title>
      <c:tx>
        <c:rich>
          <a:bodyPr/>
          <a:lstStyle/>
          <a:p>
            <a:pPr>
              <a:defRPr/>
            </a:pPr>
            <a:r>
              <a:rPr lang="en-US"/>
              <a:t>Rural Road Gowth (in Lakh kms) - 1951 to 2016-17</a:t>
            </a:r>
          </a:p>
        </c:rich>
      </c:tx>
    </c:title>
    <c:plotArea>
      <c:layout>
        <c:manualLayout>
          <c:layoutTarget val="inner"/>
          <c:xMode val="edge"/>
          <c:yMode val="edge"/>
          <c:x val="6.0026721057458245E-2"/>
          <c:y val="0.15416681248177322"/>
          <c:w val="0.91989295765740164"/>
          <c:h val="0.73400612423447065"/>
        </c:manualLayout>
      </c:layout>
      <c:barChart>
        <c:barDir val="col"/>
        <c:grouping val="clustered"/>
        <c:ser>
          <c:idx val="0"/>
          <c:order val="0"/>
          <c:dLbls>
            <c:txPr>
              <a:bodyPr/>
              <a:lstStyle/>
              <a:p>
                <a:pPr>
                  <a:defRPr sz="1200" b="1"/>
                </a:pPr>
                <a:endParaRPr lang="en-US"/>
              </a:p>
            </c:txPr>
            <c:showVal val="1"/>
          </c:dLbls>
          <c:cat>
            <c:strRef>
              <c:f>Sheet1!$B$18:$I$18</c:f>
              <c:strCache>
                <c:ptCount val="8"/>
                <c:pt idx="0">
                  <c:v>1950-51</c:v>
                </c:pt>
                <c:pt idx="1">
                  <c:v>1960-61</c:v>
                </c:pt>
                <c:pt idx="2">
                  <c:v>1970-71</c:v>
                </c:pt>
                <c:pt idx="3">
                  <c:v>1980-81</c:v>
                </c:pt>
                <c:pt idx="4">
                  <c:v>1990-91</c:v>
                </c:pt>
                <c:pt idx="5">
                  <c:v>2000-01</c:v>
                </c:pt>
                <c:pt idx="6">
                  <c:v>2010-11</c:v>
                </c:pt>
                <c:pt idx="7">
                  <c:v>2016-17</c:v>
                </c:pt>
              </c:strCache>
            </c:strRef>
          </c:cat>
          <c:val>
            <c:numRef>
              <c:f>Sheet1!$B$19:$I$19</c:f>
              <c:numCache>
                <c:formatCode>General</c:formatCode>
                <c:ptCount val="8"/>
                <c:pt idx="0">
                  <c:v>2.06</c:v>
                </c:pt>
                <c:pt idx="1">
                  <c:v>1.1900000000000019</c:v>
                </c:pt>
                <c:pt idx="2">
                  <c:v>3.54</c:v>
                </c:pt>
                <c:pt idx="3">
                  <c:v>6.28</c:v>
                </c:pt>
                <c:pt idx="4">
                  <c:v>12.6</c:v>
                </c:pt>
                <c:pt idx="5">
                  <c:v>19.72</c:v>
                </c:pt>
                <c:pt idx="6">
                  <c:v>27.49</c:v>
                </c:pt>
                <c:pt idx="7">
                  <c:v>41.660000000000011</c:v>
                </c:pt>
              </c:numCache>
            </c:numRef>
          </c:val>
        </c:ser>
        <c:gapWidth val="75"/>
        <c:overlap val="-25"/>
        <c:axId val="105804160"/>
        <c:axId val="105805696"/>
      </c:barChart>
      <c:catAx>
        <c:axId val="105804160"/>
        <c:scaling>
          <c:orientation val="minMax"/>
        </c:scaling>
        <c:axPos val="b"/>
        <c:majorTickMark val="none"/>
        <c:tickLblPos val="nextTo"/>
        <c:crossAx val="105805696"/>
        <c:crosses val="autoZero"/>
        <c:auto val="1"/>
        <c:lblAlgn val="ctr"/>
        <c:lblOffset val="100"/>
      </c:catAx>
      <c:valAx>
        <c:axId val="105805696"/>
        <c:scaling>
          <c:orientation val="minMax"/>
        </c:scaling>
        <c:axPos val="l"/>
        <c:majorGridlines/>
        <c:numFmt formatCode="General" sourceLinked="1"/>
        <c:majorTickMark val="none"/>
        <c:tickLblPos val="nextTo"/>
        <c:crossAx val="105804160"/>
        <c:crosses val="autoZero"/>
        <c:crossBetween val="between"/>
      </c:valAx>
      <c:spPr>
        <a:noFill/>
        <a:ln w="25400">
          <a:noFill/>
        </a:ln>
      </c:spPr>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C36D330-5A81-47EC-B5D6-0508C1BC715B}" type="datetimeFigureOut">
              <a:rPr lang="en-US" smtClean="0"/>
              <a:pPr/>
              <a:t>7/7/2021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92CC7F69-C046-4BA1-8D90-008F5E2857E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91ECBC62-02D0-4FAC-8918-2C3D834885F9}" type="datetimeFigureOut">
              <a:rPr lang="en-US" smtClean="0"/>
              <a:pPr/>
              <a:t>7/7/2021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3D02C46E-BFDE-4A95-9BA6-92DFB92C3E62}" type="slidenum">
              <a:rPr lang="en-US" smtClean="0"/>
              <a:pPr/>
              <a:t>‹#›</a:t>
            </a:fld>
            <a:endParaRPr lang="en-US"/>
          </a:p>
        </p:txBody>
      </p:sp>
    </p:spTree>
    <p:extLst>
      <p:ext uri="{BB962C8B-B14F-4D97-AF65-F5344CB8AC3E}">
        <p14:creationId xmlns="" xmlns:p14="http://schemas.microsoft.com/office/powerpoint/2010/main" val="9934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2C46E-BFDE-4A95-9BA6-92DFB92C3E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02C46E-BFDE-4A95-9BA6-92DFB92C3E62}"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02C46E-BFDE-4A95-9BA6-92DFB92C3E62}"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02C46E-BFDE-4A95-9BA6-92DFB92C3E62}"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02C46E-BFDE-4A95-9BA6-92DFB92C3E62}"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02C46E-BFDE-4A95-9BA6-92DFB92C3E62}" type="slidenum">
              <a:rPr lang="en-US" smtClean="0"/>
              <a:pPr/>
              <a:t>34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02C46E-BFDE-4A95-9BA6-92DFB92C3E62}"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02C46E-BFDE-4A95-9BA6-92DFB92C3E62}" type="slidenum">
              <a:rPr lang="en-US" smtClean="0"/>
              <a:pPr/>
              <a:t>36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02C46E-BFDE-4A95-9BA6-92DFB92C3E62}" type="slidenum">
              <a:rPr lang="en-US" smtClean="0"/>
              <a:pPr/>
              <a:t>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02C46E-BFDE-4A95-9BA6-92DFB92C3E62}"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3074F12-AA26-4AC8-9962-C36BB8F32554}" type="datetimeFigureOut">
              <a:rPr lang="en-US" smtClean="0"/>
              <a:pPr/>
              <a:t>7/7/2021</a:t>
            </a:fld>
            <a:endParaRPr lang="en-US"/>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B82CCC60-E8CD-4174-8B1A-7DF615B22EEF}" type="slidenum">
              <a:rPr lang="en-US" smtClean="0"/>
              <a:pPr/>
              <a:t>‹#›</a:t>
            </a:fld>
            <a:endParaRPr lang="en-US"/>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074F12-AA26-4AC8-9962-C36BB8F32554}"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257426"/>
            <a:ext cx="457200" cy="330994"/>
          </a:xfrm>
        </p:spPr>
        <p:txBody>
          <a:bodyPr/>
          <a:lstStyle/>
          <a:p>
            <a:fld id="{B82CCC60-E8CD-4174-8B1A-7DF615B22EEF}" type="slidenum">
              <a:rPr lang="en-US" smtClean="0"/>
              <a:pPr/>
              <a:t>‹#›</a:t>
            </a:fld>
            <a:endParaRPr lang="en-US"/>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074F12-AA26-4AC8-9962-C36BB8F32554}"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228601"/>
            <a:ext cx="1447800" cy="4388644"/>
          </a:xfrm>
        </p:spPr>
        <p:txBody>
          <a:bodyPr vert="eaVert"/>
          <a:lstStyle/>
          <a:p>
            <a:r>
              <a:rPr kumimoji="0" lang="en-US" smtClean="0"/>
              <a:t>Click to edit Master title style</a:t>
            </a:r>
            <a:endParaRPr kumimoji="0" lang="en-US"/>
          </a:p>
        </p:txBody>
      </p:sp>
      <p:pic>
        <p:nvPicPr>
          <p:cNvPr id="16" name="Picture 15" descr="E:\websites\free-power-point-templates\2012\logos.png">
            <a:extLst>
              <a:ext uri="{FF2B5EF4-FFF2-40B4-BE49-F238E27FC236}">
                <a16:creationId xmlns="" xmlns:a16="http://schemas.microsoft.com/office/drawing/2014/main" id="{8844C640-86DB-4A34-BDD8-49B9CE399857}"/>
              </a:ext>
            </a:extLst>
          </p:cNvPr>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3074F12-AA26-4AC8-9962-C36BB8F32554}"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82CCC60-E8CD-4174-8B1A-7DF615B22EEF}"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4287"/>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7/7/2021</a:t>
            </a:fld>
            <a:endParaRPr lang="en-US"/>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B82CCC60-E8CD-4174-8B1A-7DF615B22EEF}" type="slidenum">
              <a:rPr lang="en-US" smtClean="0"/>
              <a:pPr/>
              <a:t>‹#›</a:t>
            </a:fld>
            <a:endParaRPr lang="en-US"/>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4807458"/>
            <a:ext cx="3044952" cy="274320"/>
          </a:xfrm>
        </p:spPr>
        <p:txBody>
          <a:bodyPr/>
          <a:lstStyle/>
          <a:p>
            <a:fld id="{53074F12-AA26-4AC8-9962-C36BB8F32554}"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3074F12-AA26-4AC8-9962-C36BB8F32554}" type="datetimeFigureOut">
              <a:rPr lang="en-US" smtClean="0"/>
              <a:pPr/>
              <a:t>7/7/2021</a:t>
            </a:fld>
            <a:endParaRPr lang="en-US"/>
          </a:p>
        </p:txBody>
      </p:sp>
      <p:sp>
        <p:nvSpPr>
          <p:cNvPr id="8" name="Footer Placeholder 7"/>
          <p:cNvSpPr>
            <a:spLocks noGrp="1"/>
          </p:cNvSpPr>
          <p:nvPr>
            <p:ph type="ftr" sz="quarter" idx="11"/>
          </p:nvPr>
        </p:nvSpPr>
        <p:spPr>
          <a:xfrm>
            <a:off x="304800" y="4807458"/>
            <a:ext cx="3581400" cy="274320"/>
          </a:xfrm>
        </p:spPr>
        <p:txBody>
          <a:bodyPr/>
          <a:lstStyle/>
          <a:p>
            <a:endParaRPr lang="en-US"/>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fld id="{B82CCC60-E8CD-4174-8B1A-7DF615B22EE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074F12-AA26-4AC8-9962-C36BB8F32554}"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777015"/>
            <a:ext cx="457200" cy="330994"/>
          </a:xfrm>
        </p:spPr>
        <p:txBody>
          <a:bodyPr/>
          <a:lstStyle/>
          <a:p>
            <a:fld id="{B82CCC60-E8CD-4174-8B1A-7DF615B22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3074F12-AA26-4AC8-9962-C36BB8F32554}" type="datetimeFigureOut">
              <a:rPr lang="en-US" smtClean="0"/>
              <a:pPr/>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B82CCC60-E8CD-4174-8B1A-7DF615B22E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B82CCC60-E8CD-4174-8B1A-7DF615B22EEF}" type="slidenum">
              <a:rPr lang="en-US" smtClean="0"/>
              <a:pPr/>
              <a:t>‹#›</a:t>
            </a:fld>
            <a:endParaRPr lang="en-US"/>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3074F12-AA26-4AC8-9962-C36BB8F32554}" type="datetimeFigureOut">
              <a:rPr lang="en-US" smtClean="0"/>
              <a:pPr/>
              <a:t>7/7/2021</a:t>
            </a:fld>
            <a:endParaRPr lang="en-US"/>
          </a:p>
        </p:txBody>
      </p:sp>
      <p:sp>
        <p:nvSpPr>
          <p:cNvPr id="6" name="Footer Placeholder 5"/>
          <p:cNvSpPr>
            <a:spLocks noGrp="1"/>
          </p:cNvSpPr>
          <p:nvPr>
            <p:ph type="ftr" sz="quarter" idx="11"/>
          </p:nvPr>
        </p:nvSpPr>
        <p:spPr>
          <a:xfrm>
            <a:off x="301752" y="4808136"/>
            <a:ext cx="3383280" cy="27432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p>
            <a:fld id="{B82CCC60-E8CD-4174-8B1A-7DF615B22EEF}" type="slidenum">
              <a:rPr lang="en-US" smtClean="0"/>
              <a:pPr/>
              <a:t>‹#›</a:t>
            </a:fld>
            <a:endParaRPr lang="en-US"/>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4803738"/>
            <a:ext cx="3044952" cy="274320"/>
          </a:xfrm>
        </p:spPr>
        <p:txBody>
          <a:bodyPr/>
          <a:lstStyle/>
          <a:p>
            <a:fld id="{53074F12-AA26-4AC8-9962-C36BB8F32554}" type="datetimeFigureOut">
              <a:rPr lang="en-US" smtClean="0"/>
              <a:pPr/>
              <a:t>7/7/2021</a:t>
            </a:fld>
            <a:endParaRPr lang="en-US"/>
          </a:p>
        </p:txBody>
      </p:sp>
      <p:sp>
        <p:nvSpPr>
          <p:cNvPr id="6" name="Footer Placeholder 5"/>
          <p:cNvSpPr>
            <a:spLocks noGrp="1"/>
          </p:cNvSpPr>
          <p:nvPr>
            <p:ph type="ftr" sz="quarter" idx="11"/>
          </p:nvPr>
        </p:nvSpPr>
        <p:spPr>
          <a:xfrm>
            <a:off x="301752" y="4808136"/>
            <a:ext cx="3584448" cy="27432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53074F12-AA26-4AC8-9962-C36BB8F32554}" type="datetimeFigureOut">
              <a:rPr lang="en-US" smtClean="0"/>
              <a:pPr/>
              <a:t>7/7/2021</a:t>
            </a:fld>
            <a:endParaRPr lang="en-US"/>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82CCC60-E8CD-4174-8B1A-7DF615B22EEF}" type="slidenum">
              <a:rPr lang="en-US" smtClean="0"/>
              <a:pPr/>
              <a:t>‹#›</a:t>
            </a:fld>
            <a:endParaRPr lang="en-US"/>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0" name="TextBox 19">
            <a:extLst>
              <a:ext uri="{FF2B5EF4-FFF2-40B4-BE49-F238E27FC236}">
                <a16:creationId xmlns="" xmlns:a16="http://schemas.microsoft.com/office/drawing/2014/main" id="{66420E12-C713-49E3-B0DB-9A6042A30ECB}"/>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
        <p:nvSpPr>
          <p:cNvPr id="21" name="TextBox 20">
            <a:extLst>
              <a:ext uri="{FF2B5EF4-FFF2-40B4-BE49-F238E27FC236}">
                <a16:creationId xmlns="" xmlns:a16="http://schemas.microsoft.com/office/drawing/2014/main" id="{B57A1AA2-5BE2-4EB3-8979-9B1994B052B4}"/>
              </a:ext>
            </a:extLst>
          </p:cNvPr>
          <p:cNvSpPr txBox="1"/>
          <p:nvPr userDrawn="1"/>
        </p:nvSpPr>
        <p:spPr>
          <a:xfrm>
            <a:off x="143250" y="53661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radingeconomics.com/india/agricultural-irrigated-land-percent-of-total-agricultural-land-wb-data.html"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498" y="122332"/>
            <a:ext cx="8829102" cy="19160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Bahnschrift Light SemiCondensed" pitchFamily="34" charset="0"/>
              </a:rPr>
              <a:t>Infrastructure and Rural Development</a:t>
            </a:r>
          </a:p>
          <a:p>
            <a:pPr algn="ctr"/>
            <a:r>
              <a:rPr lang="en-US" sz="4000" b="1" dirty="0" smtClean="0">
                <a:latin typeface="Bahnschrift Light SemiCondensed" pitchFamily="34" charset="0"/>
              </a:rPr>
              <a:t> in India</a:t>
            </a:r>
            <a:endParaRPr lang="en-US" sz="4000" dirty="0">
              <a:latin typeface="Bahnschrift Light SemiCondensed" pitchFamily="34" charset="0"/>
            </a:endParaRPr>
          </a:p>
        </p:txBody>
      </p:sp>
      <p:sp>
        <p:nvSpPr>
          <p:cNvPr id="6" name="TextBox 5"/>
          <p:cNvSpPr txBox="1"/>
          <p:nvPr/>
        </p:nvSpPr>
        <p:spPr>
          <a:xfrm>
            <a:off x="2297017" y="3569553"/>
            <a:ext cx="4572000" cy="830997"/>
          </a:xfrm>
          <a:prstGeom prst="rect">
            <a:avLst/>
          </a:prstGeom>
          <a:noFill/>
        </p:spPr>
        <p:txBody>
          <a:bodyPr wrap="square" rtlCol="0">
            <a:spAutoFit/>
          </a:bodyPr>
          <a:lstStyle/>
          <a:p>
            <a:pPr algn="ctr"/>
            <a:r>
              <a:rPr lang="en-US" sz="2800" dirty="0" smtClean="0">
                <a:latin typeface="Bahnschrift Light Condensed" pitchFamily="34" charset="0"/>
              </a:rPr>
              <a:t>Dr. </a:t>
            </a:r>
            <a:r>
              <a:rPr lang="en-US" sz="2800" dirty="0" err="1" smtClean="0">
                <a:latin typeface="Bahnschrift Light Condensed" pitchFamily="34" charset="0"/>
              </a:rPr>
              <a:t>Amit</a:t>
            </a:r>
            <a:r>
              <a:rPr lang="en-US" sz="2800" dirty="0" smtClean="0">
                <a:latin typeface="Bahnschrift Light Condensed" pitchFamily="34" charset="0"/>
              </a:rPr>
              <a:t> Kumar Singh</a:t>
            </a:r>
          </a:p>
          <a:p>
            <a:pPr algn="ctr"/>
            <a:r>
              <a:rPr lang="en-US" sz="2000" dirty="0" smtClean="0">
                <a:latin typeface="Bahnschrift Light Condensed" pitchFamily="34" charset="0"/>
              </a:rPr>
              <a:t>IIPA, New Delhi</a:t>
            </a:r>
            <a:endParaRPr lang="en-US" sz="2000" dirty="0">
              <a:latin typeface="Bahnschrift Light Condensed" pitchFamily="34" charset="0"/>
            </a:endParaRPr>
          </a:p>
        </p:txBody>
      </p:sp>
      <p:sp>
        <p:nvSpPr>
          <p:cNvPr id="18434" name="AutoShape 2" descr="IIPA Invites Write-ups for Public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6" name="Picture 4" descr="Biennial meeting of Indian Institute of Public Administration ..."/>
          <p:cNvPicPr>
            <a:picLocks noChangeAspect="1" noChangeArrowheads="1"/>
          </p:cNvPicPr>
          <p:nvPr/>
        </p:nvPicPr>
        <p:blipFill>
          <a:blip r:embed="rId3" cstate="print">
            <a:clrChange>
              <a:clrFrom>
                <a:srgbClr val="FFFFFF"/>
              </a:clrFrom>
              <a:clrTo>
                <a:srgbClr val="FFFFFF">
                  <a:alpha val="0"/>
                </a:srgbClr>
              </a:clrTo>
            </a:clrChange>
          </a:blip>
          <a:srcRect l="23629" r="23739"/>
          <a:stretch>
            <a:fillRect/>
          </a:stretch>
        </p:blipFill>
        <p:spPr bwMode="auto">
          <a:xfrm>
            <a:off x="4114800" y="2495550"/>
            <a:ext cx="1005525" cy="914400"/>
          </a:xfrm>
          <a:prstGeom prst="rect">
            <a:avLst/>
          </a:prstGeom>
          <a:noFill/>
        </p:spPr>
      </p:pic>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Bahnschrift Light Condensed" pitchFamily="34" charset="0"/>
              </a:rPr>
              <a:t>Cont……</a:t>
            </a:r>
            <a:endParaRPr lang="en-US" sz="2800" dirty="0">
              <a:latin typeface="Bahnschrift Light Condensed" pitchFamily="34" charset="0"/>
            </a:endParaRPr>
          </a:p>
        </p:txBody>
      </p:sp>
      <p:sp>
        <p:nvSpPr>
          <p:cNvPr id="7" name="Rectangle 6"/>
          <p:cNvSpPr/>
          <p:nvPr/>
        </p:nvSpPr>
        <p:spPr>
          <a:xfrm>
            <a:off x="304800" y="1352550"/>
            <a:ext cx="8534400" cy="2862322"/>
          </a:xfrm>
          <a:prstGeom prst="rect">
            <a:avLst/>
          </a:prstGeom>
        </p:spPr>
        <p:txBody>
          <a:bodyPr wrap="square">
            <a:spAutoFit/>
          </a:bodyPr>
          <a:lstStyle/>
          <a:p>
            <a:pPr marL="171450" indent="-171450" algn="just">
              <a:spcBef>
                <a:spcPts val="600"/>
              </a:spcBef>
              <a:spcAft>
                <a:spcPts val="600"/>
              </a:spcAft>
              <a:buFont typeface="Arial" pitchFamily="34" charset="0"/>
              <a:buChar char="•"/>
            </a:pPr>
            <a:r>
              <a:rPr lang="en-US" sz="2000" b="1" dirty="0" smtClean="0">
                <a:latin typeface="Bahnschrift Light Condensed" pitchFamily="34" charset="0"/>
              </a:rPr>
              <a:t>Backwardness</a:t>
            </a:r>
            <a:r>
              <a:rPr lang="en-US" sz="2000" dirty="0" smtClean="0">
                <a:latin typeface="Bahnschrift Light Condensed" pitchFamily="34" charset="0"/>
              </a:rPr>
              <a:t> is </a:t>
            </a:r>
            <a:r>
              <a:rPr lang="en-US" sz="2000" b="1" dirty="0" smtClean="0">
                <a:latin typeface="Bahnschrift Light Condensed" pitchFamily="34" charset="0"/>
              </a:rPr>
              <a:t>complex issue</a:t>
            </a:r>
            <a:r>
              <a:rPr lang="en-US" sz="2000" dirty="0" smtClean="0">
                <a:latin typeface="Bahnschrift Light Condensed" pitchFamily="34" charset="0"/>
              </a:rPr>
              <a:t>. It </a:t>
            </a:r>
            <a:r>
              <a:rPr lang="en-US" sz="2000" b="1" dirty="0" smtClean="0">
                <a:latin typeface="Bahnschrift Light Condensed" pitchFamily="34" charset="0"/>
              </a:rPr>
              <a:t>involves</a:t>
            </a:r>
            <a:r>
              <a:rPr lang="en-US" sz="2000" dirty="0" smtClean="0">
                <a:latin typeface="Bahnschrift Light Condensed" pitchFamily="34" charset="0"/>
              </a:rPr>
              <a:t> historical, demographic, social, economic and political factors which have been existed since decades.</a:t>
            </a:r>
          </a:p>
          <a:p>
            <a:pPr marL="171450" indent="-171450" algn="just">
              <a:spcBef>
                <a:spcPts val="600"/>
              </a:spcBef>
              <a:spcAft>
                <a:spcPts val="600"/>
              </a:spcAft>
              <a:buFont typeface="Arial" pitchFamily="34" charset="0"/>
              <a:buChar char="•"/>
            </a:pPr>
            <a:r>
              <a:rPr lang="en-US" sz="2000" dirty="0" smtClean="0">
                <a:latin typeface="Bahnschrift Light Condensed" pitchFamily="34" charset="0"/>
              </a:rPr>
              <a:t>Backward districts suffer from </a:t>
            </a:r>
            <a:r>
              <a:rPr lang="en-US" sz="2000" b="1" dirty="0" smtClean="0">
                <a:latin typeface="Bahnschrift Light Condensed" pitchFamily="34" charset="0"/>
              </a:rPr>
              <a:t>poor connectivity </a:t>
            </a:r>
            <a:r>
              <a:rPr lang="en-US" sz="2000" dirty="0" smtClean="0">
                <a:latin typeface="Bahnschrift Light Condensed" pitchFamily="34" charset="0"/>
              </a:rPr>
              <a:t>and are </a:t>
            </a:r>
            <a:r>
              <a:rPr lang="en-US" sz="2000" b="1" dirty="0" smtClean="0">
                <a:latin typeface="Bahnschrift Light Condensed" pitchFamily="34" charset="0"/>
              </a:rPr>
              <a:t>chronically vulnerable </a:t>
            </a:r>
            <a:r>
              <a:rPr lang="en-US" sz="2000" dirty="0" smtClean="0">
                <a:latin typeface="Bahnschrift Light Condensed" pitchFamily="34" charset="0"/>
              </a:rPr>
              <a:t>to natural calamities. Scheduled Castes and Tribes and minorities who constitute the bulk of the country’s backward population are concentrated in these districts.</a:t>
            </a:r>
          </a:p>
          <a:p>
            <a:pPr marL="171450" indent="-171450" algn="just">
              <a:spcBef>
                <a:spcPts val="600"/>
              </a:spcBef>
              <a:spcAft>
                <a:spcPts val="600"/>
              </a:spcAft>
              <a:buFont typeface="Arial" pitchFamily="34" charset="0"/>
              <a:buChar char="•"/>
            </a:pPr>
            <a:r>
              <a:rPr lang="en-US" sz="2000" dirty="0" smtClean="0">
                <a:latin typeface="Bahnschrift Light Condensed" pitchFamily="34" charset="0"/>
              </a:rPr>
              <a:t>They </a:t>
            </a:r>
            <a:r>
              <a:rPr lang="en-US" sz="2000" b="1" dirty="0" smtClean="0">
                <a:latin typeface="Bahnschrift Light Condensed" pitchFamily="34" charset="0"/>
              </a:rPr>
              <a:t>lack infrastructural and institutional capacity</a:t>
            </a:r>
            <a:r>
              <a:rPr lang="en-US" sz="2000" dirty="0" smtClean="0">
                <a:latin typeface="Bahnschrift Light Condensed" pitchFamily="34" charset="0"/>
              </a:rPr>
              <a:t> of delivery of public services, consequently remains backward and their people remain </a:t>
            </a:r>
            <a:r>
              <a:rPr lang="en-US" sz="2000" b="1" dirty="0" smtClean="0">
                <a:latin typeface="Bahnschrift Light Condensed" pitchFamily="34" charset="0"/>
              </a:rPr>
              <a:t>trapped in a vicious circle </a:t>
            </a:r>
            <a:r>
              <a:rPr lang="en-US" sz="2000" dirty="0" smtClean="0">
                <a:latin typeface="Bahnschrift Light Condensed" pitchFamily="34" charset="0"/>
              </a:rPr>
              <a:t>in which lack of infrastructure and economic activity feed each other.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Selective Indicators</a:t>
            </a:r>
            <a:endParaRPr lang="en-US" sz="3200" dirty="0">
              <a:latin typeface="Bahnschrift Light Condensed" pitchFamily="34" charset="0"/>
            </a:endParaRPr>
          </a:p>
        </p:txBody>
      </p:sp>
      <p:pic>
        <p:nvPicPr>
          <p:cNvPr id="59394" name="Picture 2" descr="Chinese Healthcare: The Rural Reality - Collective Responsibility"/>
          <p:cNvPicPr>
            <a:picLocks noChangeAspect="1" noChangeArrowheads="1"/>
          </p:cNvPicPr>
          <p:nvPr/>
        </p:nvPicPr>
        <p:blipFill>
          <a:blip r:embed="rId2" cstate="print"/>
          <a:srcRect l="2718" r="8949"/>
          <a:stretch>
            <a:fillRect/>
          </a:stretch>
        </p:blipFill>
        <p:spPr bwMode="auto">
          <a:xfrm>
            <a:off x="228600" y="1276350"/>
            <a:ext cx="4191000" cy="2743200"/>
          </a:xfrm>
          <a:prstGeom prst="rect">
            <a:avLst/>
          </a:prstGeom>
          <a:ln>
            <a:noFill/>
          </a:ln>
          <a:effectLst>
            <a:outerShdw blurRad="292100" dist="139700" dir="2700000" algn="tl" rotWithShape="0">
              <a:srgbClr val="333333">
                <a:alpha val="65000"/>
              </a:srgbClr>
            </a:outerShdw>
          </a:effectLst>
        </p:spPr>
      </p:pic>
      <p:pic>
        <p:nvPicPr>
          <p:cNvPr id="39938" name="Picture 2" descr="Rural India is far behind Urban India in every Indicator of ..."/>
          <p:cNvPicPr>
            <a:picLocks noChangeAspect="1" noChangeArrowheads="1"/>
          </p:cNvPicPr>
          <p:nvPr/>
        </p:nvPicPr>
        <p:blipFill>
          <a:blip r:embed="rId3" cstate="print"/>
          <a:srcRect/>
          <a:stretch>
            <a:fillRect/>
          </a:stretch>
        </p:blipFill>
        <p:spPr bwMode="auto">
          <a:xfrm>
            <a:off x="4495800" y="1276350"/>
            <a:ext cx="4429125" cy="27527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Selective Indicators………..</a:t>
            </a:r>
            <a:endParaRPr lang="en-US" sz="3200" dirty="0">
              <a:latin typeface="Bahnschrift Light Condensed" pitchFamily="34" charset="0"/>
            </a:endParaRPr>
          </a:p>
        </p:txBody>
      </p:sp>
      <p:pic>
        <p:nvPicPr>
          <p:cNvPr id="59396" name="Picture 4" descr="India - Agricultural Irrigated Land (% Of Total Agricultural Land ..."/>
          <p:cNvPicPr>
            <a:picLocks noChangeAspect="1" noChangeArrowheads="1"/>
          </p:cNvPicPr>
          <p:nvPr/>
        </p:nvPicPr>
        <p:blipFill>
          <a:blip r:embed="rId2" cstate="print"/>
          <a:srcRect/>
          <a:stretch>
            <a:fillRect/>
          </a:stretch>
        </p:blipFill>
        <p:spPr bwMode="auto">
          <a:xfrm>
            <a:off x="4445971" y="1352550"/>
            <a:ext cx="4473314" cy="2514600"/>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4953000" y="1271885"/>
            <a:ext cx="3429000" cy="461665"/>
          </a:xfrm>
          <a:prstGeom prst="rect">
            <a:avLst/>
          </a:prstGeom>
        </p:spPr>
        <p:txBody>
          <a:bodyPr wrap="square">
            <a:spAutoFit/>
          </a:bodyPr>
          <a:lstStyle/>
          <a:p>
            <a:r>
              <a:rPr lang="en-US" sz="1200" dirty="0" smtClean="0">
                <a:latin typeface="Arial" pitchFamily="34" charset="0"/>
                <a:cs typeface="Arial" pitchFamily="34" charset="0"/>
                <a:hlinkClick r:id="rId3"/>
              </a:rPr>
              <a:t/>
            </a:r>
            <a:br>
              <a:rPr lang="en-US" sz="1200" dirty="0" smtClean="0">
                <a:latin typeface="Arial" pitchFamily="34" charset="0"/>
                <a:cs typeface="Arial" pitchFamily="34" charset="0"/>
                <a:hlinkClick r:id="rId3"/>
              </a:rPr>
            </a:br>
            <a:r>
              <a:rPr lang="en-US" sz="1200" b="1" dirty="0" smtClean="0">
                <a:latin typeface="Arial" pitchFamily="34" charset="0"/>
                <a:cs typeface="Arial" pitchFamily="34" charset="0"/>
              </a:rPr>
              <a:t>India – % Agricultural Irrigated Land</a:t>
            </a:r>
            <a:endParaRPr lang="en-US" sz="1200" b="1" dirty="0">
              <a:latin typeface="Arial" pitchFamily="34" charset="0"/>
              <a:cs typeface="Arial" pitchFamily="34" charset="0"/>
            </a:endParaRPr>
          </a:p>
        </p:txBody>
      </p:sp>
      <p:pic>
        <p:nvPicPr>
          <p:cNvPr id="22" name="Picture 21" descr="C:\Users\HP\Desktop\Road.jpg"/>
          <p:cNvPicPr/>
          <p:nvPr/>
        </p:nvPicPr>
        <p:blipFill>
          <a:blip r:embed="rId4" cstate="print"/>
          <a:srcRect l="4792" t="10338" r="46814" b="33260"/>
          <a:stretch>
            <a:fillRect/>
          </a:stretch>
        </p:blipFill>
        <p:spPr bwMode="auto">
          <a:xfrm>
            <a:off x="228600" y="1352550"/>
            <a:ext cx="4038600"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Selective Indicators………….. </a:t>
            </a:r>
            <a:endParaRPr lang="en-US" sz="3200" dirty="0">
              <a:latin typeface="Bahnschrift Light Condensed" pitchFamily="34" charset="0"/>
            </a:endParaRPr>
          </a:p>
        </p:txBody>
      </p:sp>
      <p:pic>
        <p:nvPicPr>
          <p:cNvPr id="13" name="Picture 12" descr="Distribution of Indian households by source of lighting | Download ..."/>
          <p:cNvPicPr/>
          <p:nvPr/>
        </p:nvPicPr>
        <p:blipFill>
          <a:blip r:embed="rId2" cstate="print"/>
          <a:srcRect l="1874" t="3286" r="1705" b="16061"/>
          <a:stretch>
            <a:fillRect/>
          </a:stretch>
        </p:blipFill>
        <p:spPr bwMode="auto">
          <a:xfrm>
            <a:off x="228600" y="1504950"/>
            <a:ext cx="4114800" cy="2362200"/>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152400" y="1200150"/>
            <a:ext cx="4038600" cy="276999"/>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1200" b="1" dirty="0" smtClean="0"/>
              <a:t>Distribution</a:t>
            </a:r>
            <a:r>
              <a:rPr lang="en-US" sz="1200" b="1" dirty="0" smtClean="0">
                <a:latin typeface="Bahnschrift Light Condensed" pitchFamily="34" charset="0"/>
              </a:rPr>
              <a:t> </a:t>
            </a:r>
            <a:r>
              <a:rPr lang="en-US" sz="1200" b="1" dirty="0" smtClean="0"/>
              <a:t>of Households by Source of Lighting - 2011 </a:t>
            </a:r>
            <a:endParaRPr lang="en-US" sz="1200" dirty="0"/>
          </a:p>
        </p:txBody>
      </p:sp>
      <p:pic>
        <p:nvPicPr>
          <p:cNvPr id="22" name="Picture 21" descr="India census: more people have a mobile phone than a household ..."/>
          <p:cNvPicPr/>
          <p:nvPr/>
        </p:nvPicPr>
        <p:blipFill>
          <a:blip r:embed="rId3" cstate="print"/>
          <a:srcRect t="18673"/>
          <a:stretch>
            <a:fillRect/>
          </a:stretch>
        </p:blipFill>
        <p:spPr bwMode="auto">
          <a:xfrm>
            <a:off x="4495800" y="1504950"/>
            <a:ext cx="4419600" cy="2362200"/>
          </a:xfrm>
          <a:prstGeom prst="rect">
            <a:avLst/>
          </a:prstGeom>
          <a:ln>
            <a:noFill/>
          </a:ln>
          <a:effectLst>
            <a:outerShdw blurRad="292100" dist="139700" dir="2700000" algn="tl" rotWithShape="0">
              <a:srgbClr val="333333">
                <a:alpha val="65000"/>
              </a:srgbClr>
            </a:outerShdw>
          </a:effectLst>
        </p:spPr>
      </p:pic>
      <p:pic>
        <p:nvPicPr>
          <p:cNvPr id="23" name="Picture 22" descr="India census: more people have a mobile phone than a household ..."/>
          <p:cNvPicPr/>
          <p:nvPr/>
        </p:nvPicPr>
        <p:blipFill>
          <a:blip r:embed="rId3" cstate="print"/>
          <a:srcRect l="15153" t="3685" r="19453" b="87172"/>
          <a:stretch>
            <a:fillRect/>
          </a:stretch>
        </p:blipFill>
        <p:spPr bwMode="auto">
          <a:xfrm>
            <a:off x="5120640" y="1232282"/>
            <a:ext cx="3108960" cy="2942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Selective Indicators…………. </a:t>
            </a:r>
            <a:endParaRPr lang="en-US" sz="3200" dirty="0">
              <a:latin typeface="Bahnschrift Light Condensed" pitchFamily="34" charset="0"/>
            </a:endParaRPr>
          </a:p>
        </p:txBody>
      </p:sp>
      <p:graphicFrame>
        <p:nvGraphicFramePr>
          <p:cNvPr id="15" name="Chart 14"/>
          <p:cNvGraphicFramePr/>
          <p:nvPr/>
        </p:nvGraphicFramePr>
        <p:xfrm>
          <a:off x="304800" y="1733550"/>
          <a:ext cx="4191000" cy="2362200"/>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685800" y="1200150"/>
            <a:ext cx="3200400" cy="461665"/>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1200" b="1" dirty="0" smtClean="0">
                <a:latin typeface="Arial" pitchFamily="34" charset="0"/>
                <a:cs typeface="Arial" pitchFamily="34" charset="0"/>
              </a:rPr>
              <a:t>Distribution of Households by Drinking Water Within Premises- 2011 </a:t>
            </a:r>
            <a:endParaRPr lang="en-US" sz="1200" dirty="0">
              <a:latin typeface="Arial" pitchFamily="34" charset="0"/>
              <a:cs typeface="Arial" pitchFamily="34" charset="0"/>
            </a:endParaRPr>
          </a:p>
        </p:txBody>
      </p:sp>
      <p:graphicFrame>
        <p:nvGraphicFramePr>
          <p:cNvPr id="19" name="Chart 18"/>
          <p:cNvGraphicFramePr/>
          <p:nvPr/>
        </p:nvGraphicFramePr>
        <p:xfrm>
          <a:off x="4724400" y="1733550"/>
          <a:ext cx="41529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5029200" y="1200150"/>
            <a:ext cx="3429000" cy="461665"/>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1200" b="1" dirty="0" smtClean="0">
                <a:latin typeface="Arial" pitchFamily="34" charset="0"/>
                <a:cs typeface="Arial" pitchFamily="34" charset="0"/>
              </a:rPr>
              <a:t>Distribution of Households having Telephone - 2011 </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Bahnschrift Light Condensed" pitchFamily="34" charset="0"/>
              </a:rPr>
              <a:t>Rural Development </a:t>
            </a:r>
            <a:r>
              <a:rPr lang="en-US" sz="2800" dirty="0" err="1" smtClean="0">
                <a:latin typeface="Bahnschrift Light Condensed" pitchFamily="34" charset="0"/>
              </a:rPr>
              <a:t>Programmes</a:t>
            </a:r>
            <a:r>
              <a:rPr lang="en-US" sz="2800" dirty="0" smtClean="0">
                <a:latin typeface="Bahnschrift Light Condensed" pitchFamily="34" charset="0"/>
              </a:rPr>
              <a:t>..</a:t>
            </a:r>
            <a:endParaRPr lang="en-US" sz="2800" dirty="0">
              <a:latin typeface="Bahnschrift Light Condensed" pitchFamily="34" charset="0"/>
            </a:endParaRPr>
          </a:p>
        </p:txBody>
      </p:sp>
      <p:sp>
        <p:nvSpPr>
          <p:cNvPr id="5" name="Rectangle 4"/>
          <p:cNvSpPr/>
          <p:nvPr/>
        </p:nvSpPr>
        <p:spPr>
          <a:xfrm>
            <a:off x="381000" y="1116776"/>
            <a:ext cx="8610600" cy="3862596"/>
          </a:xfrm>
          <a:prstGeom prst="rect">
            <a:avLst/>
          </a:prstGeom>
        </p:spPr>
        <p:txBody>
          <a:bodyPr wrap="square">
            <a:spAutoFit/>
          </a:bodyPr>
          <a:lstStyle/>
          <a:p>
            <a:pPr marL="171450" indent="-171450" algn="just">
              <a:spcBef>
                <a:spcPts val="600"/>
              </a:spcBef>
              <a:spcAft>
                <a:spcPts val="600"/>
              </a:spcAft>
              <a:buFont typeface="Arial" pitchFamily="34" charset="0"/>
              <a:buChar char="•"/>
            </a:pPr>
            <a:r>
              <a:rPr lang="en-US" dirty="0" smtClean="0">
                <a:latin typeface="Bahnschrift Light Condensed" pitchFamily="34" charset="0"/>
              </a:rPr>
              <a:t>The Government of India is involved in a large </a:t>
            </a:r>
            <a:r>
              <a:rPr lang="en-US" b="1" dirty="0" smtClean="0">
                <a:solidFill>
                  <a:srgbClr val="C00000"/>
                </a:solidFill>
                <a:latin typeface="Bahnschrift Light Condensed" pitchFamily="34" charset="0"/>
              </a:rPr>
              <a:t>number of </a:t>
            </a:r>
            <a:r>
              <a:rPr lang="en-US" b="1" dirty="0" err="1" smtClean="0">
                <a:solidFill>
                  <a:srgbClr val="C00000"/>
                </a:solidFill>
                <a:latin typeface="Bahnschrift Light Condensed" pitchFamily="34" charset="0"/>
              </a:rPr>
              <a:t>programmes</a:t>
            </a:r>
            <a:r>
              <a:rPr lang="en-US" b="1" dirty="0" smtClean="0">
                <a:solidFill>
                  <a:srgbClr val="C00000"/>
                </a:solidFill>
                <a:latin typeface="Bahnschrift Light Condensed" pitchFamily="34" charset="0"/>
              </a:rPr>
              <a:t> </a:t>
            </a:r>
            <a:r>
              <a:rPr lang="en-US" dirty="0" smtClean="0">
                <a:latin typeface="Bahnschrift Light Condensed" pitchFamily="34" charset="0"/>
              </a:rPr>
              <a:t>in sectors/area such </a:t>
            </a:r>
            <a:r>
              <a:rPr lang="en-US" b="1" dirty="0" smtClean="0">
                <a:latin typeface="Bahnschrift Light Condensed" pitchFamily="34" charset="0"/>
              </a:rPr>
              <a:t>as education, health, </a:t>
            </a:r>
            <a:r>
              <a:rPr lang="en-US" b="1" dirty="0" err="1" smtClean="0">
                <a:latin typeface="Bahnschrift Light Condensed" pitchFamily="34" charset="0"/>
              </a:rPr>
              <a:t>labour</a:t>
            </a:r>
            <a:r>
              <a:rPr lang="en-US" b="1" dirty="0" smtClean="0">
                <a:latin typeface="Bahnschrift Light Condensed" pitchFamily="34" charset="0"/>
              </a:rPr>
              <a:t>, skill development </a:t>
            </a:r>
            <a:r>
              <a:rPr lang="en-US" dirty="0" smtClean="0">
                <a:latin typeface="Bahnschrift Light Condensed" pitchFamily="34" charset="0"/>
              </a:rPr>
              <a:t>etc. through both Centrally Sponsored Schemes (CSS) and provision of Central Sector Schemes.</a:t>
            </a:r>
          </a:p>
          <a:p>
            <a:pPr marL="171450" indent="-171450" algn="just">
              <a:spcBef>
                <a:spcPts val="600"/>
              </a:spcBef>
              <a:spcAft>
                <a:spcPts val="600"/>
              </a:spcAft>
              <a:buFont typeface="Arial" pitchFamily="34" charset="0"/>
              <a:buChar char="•"/>
            </a:pPr>
            <a:r>
              <a:rPr lang="en-US" dirty="0" smtClean="0">
                <a:latin typeface="Bahnschrift Light Condensed" pitchFamily="34" charset="0"/>
              </a:rPr>
              <a:t>Some of the important Flagship </a:t>
            </a:r>
            <a:r>
              <a:rPr lang="en-US" dirty="0" err="1" smtClean="0">
                <a:latin typeface="Bahnschrift Light Condensed" pitchFamily="34" charset="0"/>
              </a:rPr>
              <a:t>Programmes</a:t>
            </a:r>
            <a:r>
              <a:rPr lang="en-US" dirty="0" smtClean="0">
                <a:latin typeface="Bahnschrift Light Condensed" pitchFamily="34" charset="0"/>
              </a:rPr>
              <a:t> being run/ implemented by the Government of India in various States are; </a:t>
            </a:r>
          </a:p>
          <a:p>
            <a:pPr marL="461963" indent="-176213">
              <a:buFont typeface="Arial" pitchFamily="34" charset="0"/>
              <a:buChar char="•"/>
            </a:pPr>
            <a:r>
              <a:rPr lang="en-US" dirty="0" smtClean="0">
                <a:latin typeface="Bahnschrift Light Condensed" pitchFamily="34" charset="0"/>
              </a:rPr>
              <a:t>Mahatma Gandhi National Rural Employment Guarantee Act (MGNREGA)</a:t>
            </a:r>
          </a:p>
          <a:p>
            <a:pPr marL="461963" indent="-176213">
              <a:buFont typeface="Arial" pitchFamily="34" charset="0"/>
              <a:buChar char="•"/>
            </a:pPr>
            <a:r>
              <a:rPr lang="en-US" dirty="0" smtClean="0">
                <a:latin typeface="Bahnschrift Light Condensed" pitchFamily="34" charset="0"/>
              </a:rPr>
              <a:t>National Rural Drinking Water </a:t>
            </a:r>
            <a:r>
              <a:rPr lang="en-US" dirty="0" err="1" smtClean="0">
                <a:latin typeface="Bahnschrift Light Condensed" pitchFamily="34" charset="0"/>
              </a:rPr>
              <a:t>Programme</a:t>
            </a:r>
            <a:r>
              <a:rPr lang="en-US" dirty="0" smtClean="0">
                <a:latin typeface="Bahnschrift Light Condensed" pitchFamily="34" charset="0"/>
              </a:rPr>
              <a:t> (NRDWP)</a:t>
            </a:r>
          </a:p>
          <a:p>
            <a:pPr marL="461963" indent="-176213">
              <a:buFont typeface="Arial" pitchFamily="34" charset="0"/>
              <a:buChar char="•"/>
            </a:pPr>
            <a:r>
              <a:rPr lang="en-US" dirty="0" err="1" smtClean="0">
                <a:latin typeface="Bahnschrift Light Condensed" pitchFamily="34" charset="0"/>
              </a:rPr>
              <a:t>Indira</a:t>
            </a:r>
            <a:r>
              <a:rPr lang="en-US" dirty="0" smtClean="0">
                <a:latin typeface="Bahnschrift Light Condensed" pitchFamily="34" charset="0"/>
              </a:rPr>
              <a:t> </a:t>
            </a:r>
            <a:r>
              <a:rPr lang="en-US" dirty="0" err="1" smtClean="0">
                <a:latin typeface="Bahnschrift Light Condensed" pitchFamily="34" charset="0"/>
              </a:rPr>
              <a:t>Awaas</a:t>
            </a:r>
            <a:r>
              <a:rPr lang="en-US" dirty="0" smtClean="0">
                <a:latin typeface="Bahnschrift Light Condensed" pitchFamily="34" charset="0"/>
              </a:rPr>
              <a:t> </a:t>
            </a:r>
            <a:r>
              <a:rPr lang="en-US" dirty="0" err="1" smtClean="0">
                <a:latin typeface="Bahnschrift Light Condensed" pitchFamily="34" charset="0"/>
              </a:rPr>
              <a:t>Yojana</a:t>
            </a:r>
            <a:r>
              <a:rPr lang="en-US" dirty="0" smtClean="0">
                <a:latin typeface="Bahnschrift Light Condensed" pitchFamily="34" charset="0"/>
              </a:rPr>
              <a:t> (IAY)</a:t>
            </a:r>
          </a:p>
          <a:p>
            <a:pPr marL="461963" indent="-176213">
              <a:buFont typeface="Arial" pitchFamily="34" charset="0"/>
              <a:buChar char="•"/>
            </a:pPr>
            <a:r>
              <a:rPr lang="en-US" dirty="0" smtClean="0">
                <a:latin typeface="Bahnschrift Light Condensed" pitchFamily="34" charset="0"/>
              </a:rPr>
              <a:t>National Rural Health Mission (NRHM) renamed as National Health Mission.</a:t>
            </a:r>
          </a:p>
          <a:p>
            <a:pPr marL="461963" indent="-176213">
              <a:buFont typeface="Arial" pitchFamily="34" charset="0"/>
              <a:buChar char="•"/>
            </a:pPr>
            <a:r>
              <a:rPr lang="en-US" dirty="0" err="1" smtClean="0">
                <a:latin typeface="Bahnschrift Light Condensed" pitchFamily="34" charset="0"/>
              </a:rPr>
              <a:t>Sansad</a:t>
            </a:r>
            <a:r>
              <a:rPr lang="en-US" dirty="0" smtClean="0">
                <a:latin typeface="Bahnschrift Light Condensed" pitchFamily="34" charset="0"/>
              </a:rPr>
              <a:t> </a:t>
            </a:r>
            <a:r>
              <a:rPr lang="en-US" dirty="0" err="1" smtClean="0">
                <a:latin typeface="Bahnschrift Light Condensed" pitchFamily="34" charset="0"/>
              </a:rPr>
              <a:t>Adarsh</a:t>
            </a:r>
            <a:r>
              <a:rPr lang="en-US" dirty="0" smtClean="0">
                <a:latin typeface="Bahnschrift Light Condensed" pitchFamily="34" charset="0"/>
              </a:rPr>
              <a:t> Gram </a:t>
            </a:r>
            <a:r>
              <a:rPr lang="en-US" dirty="0" err="1" smtClean="0">
                <a:latin typeface="Bahnschrift Light Condensed" pitchFamily="34" charset="0"/>
              </a:rPr>
              <a:t>Yojna</a:t>
            </a:r>
            <a:endParaRPr lang="en-US" dirty="0" smtClean="0">
              <a:latin typeface="Bahnschrift Light Condensed" pitchFamily="34" charset="0"/>
            </a:endParaRPr>
          </a:p>
          <a:p>
            <a:pPr marL="461963" indent="-176213">
              <a:buFont typeface="Arial" pitchFamily="34" charset="0"/>
              <a:buChar char="•"/>
            </a:pPr>
            <a:r>
              <a:rPr lang="sv-SE" dirty="0" smtClean="0">
                <a:latin typeface="Bahnschrift Light Condensed" pitchFamily="34" charset="0"/>
              </a:rPr>
              <a:t>Pradhan Mantri Gram Sadak Yojna</a:t>
            </a:r>
          </a:p>
          <a:p>
            <a:pPr marL="461963" indent="-176213">
              <a:buFont typeface="Arial" pitchFamily="34" charset="0"/>
              <a:buChar char="•"/>
            </a:pPr>
            <a:r>
              <a:rPr lang="sv-SE" dirty="0" smtClean="0">
                <a:latin typeface="Bahnschrift Light Condensed" pitchFamily="34" charset="0"/>
              </a:rPr>
              <a:t>Bharat Nirman Yojna</a:t>
            </a:r>
          </a:p>
          <a:p>
            <a:pPr marL="285750"/>
            <a:endParaRPr lang="en-US" sz="1400" dirty="0">
              <a:latin typeface="Bahnschrift Light Condense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Bahnschrift Light Condensed" pitchFamily="34" charset="0"/>
              </a:rPr>
              <a:t>Bharat </a:t>
            </a:r>
            <a:r>
              <a:rPr lang="en-US" sz="2800" dirty="0" err="1" smtClean="0">
                <a:latin typeface="Bahnschrift Light Condensed" pitchFamily="34" charset="0"/>
              </a:rPr>
              <a:t>Nirman</a:t>
            </a:r>
            <a:r>
              <a:rPr lang="en-US" sz="2800" dirty="0" smtClean="0">
                <a:latin typeface="Bahnschrift Light Condensed" pitchFamily="34" charset="0"/>
              </a:rPr>
              <a:t> </a:t>
            </a:r>
            <a:r>
              <a:rPr lang="en-US" sz="2800" dirty="0" err="1" smtClean="0">
                <a:latin typeface="Bahnschrift Light Condensed" pitchFamily="34" charset="0"/>
              </a:rPr>
              <a:t>Yojna</a:t>
            </a:r>
            <a:endParaRPr lang="en-US" sz="2800" dirty="0">
              <a:latin typeface="Bahnschrift Light Condensed" pitchFamily="34" charset="0"/>
            </a:endParaRPr>
          </a:p>
        </p:txBody>
      </p:sp>
      <p:sp>
        <p:nvSpPr>
          <p:cNvPr id="5" name="Rectangle 4"/>
          <p:cNvSpPr/>
          <p:nvPr/>
        </p:nvSpPr>
        <p:spPr>
          <a:xfrm>
            <a:off x="304800" y="1123950"/>
            <a:ext cx="8534400" cy="3662541"/>
          </a:xfrm>
          <a:prstGeom prst="rect">
            <a:avLst/>
          </a:prstGeom>
        </p:spPr>
        <p:txBody>
          <a:bodyPr wrap="square">
            <a:spAutoFit/>
          </a:bodyPr>
          <a:lstStyle/>
          <a:p>
            <a:pPr marL="171450" indent="-171450" algn="just">
              <a:spcBef>
                <a:spcPts val="600"/>
              </a:spcBef>
              <a:spcAft>
                <a:spcPts val="600"/>
              </a:spcAft>
              <a:buFont typeface="Arial" pitchFamily="34" charset="0"/>
              <a:buChar char="•"/>
            </a:pPr>
            <a:r>
              <a:rPr lang="en-US" dirty="0" smtClean="0">
                <a:latin typeface="Bahnschrift Light Condensed" pitchFamily="34" charset="0"/>
              </a:rPr>
              <a:t>Recognizing the </a:t>
            </a:r>
            <a:r>
              <a:rPr lang="en-US" b="1" dirty="0" smtClean="0">
                <a:solidFill>
                  <a:srgbClr val="C00000"/>
                </a:solidFill>
                <a:latin typeface="Bahnschrift Light Condensed" pitchFamily="34" charset="0"/>
              </a:rPr>
              <a:t>role played by infrastructure in poverty removal</a:t>
            </a:r>
            <a:r>
              <a:rPr lang="en-US" dirty="0" smtClean="0">
                <a:latin typeface="Bahnschrift Light Condensed" pitchFamily="34" charset="0"/>
              </a:rPr>
              <a:t>, the Government of India launched a </a:t>
            </a:r>
            <a:r>
              <a:rPr lang="en-US" b="1" dirty="0" smtClean="0">
                <a:latin typeface="Bahnschrift Light Condensed" pitchFamily="34" charset="0"/>
              </a:rPr>
              <a:t>time-bound massive plan </a:t>
            </a:r>
            <a:r>
              <a:rPr lang="en-US" dirty="0" smtClean="0">
                <a:latin typeface="Bahnschrift Light Condensed" pitchFamily="34" charset="0"/>
              </a:rPr>
              <a:t>under Bharat </a:t>
            </a:r>
            <a:r>
              <a:rPr lang="en-US" dirty="0" err="1" smtClean="0">
                <a:latin typeface="Bahnschrift Light Condensed" pitchFamily="34" charset="0"/>
              </a:rPr>
              <a:t>Nirman</a:t>
            </a:r>
            <a:r>
              <a:rPr lang="en-US" dirty="0" smtClean="0">
                <a:latin typeface="Bahnschrift Light Condensed" pitchFamily="34" charset="0"/>
              </a:rPr>
              <a:t> </a:t>
            </a:r>
            <a:r>
              <a:rPr lang="en-US" b="1" dirty="0" smtClean="0">
                <a:solidFill>
                  <a:srgbClr val="FF0000"/>
                </a:solidFill>
                <a:latin typeface="Bahnschrift Light Condensed" pitchFamily="34" charset="0"/>
              </a:rPr>
              <a:t>in 2005 </a:t>
            </a:r>
            <a:r>
              <a:rPr lang="en-US" dirty="0" smtClean="0">
                <a:latin typeface="Bahnschrift Light Condensed" pitchFamily="34" charset="0"/>
              </a:rPr>
              <a:t>for implementation during the four-year period, 2005–09. The first half of the </a:t>
            </a:r>
            <a:r>
              <a:rPr lang="en-US" dirty="0" err="1" smtClean="0">
                <a:latin typeface="Bahnschrift Light Condensed" pitchFamily="34" charset="0"/>
              </a:rPr>
              <a:t>programme</a:t>
            </a:r>
            <a:r>
              <a:rPr lang="en-US" dirty="0" smtClean="0">
                <a:latin typeface="Bahnschrift Light Condensed" pitchFamily="34" charset="0"/>
              </a:rPr>
              <a:t> was in the Tenth Plan period and the second half coincides with the first two years of the Eleventh Plan period (2007–12).</a:t>
            </a:r>
          </a:p>
          <a:p>
            <a:pPr marL="171450" indent="-171450" algn="just">
              <a:spcBef>
                <a:spcPts val="600"/>
              </a:spcBef>
              <a:spcAft>
                <a:spcPts val="600"/>
              </a:spcAft>
              <a:buFont typeface="Arial" pitchFamily="34" charset="0"/>
              <a:buChar char="•"/>
            </a:pPr>
            <a:r>
              <a:rPr lang="en-US" dirty="0" smtClean="0">
                <a:latin typeface="Bahnschrift Light Condensed" pitchFamily="34" charset="0"/>
              </a:rPr>
              <a:t>The scheme has six components, they are;</a:t>
            </a:r>
          </a:p>
          <a:p>
            <a:pPr marL="571500" indent="-171450" algn="just">
              <a:buFont typeface="Arial" pitchFamily="34" charset="0"/>
              <a:buChar char="•"/>
            </a:pPr>
            <a:r>
              <a:rPr lang="en-US" dirty="0" smtClean="0">
                <a:latin typeface="Bahnschrift Light Condensed" pitchFamily="34" charset="0"/>
              </a:rPr>
              <a:t>Irrigation, </a:t>
            </a:r>
          </a:p>
          <a:p>
            <a:pPr marL="571500" indent="-171450" algn="just">
              <a:buFont typeface="Arial" pitchFamily="34" charset="0"/>
              <a:buChar char="•"/>
            </a:pPr>
            <a:r>
              <a:rPr lang="en-US" dirty="0" smtClean="0">
                <a:latin typeface="Bahnschrift Light Condensed" pitchFamily="34" charset="0"/>
              </a:rPr>
              <a:t>Drinking Water, </a:t>
            </a:r>
          </a:p>
          <a:p>
            <a:pPr marL="571500" indent="-171450" algn="just">
              <a:buFont typeface="Arial" pitchFamily="34" charset="0"/>
              <a:buChar char="•"/>
            </a:pPr>
            <a:r>
              <a:rPr lang="en-US" dirty="0" smtClean="0">
                <a:latin typeface="Bahnschrift Light Condensed" pitchFamily="34" charset="0"/>
              </a:rPr>
              <a:t>Electrification, </a:t>
            </a:r>
          </a:p>
          <a:p>
            <a:pPr marL="571500" indent="-171450" algn="just">
              <a:buFont typeface="Arial" pitchFamily="34" charset="0"/>
              <a:buChar char="•"/>
            </a:pPr>
            <a:r>
              <a:rPr lang="en-US" dirty="0" smtClean="0">
                <a:latin typeface="Bahnschrift Light Condensed" pitchFamily="34" charset="0"/>
              </a:rPr>
              <a:t>Roads, </a:t>
            </a:r>
          </a:p>
          <a:p>
            <a:pPr marL="571500" indent="-171450" algn="just">
              <a:buFont typeface="Arial" pitchFamily="34" charset="0"/>
              <a:buChar char="•"/>
            </a:pPr>
            <a:r>
              <a:rPr lang="en-US" dirty="0" smtClean="0">
                <a:latin typeface="Bahnschrift Light Condensed" pitchFamily="34" charset="0"/>
              </a:rPr>
              <a:t>Housing, and </a:t>
            </a:r>
          </a:p>
          <a:p>
            <a:pPr marL="571500" indent="-171450" algn="just">
              <a:buFont typeface="Arial" pitchFamily="34" charset="0"/>
              <a:buChar char="•"/>
            </a:pPr>
            <a:r>
              <a:rPr lang="en-US" dirty="0" smtClean="0">
                <a:latin typeface="Bahnschrift Light Condensed" pitchFamily="34" charset="0"/>
              </a:rPr>
              <a:t>Rural Telephone. </a:t>
            </a:r>
          </a:p>
          <a:p>
            <a:pPr marL="171450" indent="-171450" algn="just">
              <a:spcBef>
                <a:spcPts val="600"/>
              </a:spcBef>
              <a:spcAft>
                <a:spcPts val="600"/>
              </a:spcAft>
              <a:buFont typeface="Arial" pitchFamily="34" charset="0"/>
              <a:buChar char="•"/>
            </a:pPr>
            <a:endParaRPr lang="en-US" sz="1400" dirty="0">
              <a:latin typeface="Bahnschrift Light Condensed" pitchFamily="34" charset="0"/>
            </a:endParaRPr>
          </a:p>
        </p:txBody>
      </p:sp>
      <p:pic>
        <p:nvPicPr>
          <p:cNvPr id="55300" name="Picture 4" descr="Bharat Nirman Yojana"/>
          <p:cNvPicPr>
            <a:picLocks noChangeAspect="1" noChangeArrowheads="1"/>
          </p:cNvPicPr>
          <p:nvPr/>
        </p:nvPicPr>
        <p:blipFill>
          <a:blip r:embed="rId2" cstate="print"/>
          <a:srcRect/>
          <a:stretch>
            <a:fillRect/>
          </a:stretch>
        </p:blipFill>
        <p:spPr bwMode="auto">
          <a:xfrm>
            <a:off x="5638800" y="2343150"/>
            <a:ext cx="3175000" cy="1905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Targets under Bharat </a:t>
            </a:r>
            <a:r>
              <a:rPr lang="en-US" sz="3200" dirty="0" err="1" smtClean="0">
                <a:latin typeface="Bahnschrift Light Condensed" pitchFamily="34" charset="0"/>
              </a:rPr>
              <a:t>Nirman</a:t>
            </a:r>
            <a:endParaRPr lang="en-US" sz="3200" dirty="0">
              <a:latin typeface="Bahnschrift Light Condensed" pitchFamily="34" charset="0"/>
            </a:endParaRPr>
          </a:p>
        </p:txBody>
      </p:sp>
      <p:sp>
        <p:nvSpPr>
          <p:cNvPr id="5" name="Rectangle 4"/>
          <p:cNvSpPr/>
          <p:nvPr/>
        </p:nvSpPr>
        <p:spPr>
          <a:xfrm>
            <a:off x="304800" y="1123950"/>
            <a:ext cx="8610600" cy="646331"/>
          </a:xfrm>
          <a:prstGeom prst="rect">
            <a:avLst/>
          </a:prstGeom>
        </p:spPr>
        <p:txBody>
          <a:bodyPr wrap="square">
            <a:spAutoFit/>
          </a:bodyPr>
          <a:lstStyle/>
          <a:p>
            <a:pPr marL="171450" indent="-171450" algn="just">
              <a:spcBef>
                <a:spcPts val="600"/>
              </a:spcBef>
              <a:spcAft>
                <a:spcPts val="600"/>
              </a:spcAft>
              <a:buFont typeface="Arial" pitchFamily="34" charset="0"/>
              <a:buChar char="•"/>
            </a:pPr>
            <a:r>
              <a:rPr lang="en-US" dirty="0" smtClean="0">
                <a:latin typeface="Bahnschrift Light Condensed" pitchFamily="34" charset="0"/>
              </a:rPr>
              <a:t>The </a:t>
            </a:r>
            <a:r>
              <a:rPr lang="en-US" b="1" dirty="0" smtClean="0">
                <a:latin typeface="Bahnschrift Light Condensed" pitchFamily="34" charset="0"/>
              </a:rPr>
              <a:t>objective</a:t>
            </a:r>
            <a:r>
              <a:rPr lang="en-US" dirty="0" smtClean="0">
                <a:latin typeface="Bahnschrift Light Condensed" pitchFamily="34" charset="0"/>
              </a:rPr>
              <a:t> of the Bharat </a:t>
            </a:r>
            <a:r>
              <a:rPr lang="en-US" dirty="0" err="1" smtClean="0">
                <a:latin typeface="Bahnschrift Light Condensed" pitchFamily="34" charset="0"/>
              </a:rPr>
              <a:t>Nirman</a:t>
            </a:r>
            <a:r>
              <a:rPr lang="en-US" dirty="0" smtClean="0">
                <a:latin typeface="Bahnschrift Light Condensed" pitchFamily="34" charset="0"/>
              </a:rPr>
              <a:t> </a:t>
            </a:r>
            <a:r>
              <a:rPr lang="en-US" dirty="0" err="1" smtClean="0">
                <a:latin typeface="Bahnschrift Light Condensed" pitchFamily="34" charset="0"/>
              </a:rPr>
              <a:t>Programme</a:t>
            </a:r>
            <a:r>
              <a:rPr lang="en-US" dirty="0" smtClean="0">
                <a:latin typeface="Bahnschrift Light Condensed" pitchFamily="34" charset="0"/>
              </a:rPr>
              <a:t> is to impart a sense of urgency to create rural infrastructure by setting time-bound goals under various schemes which form a part of the Bharat </a:t>
            </a:r>
            <a:r>
              <a:rPr lang="en-US" dirty="0" err="1" smtClean="0">
                <a:latin typeface="Bahnschrift Light Condensed" pitchFamily="34" charset="0"/>
              </a:rPr>
              <a:t>Nirman</a:t>
            </a:r>
            <a:r>
              <a:rPr lang="en-US" dirty="0" smtClean="0">
                <a:latin typeface="Bahnschrift Light Condensed" pitchFamily="34" charset="0"/>
              </a:rPr>
              <a:t> </a:t>
            </a:r>
            <a:r>
              <a:rPr lang="en-US" dirty="0" err="1" smtClean="0">
                <a:latin typeface="Bahnschrift Light Condensed" pitchFamily="34" charset="0"/>
              </a:rPr>
              <a:t>Programme</a:t>
            </a:r>
            <a:r>
              <a:rPr lang="en-US" sz="1600" dirty="0" smtClean="0">
                <a:latin typeface="Bahnschrift Light Condensed" pitchFamily="34" charset="0"/>
              </a:rPr>
              <a:t>. </a:t>
            </a:r>
            <a:endParaRPr lang="en-US" sz="1200" dirty="0">
              <a:latin typeface="Bahnschrift Light Condensed" pitchFamily="34" charset="0"/>
            </a:endParaRPr>
          </a:p>
        </p:txBody>
      </p:sp>
      <p:graphicFrame>
        <p:nvGraphicFramePr>
          <p:cNvPr id="6" name="Table 5"/>
          <p:cNvGraphicFramePr>
            <a:graphicFrameLocks noGrp="1"/>
          </p:cNvGraphicFramePr>
          <p:nvPr/>
        </p:nvGraphicFramePr>
        <p:xfrm>
          <a:off x="228600" y="1809750"/>
          <a:ext cx="8610600" cy="3048000"/>
        </p:xfrm>
        <a:graphic>
          <a:graphicData uri="http://schemas.openxmlformats.org/drawingml/2006/table">
            <a:tbl>
              <a:tblPr firstRow="1" bandRow="1">
                <a:tableStyleId>{93296810-A885-4BE3-A3E7-6D5BEEA58F35}</a:tableStyleId>
              </a:tblPr>
              <a:tblGrid>
                <a:gridCol w="1435100"/>
                <a:gridCol w="7175500"/>
              </a:tblGrid>
              <a:tr h="275303">
                <a:tc>
                  <a:txBody>
                    <a:bodyPr/>
                    <a:lstStyle/>
                    <a:p>
                      <a:r>
                        <a:rPr lang="en-US" dirty="0" smtClean="0"/>
                        <a:t>Component</a:t>
                      </a:r>
                      <a:endParaRPr lang="en-US" dirty="0"/>
                    </a:p>
                  </a:txBody>
                  <a:tcPr/>
                </a:tc>
                <a:tc>
                  <a:txBody>
                    <a:bodyPr/>
                    <a:lstStyle/>
                    <a:p>
                      <a:pPr algn="ctr"/>
                      <a:r>
                        <a:rPr lang="en-US" dirty="0" smtClean="0"/>
                        <a:t>Targets to be Achieved by Year 2009</a:t>
                      </a:r>
                      <a:endParaRPr lang="en-US" dirty="0"/>
                    </a:p>
                  </a:txBody>
                  <a:tcPr/>
                </a:tc>
              </a:tr>
              <a:tr h="229419">
                <a:tc>
                  <a:txBody>
                    <a:bodyPr/>
                    <a:lstStyle/>
                    <a:p>
                      <a:r>
                        <a:rPr lang="en-US" sz="1400" b="1" dirty="0" smtClean="0"/>
                        <a:t>Irrigation</a:t>
                      </a:r>
                      <a:endParaRPr lang="en-US" sz="1400" b="1" dirty="0"/>
                    </a:p>
                  </a:txBody>
                  <a:tcPr/>
                </a:tc>
                <a:tc>
                  <a:txBody>
                    <a:bodyPr/>
                    <a:lstStyle/>
                    <a:p>
                      <a:r>
                        <a:rPr lang="en-US" sz="1600" dirty="0" smtClean="0"/>
                        <a:t>To create </a:t>
                      </a:r>
                      <a:r>
                        <a:rPr lang="en-US" sz="1600" b="1" dirty="0" smtClean="0"/>
                        <a:t>10 million ha </a:t>
                      </a:r>
                      <a:r>
                        <a:rPr lang="en-US" sz="1600" dirty="0" smtClean="0"/>
                        <a:t>of additional </a:t>
                      </a:r>
                      <a:r>
                        <a:rPr lang="en-US" sz="1600" b="1" dirty="0" smtClean="0"/>
                        <a:t>irrigation capacity</a:t>
                      </a:r>
                      <a:r>
                        <a:rPr lang="en-US" sz="1600" dirty="0" smtClean="0"/>
                        <a:t>.</a:t>
                      </a:r>
                      <a:endParaRPr lang="en-US" sz="1600" dirty="0"/>
                    </a:p>
                  </a:txBody>
                  <a:tcPr/>
                </a:tc>
              </a:tr>
              <a:tr h="390013">
                <a:tc>
                  <a:txBody>
                    <a:bodyPr/>
                    <a:lstStyle/>
                    <a:p>
                      <a:r>
                        <a:rPr lang="en-US" sz="1400" b="1" dirty="0" smtClean="0"/>
                        <a:t>Roads</a:t>
                      </a:r>
                      <a:endParaRPr lang="en-US" sz="1400" b="1" dirty="0"/>
                    </a:p>
                  </a:txBody>
                  <a:tcPr/>
                </a:tc>
                <a:tc>
                  <a:txBody>
                    <a:bodyPr/>
                    <a:lstStyle/>
                    <a:p>
                      <a:r>
                        <a:rPr lang="en-US" sz="1600" dirty="0" smtClean="0"/>
                        <a:t>To provide </a:t>
                      </a:r>
                      <a:r>
                        <a:rPr lang="en-US" sz="1600" b="1" dirty="0" smtClean="0"/>
                        <a:t>all-weather roads </a:t>
                      </a:r>
                      <a:r>
                        <a:rPr lang="en-US" sz="1600" dirty="0" smtClean="0"/>
                        <a:t>to </a:t>
                      </a:r>
                      <a:r>
                        <a:rPr lang="en-US" sz="1600" b="1" dirty="0" smtClean="0"/>
                        <a:t>every habitation over a 1000 population </a:t>
                      </a:r>
                      <a:r>
                        <a:rPr lang="en-US" sz="1600" dirty="0" smtClean="0"/>
                        <a:t>and above (</a:t>
                      </a:r>
                      <a:r>
                        <a:rPr lang="en-US" sz="1600" b="1" dirty="0" smtClean="0"/>
                        <a:t>500 in hilly and tribal areas</a:t>
                      </a:r>
                      <a:r>
                        <a:rPr lang="en-US" sz="1600" dirty="0" smtClean="0"/>
                        <a:t>); </a:t>
                      </a:r>
                      <a:r>
                        <a:rPr lang="en-US" sz="1600" b="1" dirty="0" smtClean="0"/>
                        <a:t>66802 habitations </a:t>
                      </a:r>
                      <a:r>
                        <a:rPr lang="en-US" sz="1600" dirty="0" smtClean="0"/>
                        <a:t>to be covered.</a:t>
                      </a:r>
                      <a:endParaRPr lang="en-US" sz="1600" dirty="0"/>
                    </a:p>
                  </a:txBody>
                  <a:tcPr/>
                </a:tc>
              </a:tr>
              <a:tr h="229419">
                <a:tc>
                  <a:txBody>
                    <a:bodyPr/>
                    <a:lstStyle/>
                    <a:p>
                      <a:r>
                        <a:rPr lang="en-US" sz="1400" b="1" dirty="0" smtClean="0"/>
                        <a:t>Electricity</a:t>
                      </a:r>
                      <a:endParaRPr lang="en-US" sz="1400" b="1" dirty="0"/>
                    </a:p>
                  </a:txBody>
                  <a:tcPr/>
                </a:tc>
                <a:tc>
                  <a:txBody>
                    <a:bodyPr/>
                    <a:lstStyle/>
                    <a:p>
                      <a:r>
                        <a:rPr lang="en-US" sz="1600" dirty="0" smtClean="0"/>
                        <a:t>To provide electricity to remaining </a:t>
                      </a:r>
                      <a:r>
                        <a:rPr lang="en-US" sz="1600" b="1" dirty="0" smtClean="0"/>
                        <a:t>125000 villages</a:t>
                      </a:r>
                      <a:r>
                        <a:rPr lang="en-US" sz="1600" dirty="0" smtClean="0"/>
                        <a:t> and to </a:t>
                      </a:r>
                      <a:r>
                        <a:rPr lang="en-US" sz="1600" b="1" dirty="0" smtClean="0"/>
                        <a:t>23 million households</a:t>
                      </a:r>
                      <a:r>
                        <a:rPr lang="en-US" sz="1600" dirty="0" smtClean="0"/>
                        <a:t>.</a:t>
                      </a:r>
                      <a:endParaRPr lang="en-US" sz="1600" dirty="0"/>
                    </a:p>
                  </a:txBody>
                  <a:tcPr/>
                </a:tc>
              </a:tr>
              <a:tr h="229419">
                <a:tc>
                  <a:txBody>
                    <a:bodyPr/>
                    <a:lstStyle/>
                    <a:p>
                      <a:r>
                        <a:rPr lang="en-US" sz="1400" b="1" dirty="0" smtClean="0"/>
                        <a:t>Housing</a:t>
                      </a:r>
                      <a:endParaRPr lang="en-US" sz="1400" b="1" dirty="0"/>
                    </a:p>
                  </a:txBody>
                  <a:tcPr/>
                </a:tc>
                <a:tc>
                  <a:txBody>
                    <a:bodyPr/>
                    <a:lstStyle/>
                    <a:p>
                      <a:r>
                        <a:rPr lang="en-US" sz="1600" dirty="0" smtClean="0"/>
                        <a:t>To construct </a:t>
                      </a:r>
                      <a:r>
                        <a:rPr lang="en-US" sz="1600" b="1" dirty="0" smtClean="0"/>
                        <a:t>60 </a:t>
                      </a:r>
                      <a:r>
                        <a:rPr lang="en-US" sz="1600" b="1" dirty="0" err="1" smtClean="0"/>
                        <a:t>lakh</a:t>
                      </a:r>
                      <a:r>
                        <a:rPr lang="en-US" sz="1600" b="1" dirty="0" smtClean="0"/>
                        <a:t> houses</a:t>
                      </a:r>
                      <a:endParaRPr lang="en-US" sz="1600" b="1" dirty="0"/>
                    </a:p>
                  </a:txBody>
                  <a:tcPr/>
                </a:tc>
              </a:tr>
              <a:tr h="390013">
                <a:tc>
                  <a:txBody>
                    <a:bodyPr/>
                    <a:lstStyle/>
                    <a:p>
                      <a:r>
                        <a:rPr lang="en-US" sz="1400" b="1" dirty="0" smtClean="0"/>
                        <a:t>Drinking water</a:t>
                      </a:r>
                      <a:endParaRPr lang="en-US" sz="1400" b="1" dirty="0"/>
                    </a:p>
                  </a:txBody>
                  <a:tcPr/>
                </a:tc>
                <a:tc>
                  <a:txBody>
                    <a:bodyPr/>
                    <a:lstStyle/>
                    <a:p>
                      <a:r>
                        <a:rPr lang="en-US" sz="1600" dirty="0" smtClean="0"/>
                        <a:t>To provide drinking water to </a:t>
                      </a:r>
                      <a:r>
                        <a:rPr lang="en-US" sz="1600" b="1" dirty="0" smtClean="0"/>
                        <a:t>55067 uncovered habitations </a:t>
                      </a:r>
                      <a:r>
                        <a:rPr lang="en-US" sz="1600" dirty="0" smtClean="0"/>
                        <a:t>by 2009. All habitations with failed sources and water quality problems will be addressed. </a:t>
                      </a:r>
                      <a:endParaRPr lang="en-US" sz="1600" dirty="0"/>
                    </a:p>
                  </a:txBody>
                  <a:tcPr/>
                </a:tc>
              </a:tr>
              <a:tr h="390013">
                <a:tc>
                  <a:txBody>
                    <a:bodyPr/>
                    <a:lstStyle/>
                    <a:p>
                      <a:r>
                        <a:rPr lang="en-US" sz="1400" b="1" dirty="0" smtClean="0"/>
                        <a:t>Telephone connectivity</a:t>
                      </a:r>
                      <a:endParaRPr lang="en-US" sz="1400" b="1" dirty="0"/>
                    </a:p>
                  </a:txBody>
                  <a:tcPr/>
                </a:tc>
                <a:tc>
                  <a:txBody>
                    <a:bodyPr/>
                    <a:lstStyle/>
                    <a:p>
                      <a:r>
                        <a:rPr lang="en-US" sz="1600" dirty="0" smtClean="0"/>
                        <a:t>To connect remaining </a:t>
                      </a:r>
                      <a:r>
                        <a:rPr lang="en-US" sz="1600" b="1" dirty="0" smtClean="0"/>
                        <a:t>66822 villages</a:t>
                      </a:r>
                      <a:r>
                        <a:rPr lang="en-US" sz="1600" dirty="0" smtClean="0"/>
                        <a:t> with telephone by 2007.</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Irrigation</a:t>
            </a:r>
            <a:endParaRPr lang="en-US" sz="3200" dirty="0">
              <a:latin typeface="Bahnschrift Light Condensed" pitchFamily="34" charset="0"/>
            </a:endParaRPr>
          </a:p>
        </p:txBody>
      </p:sp>
      <p:sp>
        <p:nvSpPr>
          <p:cNvPr id="5" name="Rectangle 4"/>
          <p:cNvSpPr/>
          <p:nvPr/>
        </p:nvSpPr>
        <p:spPr>
          <a:xfrm>
            <a:off x="304800" y="1123950"/>
            <a:ext cx="4876800" cy="2185214"/>
          </a:xfrm>
          <a:prstGeom prst="rect">
            <a:avLst/>
          </a:prstGeom>
        </p:spPr>
        <p:txBody>
          <a:bodyPr wrap="square">
            <a:spAutoFit/>
          </a:bodyPr>
          <a:lstStyle/>
          <a:p>
            <a:pPr marL="171450" indent="-171450" algn="just">
              <a:spcBef>
                <a:spcPts val="600"/>
              </a:spcBef>
              <a:spcAft>
                <a:spcPts val="600"/>
              </a:spcAft>
              <a:buFont typeface="Arial" pitchFamily="34" charset="0"/>
              <a:buChar char="•"/>
            </a:pPr>
            <a:r>
              <a:rPr lang="en-US" dirty="0" smtClean="0">
                <a:latin typeface="Bahnschrift Light Condensed" pitchFamily="34" charset="0"/>
              </a:rPr>
              <a:t>The ultimate </a:t>
            </a:r>
            <a:r>
              <a:rPr lang="en-US" b="1" dirty="0" smtClean="0">
                <a:latin typeface="Bahnschrift Light Condensed" pitchFamily="34" charset="0"/>
              </a:rPr>
              <a:t>irrigation potential </a:t>
            </a:r>
            <a:r>
              <a:rPr lang="en-US" dirty="0" smtClean="0">
                <a:latin typeface="Bahnschrift Light Condensed" pitchFamily="34" charset="0"/>
              </a:rPr>
              <a:t>for the country has been estimated as </a:t>
            </a:r>
            <a:r>
              <a:rPr lang="en-US" b="1" dirty="0" smtClean="0">
                <a:latin typeface="Bahnschrift Light Condensed" pitchFamily="34" charset="0"/>
              </a:rPr>
              <a:t>139.88 million hectare (</a:t>
            </a:r>
            <a:r>
              <a:rPr lang="en-US" b="1" dirty="0" err="1" smtClean="0">
                <a:latin typeface="Bahnschrift Light Condensed" pitchFamily="34" charset="0"/>
              </a:rPr>
              <a:t>Mha</a:t>
            </a:r>
            <a:r>
              <a:rPr lang="en-US" dirty="0" smtClean="0">
                <a:latin typeface="Bahnschrift Light Condensed" pitchFamily="34" charset="0"/>
              </a:rPr>
              <a:t>). So far, the irrigation potential of </a:t>
            </a:r>
            <a:r>
              <a:rPr lang="en-US" b="1" dirty="0" smtClean="0">
                <a:latin typeface="Bahnschrift Light Condensed" pitchFamily="34" charset="0"/>
              </a:rPr>
              <a:t>99.36 </a:t>
            </a:r>
            <a:r>
              <a:rPr lang="en-US" b="1" dirty="0" err="1" smtClean="0">
                <a:latin typeface="Bahnschrift Light Condensed" pitchFamily="34" charset="0"/>
              </a:rPr>
              <a:t>Mha</a:t>
            </a:r>
            <a:r>
              <a:rPr lang="en-US" b="1" dirty="0" smtClean="0">
                <a:latin typeface="Bahnschrift Light Condensed" pitchFamily="34" charset="0"/>
              </a:rPr>
              <a:t> has already been created</a:t>
            </a:r>
            <a:r>
              <a:rPr lang="en-US" dirty="0" smtClean="0">
                <a:latin typeface="Bahnschrift Light Condensed" pitchFamily="34" charset="0"/>
              </a:rPr>
              <a:t>. </a:t>
            </a:r>
          </a:p>
          <a:p>
            <a:pPr marL="171450" indent="-171450" algn="just">
              <a:spcBef>
                <a:spcPts val="600"/>
              </a:spcBef>
              <a:spcAft>
                <a:spcPts val="600"/>
              </a:spcAft>
              <a:buFont typeface="Arial" pitchFamily="34" charset="0"/>
              <a:buChar char="•"/>
            </a:pPr>
            <a:r>
              <a:rPr lang="en-US" dirty="0" smtClean="0">
                <a:latin typeface="Bahnschrift Light Condensed" pitchFamily="34" charset="0"/>
              </a:rPr>
              <a:t>Bharat </a:t>
            </a:r>
            <a:r>
              <a:rPr lang="en-US" dirty="0" err="1" smtClean="0">
                <a:latin typeface="Bahnschrift Light Condensed" pitchFamily="34" charset="0"/>
              </a:rPr>
              <a:t>Nirman</a:t>
            </a:r>
            <a:r>
              <a:rPr lang="en-US" dirty="0" smtClean="0">
                <a:latin typeface="Bahnschrift Light Condensed" pitchFamily="34" charset="0"/>
              </a:rPr>
              <a:t> ambitiously targeted the creation of an additional </a:t>
            </a:r>
            <a:r>
              <a:rPr lang="en-US" b="1" dirty="0" smtClean="0">
                <a:latin typeface="Bahnschrift Light Condensed" pitchFamily="34" charset="0"/>
              </a:rPr>
              <a:t>10 million hectare irrigation</a:t>
            </a:r>
            <a:r>
              <a:rPr lang="en-US" dirty="0" smtClean="0">
                <a:latin typeface="Bahnschrift Light Condensed" pitchFamily="34" charset="0"/>
              </a:rPr>
              <a:t> potential by 2009- 10 through major, medium and minor irrigation projects complemented by ground water development.</a:t>
            </a:r>
          </a:p>
        </p:txBody>
      </p:sp>
      <p:pic>
        <p:nvPicPr>
          <p:cNvPr id="60418" name="Picture 2"/>
          <p:cNvPicPr>
            <a:picLocks noChangeAspect="1" noChangeArrowheads="1"/>
          </p:cNvPicPr>
          <p:nvPr/>
        </p:nvPicPr>
        <p:blipFill>
          <a:blip r:embed="rId3" cstate="print">
            <a:duotone>
              <a:prstClr val="black"/>
              <a:schemeClr val="accent1">
                <a:tint val="45000"/>
                <a:satMod val="400000"/>
              </a:schemeClr>
            </a:duotone>
          </a:blip>
          <a:srcRect l="-2216" t="-4040" r="-1939" b="-1010"/>
          <a:stretch>
            <a:fillRect/>
          </a:stretch>
        </p:blipFill>
        <p:spPr bwMode="auto">
          <a:xfrm>
            <a:off x="5334000" y="1428750"/>
            <a:ext cx="3581400" cy="19812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04800" y="3486150"/>
            <a:ext cx="8610600" cy="1200329"/>
          </a:xfrm>
          <a:prstGeom prst="rect">
            <a:avLst/>
          </a:prstGeom>
        </p:spPr>
        <p:txBody>
          <a:bodyPr wrap="square">
            <a:spAutoFit/>
          </a:bodyPr>
          <a:lstStyle/>
          <a:p>
            <a:pPr marL="171450" indent="-171450" algn="just">
              <a:spcBef>
                <a:spcPts val="600"/>
              </a:spcBef>
              <a:spcAft>
                <a:spcPts val="600"/>
              </a:spcAft>
              <a:buFont typeface="Arial" pitchFamily="34" charset="0"/>
              <a:buChar char="•"/>
            </a:pPr>
            <a:r>
              <a:rPr lang="en-US" dirty="0" smtClean="0">
                <a:latin typeface="Bahnschrift Light Condensed" pitchFamily="34" charset="0"/>
              </a:rPr>
              <a:t>By the </a:t>
            </a:r>
            <a:r>
              <a:rPr lang="en-US" b="1" dirty="0" smtClean="0">
                <a:latin typeface="Bahnschrift Light Condensed" pitchFamily="34" charset="0"/>
              </a:rPr>
              <a:t>end of March 2010</a:t>
            </a:r>
            <a:r>
              <a:rPr lang="en-US" dirty="0" smtClean="0">
                <a:latin typeface="Bahnschrift Light Condensed" pitchFamily="34" charset="0"/>
              </a:rPr>
              <a:t>, additional irrigation capacity of </a:t>
            </a:r>
            <a:r>
              <a:rPr lang="en-US" b="1" dirty="0" smtClean="0">
                <a:latin typeface="Bahnschrift Light Condensed" pitchFamily="34" charset="0"/>
              </a:rPr>
              <a:t>7.3 million hectare </a:t>
            </a:r>
            <a:r>
              <a:rPr lang="en-US" dirty="0" smtClean="0">
                <a:latin typeface="Bahnschrift Light Condensed" pitchFamily="34" charset="0"/>
              </a:rPr>
              <a:t>were created, thereby leaving a gap of 2.7 million hectare irrigation potential. It was during the second phase (i.e. 2010-2011 and 2011-12), in which the creation of irrigation potential, suppressed the original target fixed for this component by 1.16 million hectares.</a:t>
            </a:r>
            <a:endParaRPr lang="en-US" sz="1600" dirty="0" smtClean="0">
              <a:latin typeface="Bahnschrift Light Condensed" pitchFamily="34" charset="0"/>
            </a:endParaRPr>
          </a:p>
        </p:txBody>
      </p:sp>
      <p:sp>
        <p:nvSpPr>
          <p:cNvPr id="9" name="TextBox 8"/>
          <p:cNvSpPr txBox="1"/>
          <p:nvPr/>
        </p:nvSpPr>
        <p:spPr>
          <a:xfrm>
            <a:off x="5410200" y="1276350"/>
            <a:ext cx="3352800" cy="276999"/>
          </a:xfrm>
          <a:prstGeom prst="rect">
            <a:avLst/>
          </a:prstGeom>
          <a:noFill/>
        </p:spPr>
        <p:txBody>
          <a:bodyPr wrap="square" rtlCol="0">
            <a:spAutoFit/>
          </a:bodyPr>
          <a:lstStyle/>
          <a:p>
            <a:pPr algn="ctr"/>
            <a:r>
              <a:rPr lang="en-US" sz="1200" b="1" dirty="0" smtClean="0">
                <a:latin typeface="Bahnschrift Light Condensed" pitchFamily="34" charset="0"/>
              </a:rPr>
              <a:t>Achievement and Target in irrigation Potential (Mill </a:t>
            </a:r>
            <a:r>
              <a:rPr lang="en-US" sz="1200" b="1" dirty="0" err="1" smtClean="0">
                <a:latin typeface="Bahnschrift Light Condensed" pitchFamily="34" charset="0"/>
              </a:rPr>
              <a:t>Hect</a:t>
            </a:r>
            <a:r>
              <a:rPr lang="en-US" sz="1200" b="1" dirty="0" smtClean="0">
                <a:latin typeface="Bahnschrift Light Condensed" pitchFamily="34" charset="0"/>
              </a:rPr>
              <a:t>)</a:t>
            </a:r>
            <a:endParaRPr lang="en-US" sz="1200" b="1" dirty="0">
              <a:latin typeface="Bahnschrift Light Condensed"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Drinking Water </a:t>
            </a:r>
            <a:endParaRPr lang="en-US" sz="3200" dirty="0">
              <a:latin typeface="Bahnschrift Light Condensed" pitchFamily="34" charset="0"/>
            </a:endParaRPr>
          </a:p>
        </p:txBody>
      </p:sp>
      <p:sp>
        <p:nvSpPr>
          <p:cNvPr id="5" name="Rectangle 4"/>
          <p:cNvSpPr/>
          <p:nvPr/>
        </p:nvSpPr>
        <p:spPr>
          <a:xfrm>
            <a:off x="228600" y="1382107"/>
            <a:ext cx="4953000" cy="3247043"/>
          </a:xfrm>
          <a:prstGeom prst="rect">
            <a:avLst/>
          </a:prstGeom>
        </p:spPr>
        <p:txBody>
          <a:bodyPr wrap="square">
            <a:spAutoFit/>
          </a:bodyPr>
          <a:lstStyle/>
          <a:p>
            <a:pPr marL="171450" indent="-171450" algn="just">
              <a:spcBef>
                <a:spcPts val="300"/>
              </a:spcBef>
              <a:spcAft>
                <a:spcPts val="300"/>
              </a:spcAft>
              <a:buFont typeface="Arial" pitchFamily="34" charset="0"/>
              <a:buChar char="•"/>
            </a:pPr>
            <a:r>
              <a:rPr lang="en-US" dirty="0" smtClean="0">
                <a:latin typeface="Bahnschrift Light Condensed" pitchFamily="34" charset="0"/>
              </a:rPr>
              <a:t>Water supply is a </a:t>
            </a:r>
            <a:r>
              <a:rPr lang="en-US" b="1" dirty="0" smtClean="0">
                <a:solidFill>
                  <a:schemeClr val="tx1">
                    <a:lumMod val="95000"/>
                    <a:lumOff val="5000"/>
                  </a:schemeClr>
                </a:solidFill>
                <a:latin typeface="Bahnschrift Light Condensed" pitchFamily="34" charset="0"/>
              </a:rPr>
              <a:t>basic need </a:t>
            </a:r>
            <a:r>
              <a:rPr lang="en-US" dirty="0" smtClean="0">
                <a:latin typeface="Bahnschrift Light Condensed" pitchFamily="34" charset="0"/>
              </a:rPr>
              <a:t>of human being and </a:t>
            </a:r>
            <a:r>
              <a:rPr lang="en-US" b="1" dirty="0" smtClean="0">
                <a:latin typeface="Bahnschrift Light Condensed" pitchFamily="34" charset="0"/>
              </a:rPr>
              <a:t>critical for public health</a:t>
            </a:r>
            <a:r>
              <a:rPr lang="en-US" dirty="0" smtClean="0">
                <a:latin typeface="Bahnschrift Light Condensed" pitchFamily="34" charset="0"/>
              </a:rPr>
              <a:t>. </a:t>
            </a:r>
          </a:p>
          <a:p>
            <a:pPr marL="171450" indent="-171450" algn="just">
              <a:spcBef>
                <a:spcPts val="300"/>
              </a:spcBef>
              <a:spcAft>
                <a:spcPts val="300"/>
              </a:spcAft>
              <a:buFont typeface="Arial" pitchFamily="34" charset="0"/>
              <a:buChar char="•"/>
            </a:pPr>
            <a:r>
              <a:rPr lang="en-US" b="1" dirty="0" smtClean="0">
                <a:latin typeface="Bahnschrift Light Condensed" pitchFamily="34" charset="0"/>
              </a:rPr>
              <a:t>55,067 un-covered habitations </a:t>
            </a:r>
            <a:r>
              <a:rPr lang="en-US" dirty="0" smtClean="0">
                <a:latin typeface="Bahnschrift Light Condensed" pitchFamily="34" charset="0"/>
              </a:rPr>
              <a:t>had to covered during the Bharat </a:t>
            </a:r>
            <a:r>
              <a:rPr lang="en-US" dirty="0" err="1" smtClean="0">
                <a:latin typeface="Bahnschrift Light Condensed" pitchFamily="34" charset="0"/>
              </a:rPr>
              <a:t>Nirman</a:t>
            </a:r>
            <a:r>
              <a:rPr lang="en-US" dirty="0" smtClean="0">
                <a:latin typeface="Bahnschrift Light Condensed" pitchFamily="34" charset="0"/>
              </a:rPr>
              <a:t> period.</a:t>
            </a:r>
          </a:p>
          <a:p>
            <a:pPr marL="171450" indent="-171450" algn="just">
              <a:spcBef>
                <a:spcPts val="300"/>
              </a:spcBef>
              <a:spcAft>
                <a:spcPts val="300"/>
              </a:spcAft>
              <a:buFont typeface="Arial" pitchFamily="34" charset="0"/>
              <a:buChar char="•"/>
            </a:pPr>
            <a:r>
              <a:rPr lang="en-US" b="1" dirty="0" smtClean="0">
                <a:latin typeface="Bahnschrift Light Condensed" pitchFamily="34" charset="0"/>
              </a:rPr>
              <a:t>100% of the target </a:t>
            </a:r>
            <a:r>
              <a:rPr lang="en-US" dirty="0" smtClean="0">
                <a:latin typeface="Bahnschrift Light Condensed" pitchFamily="34" charset="0"/>
              </a:rPr>
              <a:t>achieved well before March 2012 in case of all categories.</a:t>
            </a:r>
          </a:p>
          <a:p>
            <a:pPr marL="171450" indent="-171450" algn="just">
              <a:spcBef>
                <a:spcPts val="300"/>
              </a:spcBef>
              <a:spcAft>
                <a:spcPts val="300"/>
              </a:spcAft>
              <a:buFont typeface="Arial" pitchFamily="34" charset="0"/>
              <a:buChar char="•"/>
            </a:pPr>
            <a:r>
              <a:rPr lang="en-US" dirty="0" smtClean="0">
                <a:latin typeface="Bahnschrift Light Condensed" pitchFamily="34" charset="0"/>
              </a:rPr>
              <a:t>Nearly 100% in case of coverage of </a:t>
            </a:r>
            <a:r>
              <a:rPr lang="en-US" b="1" dirty="0" smtClean="0">
                <a:latin typeface="Bahnschrift Light Condensed" pitchFamily="34" charset="0"/>
              </a:rPr>
              <a:t>uncovered habitations</a:t>
            </a:r>
            <a:r>
              <a:rPr lang="en-US" dirty="0" smtClean="0">
                <a:latin typeface="Bahnschrift Light Condensed" pitchFamily="34" charset="0"/>
              </a:rPr>
              <a:t>. </a:t>
            </a:r>
          </a:p>
          <a:p>
            <a:pPr marL="171450" indent="-171450" algn="just">
              <a:spcBef>
                <a:spcPts val="300"/>
              </a:spcBef>
              <a:spcAft>
                <a:spcPts val="300"/>
              </a:spcAft>
              <a:buFont typeface="Arial" pitchFamily="34" charset="0"/>
              <a:buChar char="•"/>
            </a:pPr>
            <a:r>
              <a:rPr lang="en-US" dirty="0" smtClean="0">
                <a:latin typeface="Bahnschrift Light Condensed" pitchFamily="34" charset="0"/>
              </a:rPr>
              <a:t>108% of the target has been attained in case of </a:t>
            </a:r>
            <a:r>
              <a:rPr lang="en-US" b="1" dirty="0" smtClean="0">
                <a:solidFill>
                  <a:schemeClr val="tx1">
                    <a:lumMod val="95000"/>
                    <a:lumOff val="5000"/>
                  </a:schemeClr>
                </a:solidFill>
                <a:latin typeface="Bahnschrift Light Condensed" pitchFamily="34" charset="0"/>
              </a:rPr>
              <a:t>slipped back habitations</a:t>
            </a:r>
            <a:r>
              <a:rPr lang="en-US" dirty="0" smtClean="0">
                <a:solidFill>
                  <a:schemeClr val="tx1">
                    <a:lumMod val="95000"/>
                    <a:lumOff val="5000"/>
                  </a:schemeClr>
                </a:solidFill>
                <a:latin typeface="Bahnschrift Light Condensed" pitchFamily="34" charset="0"/>
              </a:rPr>
              <a:t> </a:t>
            </a:r>
          </a:p>
          <a:p>
            <a:pPr marL="171450" indent="-171450" algn="just">
              <a:spcBef>
                <a:spcPts val="300"/>
              </a:spcBef>
              <a:spcAft>
                <a:spcPts val="300"/>
              </a:spcAft>
              <a:buFont typeface="Arial" pitchFamily="34" charset="0"/>
              <a:buChar char="•"/>
            </a:pPr>
            <a:r>
              <a:rPr lang="en-US" dirty="0" smtClean="0">
                <a:latin typeface="Bahnschrift Light Condensed" pitchFamily="34" charset="0"/>
              </a:rPr>
              <a:t>142% in case of quality-affected habitations  </a:t>
            </a:r>
          </a:p>
        </p:txBody>
      </p:sp>
      <p:sp>
        <p:nvSpPr>
          <p:cNvPr id="9" name="TextBox 8"/>
          <p:cNvSpPr txBox="1"/>
          <p:nvPr/>
        </p:nvSpPr>
        <p:spPr>
          <a:xfrm>
            <a:off x="5410200" y="1200150"/>
            <a:ext cx="3352800" cy="461665"/>
          </a:xfrm>
          <a:prstGeom prst="rect">
            <a:avLst/>
          </a:prstGeom>
          <a:noFill/>
        </p:spPr>
        <p:txBody>
          <a:bodyPr wrap="square" rtlCol="0">
            <a:spAutoFit/>
          </a:bodyPr>
          <a:lstStyle/>
          <a:p>
            <a:pPr algn="ctr"/>
            <a:r>
              <a:rPr lang="en-US" sz="1200" b="1" dirty="0" smtClean="0">
                <a:latin typeface="Bahnschrift Light Condensed" pitchFamily="34" charset="0"/>
              </a:rPr>
              <a:t>Achievement and Target in Drinking Water (Accelerated Rural Water Supply </a:t>
            </a:r>
            <a:r>
              <a:rPr lang="en-US" sz="1200" b="1" dirty="0" err="1" smtClean="0">
                <a:latin typeface="Bahnschrift Light Condensed" pitchFamily="34" charset="0"/>
              </a:rPr>
              <a:t>Programme</a:t>
            </a:r>
            <a:r>
              <a:rPr lang="en-US" sz="1200" b="1" dirty="0" smtClean="0">
                <a:latin typeface="Bahnschrift Light Condensed" pitchFamily="34" charset="0"/>
              </a:rPr>
              <a:t>: ARWSP)</a:t>
            </a:r>
            <a:endParaRPr lang="en-US" sz="1200" b="1" dirty="0">
              <a:latin typeface="Bahnschrift Light Condensed" pitchFamily="34" charset="0"/>
            </a:endParaRPr>
          </a:p>
        </p:txBody>
      </p:sp>
      <p:pic>
        <p:nvPicPr>
          <p:cNvPr id="61443" name="Picture 3"/>
          <p:cNvPicPr>
            <a:picLocks noChangeAspect="1" noChangeArrowheads="1"/>
          </p:cNvPicPr>
          <p:nvPr/>
        </p:nvPicPr>
        <p:blipFill>
          <a:blip r:embed="rId2" cstate="print">
            <a:duotone>
              <a:prstClr val="black"/>
              <a:schemeClr val="accent1">
                <a:lumMod val="20000"/>
                <a:lumOff val="80000"/>
                <a:tint val="45000"/>
                <a:satMod val="400000"/>
              </a:schemeClr>
            </a:duotone>
          </a:blip>
          <a:srcRect/>
          <a:stretch>
            <a:fillRect/>
          </a:stretch>
        </p:blipFill>
        <p:spPr bwMode="auto">
          <a:xfrm>
            <a:off x="5524829" y="1657350"/>
            <a:ext cx="3314371"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3" name="Content Placeholder 2"/>
          <p:cNvSpPr>
            <a:spLocks noGrp="1"/>
          </p:cNvSpPr>
          <p:nvPr>
            <p:ph sz="quarter" idx="1"/>
          </p:nvPr>
        </p:nvSpPr>
        <p:spPr>
          <a:xfrm>
            <a:off x="4495800" y="1200150"/>
            <a:ext cx="4419600" cy="3581400"/>
          </a:xfrm>
        </p:spPr>
        <p:txBody>
          <a:bodyPr>
            <a:normAutofit fontScale="25000" lnSpcReduction="20000"/>
          </a:bodyPr>
          <a:lstStyle/>
          <a:p>
            <a:pPr algn="just">
              <a:spcAft>
                <a:spcPts val="600"/>
              </a:spcAft>
            </a:pPr>
            <a:r>
              <a:rPr lang="en-US" sz="7600" dirty="0" smtClean="0">
                <a:latin typeface="Bahnschrift Light Condensed" pitchFamily="34" charset="0"/>
              </a:rPr>
              <a:t>India is predominantly a </a:t>
            </a:r>
            <a:r>
              <a:rPr lang="en-US" sz="7600" b="1" dirty="0" smtClean="0">
                <a:solidFill>
                  <a:srgbClr val="C00000"/>
                </a:solidFill>
                <a:latin typeface="Bahnschrift Light Condensed" pitchFamily="34" charset="0"/>
              </a:rPr>
              <a:t>rural country</a:t>
            </a:r>
            <a:r>
              <a:rPr lang="en-US" sz="7600" dirty="0" smtClean="0">
                <a:latin typeface="Bahnschrift Light Condensed" pitchFamily="34" charset="0"/>
              </a:rPr>
              <a:t>.</a:t>
            </a:r>
          </a:p>
          <a:p>
            <a:pPr algn="just">
              <a:spcAft>
                <a:spcPts val="600"/>
              </a:spcAft>
            </a:pPr>
            <a:r>
              <a:rPr lang="en-US" sz="7600" dirty="0" smtClean="0">
                <a:latin typeface="Bahnschrift Light Condensed" pitchFamily="34" charset="0"/>
              </a:rPr>
              <a:t>Over </a:t>
            </a:r>
            <a:r>
              <a:rPr lang="en-US" sz="7600" b="1" dirty="0" smtClean="0">
                <a:solidFill>
                  <a:srgbClr val="C00000"/>
                </a:solidFill>
                <a:latin typeface="Bahnschrift Light Condensed" pitchFamily="34" charset="0"/>
              </a:rPr>
              <a:t>2/3rd (66 %) </a:t>
            </a:r>
            <a:r>
              <a:rPr lang="en-US" sz="7600" dirty="0" smtClean="0">
                <a:latin typeface="Bahnschrift Light Condensed" pitchFamily="34" charset="0"/>
              </a:rPr>
              <a:t>of the </a:t>
            </a:r>
            <a:r>
              <a:rPr lang="en-US" sz="7600" b="1" dirty="0" smtClean="0">
                <a:solidFill>
                  <a:srgbClr val="C00000"/>
                </a:solidFill>
                <a:latin typeface="Bahnschrift Light Condensed" pitchFamily="34" charset="0"/>
              </a:rPr>
              <a:t>total population </a:t>
            </a:r>
            <a:r>
              <a:rPr lang="en-US" sz="7600" dirty="0" smtClean="0">
                <a:latin typeface="Bahnschrift Light Condensed" pitchFamily="34" charset="0"/>
              </a:rPr>
              <a:t>lives in </a:t>
            </a:r>
            <a:r>
              <a:rPr lang="en-US" sz="7600" b="1" dirty="0" smtClean="0">
                <a:solidFill>
                  <a:srgbClr val="C00000"/>
                </a:solidFill>
                <a:latin typeface="Bahnschrift Light Condensed" pitchFamily="34" charset="0"/>
              </a:rPr>
              <a:t>rural</a:t>
            </a:r>
            <a:r>
              <a:rPr lang="en-US" sz="7600" dirty="0" smtClean="0">
                <a:latin typeface="Bahnschrift Light Condensed" pitchFamily="34" charset="0"/>
              </a:rPr>
              <a:t> areas, The development of rural areas is an imperative for inclusive and equitable growth of India. </a:t>
            </a:r>
          </a:p>
          <a:p>
            <a:pPr algn="just">
              <a:spcAft>
                <a:spcPts val="600"/>
              </a:spcAft>
            </a:pPr>
            <a:r>
              <a:rPr lang="en-US" sz="7600" dirty="0" smtClean="0">
                <a:latin typeface="Bahnschrift Light Condensed" pitchFamily="34" charset="0"/>
              </a:rPr>
              <a:t>More than 70 per cent of the country’s poor lives in rural areas. </a:t>
            </a:r>
          </a:p>
          <a:p>
            <a:pPr algn="just">
              <a:spcAft>
                <a:spcPts val="600"/>
              </a:spcAft>
            </a:pPr>
            <a:r>
              <a:rPr lang="en-US" sz="7600" dirty="0" smtClean="0">
                <a:latin typeface="Bahnschrift Light Condensed" pitchFamily="34" charset="0"/>
              </a:rPr>
              <a:t>The  </a:t>
            </a:r>
            <a:r>
              <a:rPr lang="en-US" sz="7600" b="1" dirty="0" smtClean="0">
                <a:solidFill>
                  <a:srgbClr val="C00000"/>
                </a:solidFill>
                <a:latin typeface="Bahnschrift Light Condensed" pitchFamily="34" charset="0"/>
              </a:rPr>
              <a:t>rural poverty cuts across states </a:t>
            </a:r>
            <a:r>
              <a:rPr lang="en-US" sz="7600" dirty="0" smtClean="0">
                <a:latin typeface="Bahnschrift Light Condensed" pitchFamily="34" charset="0"/>
              </a:rPr>
              <a:t>and it is very much </a:t>
            </a:r>
            <a:r>
              <a:rPr lang="en-US" sz="7600" b="1" dirty="0" smtClean="0">
                <a:latin typeface="Bahnschrift Light Condensed" pitchFamily="34" charset="0"/>
              </a:rPr>
              <a:t>related with lack of access </a:t>
            </a:r>
            <a:r>
              <a:rPr lang="en-US" sz="7600" dirty="0" smtClean="0">
                <a:latin typeface="Bahnschrift Light Condensed" pitchFamily="34" charset="0"/>
              </a:rPr>
              <a:t>to productive assets such as land, water,  and other natural resources and social assets such as extension services, education and basic healthcare to the common rural people.</a:t>
            </a:r>
          </a:p>
          <a:p>
            <a:pPr algn="just">
              <a:spcAft>
                <a:spcPts val="600"/>
              </a:spcAft>
            </a:pPr>
            <a:endParaRPr lang="en-US" sz="1800" dirty="0" smtClean="0">
              <a:latin typeface="Bahnschrift SemiLight SemiConde" pitchFamily="34" charset="0"/>
            </a:endParaRPr>
          </a:p>
          <a:p>
            <a:pPr marL="0" indent="0" algn="just">
              <a:buNone/>
            </a:pPr>
            <a:endParaRPr lang="en-US" dirty="0"/>
          </a:p>
          <a:p>
            <a:endParaRPr lang="en-US" dirty="0"/>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3600" b="1" dirty="0" smtClean="0">
                <a:solidFill>
                  <a:schemeClr val="bg1"/>
                </a:solidFill>
                <a:latin typeface="Bahnschrift Light Condensed" pitchFamily="34" charset="0"/>
              </a:rPr>
              <a:t>Introduction</a:t>
            </a:r>
            <a:endParaRPr lang="en-US" sz="3600" b="1" dirty="0">
              <a:solidFill>
                <a:schemeClr val="bg1"/>
              </a:solidFill>
              <a:latin typeface="Bahnschrift Light Condensed" pitchFamily="34" charset="0"/>
            </a:endParaRPr>
          </a:p>
        </p:txBody>
      </p:sp>
      <p:pic>
        <p:nvPicPr>
          <p:cNvPr id="36870" name="Picture 6" descr="India rural road program daily target ramped up"/>
          <p:cNvPicPr>
            <a:picLocks noChangeAspect="1" noChangeArrowheads="1"/>
          </p:cNvPicPr>
          <p:nvPr/>
        </p:nvPicPr>
        <p:blipFill>
          <a:blip r:embed="rId2" cstate="print"/>
          <a:srcRect/>
          <a:stretch>
            <a:fillRect/>
          </a:stretch>
        </p:blipFill>
        <p:spPr bwMode="auto">
          <a:xfrm>
            <a:off x="228600" y="1200150"/>
            <a:ext cx="4190999"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Road</a:t>
            </a:r>
            <a:endParaRPr lang="en-US" sz="3200" dirty="0">
              <a:latin typeface="Bahnschrift Light Condensed" pitchFamily="34" charset="0"/>
            </a:endParaRPr>
          </a:p>
        </p:txBody>
      </p:sp>
      <p:sp>
        <p:nvSpPr>
          <p:cNvPr id="5" name="Rectangle 4"/>
          <p:cNvSpPr/>
          <p:nvPr/>
        </p:nvSpPr>
        <p:spPr>
          <a:xfrm>
            <a:off x="228600" y="1095375"/>
            <a:ext cx="4953000" cy="3640997"/>
          </a:xfrm>
          <a:prstGeom prst="rect">
            <a:avLst/>
          </a:prstGeom>
        </p:spPr>
        <p:txBody>
          <a:bodyPr wrap="square">
            <a:spAutoFit/>
          </a:bodyPr>
          <a:lstStyle/>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Rural roads are the most essential infrastructure for socio-economic uplift of the rural community.</a:t>
            </a:r>
          </a:p>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Bharat </a:t>
            </a:r>
            <a:r>
              <a:rPr lang="en-US" dirty="0" err="1" smtClean="0">
                <a:latin typeface="Bahnschrift Light Condensed" pitchFamily="34" charset="0"/>
              </a:rPr>
              <a:t>Nirman</a:t>
            </a:r>
            <a:r>
              <a:rPr lang="en-US" dirty="0" smtClean="0">
                <a:latin typeface="Bahnschrift Light Condensed" pitchFamily="34" charset="0"/>
              </a:rPr>
              <a:t> entailed providing connectivity to all habitation of </a:t>
            </a:r>
            <a:r>
              <a:rPr lang="en-US" b="1" dirty="0" smtClean="0">
                <a:latin typeface="Bahnschrift Light Condensed" pitchFamily="34" charset="0"/>
              </a:rPr>
              <a:t>1000 and above </a:t>
            </a:r>
            <a:r>
              <a:rPr lang="en-US" dirty="0" smtClean="0">
                <a:latin typeface="Bahnschrift Light Condensed" pitchFamily="34" charset="0"/>
              </a:rPr>
              <a:t>(</a:t>
            </a:r>
            <a:r>
              <a:rPr lang="en-US" b="1" dirty="0" smtClean="0">
                <a:latin typeface="Bahnschrift Light Condensed" pitchFamily="34" charset="0"/>
              </a:rPr>
              <a:t>500 and above </a:t>
            </a:r>
            <a:r>
              <a:rPr lang="en-US" dirty="0" smtClean="0">
                <a:latin typeface="Bahnschrift Light Condensed" pitchFamily="34" charset="0"/>
              </a:rPr>
              <a:t>in the case of </a:t>
            </a:r>
            <a:r>
              <a:rPr lang="en-US" b="1" dirty="0" smtClean="0">
                <a:latin typeface="Bahnschrift Light Condensed" pitchFamily="34" charset="0"/>
              </a:rPr>
              <a:t>hilly states, tribal and desert a</a:t>
            </a:r>
            <a:r>
              <a:rPr lang="en-US" dirty="0" smtClean="0">
                <a:latin typeface="Bahnschrift Light Condensed" pitchFamily="34" charset="0"/>
              </a:rPr>
              <a:t>reas by  all weather  road by 2011. </a:t>
            </a:r>
          </a:p>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The </a:t>
            </a:r>
            <a:r>
              <a:rPr lang="en-US" dirty="0" err="1" smtClean="0">
                <a:latin typeface="Bahnschrift Light Condensed" pitchFamily="34" charset="0"/>
              </a:rPr>
              <a:t>programme</a:t>
            </a:r>
            <a:r>
              <a:rPr lang="en-US" dirty="0" smtClean="0">
                <a:latin typeface="Bahnschrift Light Condensed" pitchFamily="34" charset="0"/>
              </a:rPr>
              <a:t> envisaged to provide </a:t>
            </a:r>
            <a:r>
              <a:rPr lang="en-US" b="1" dirty="0" smtClean="0">
                <a:latin typeface="Bahnschrift Light Condensed" pitchFamily="34" charset="0"/>
              </a:rPr>
              <a:t>connectivity to 63,940 habitations </a:t>
            </a:r>
          </a:p>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It was embedded in the PMGSY with a wider funding base and extended scope.</a:t>
            </a:r>
          </a:p>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Achievement record for </a:t>
            </a:r>
            <a:r>
              <a:rPr lang="en-US" dirty="0" err="1" smtClean="0">
                <a:latin typeface="Bahnschrift Light Condensed" pitchFamily="34" charset="0"/>
              </a:rPr>
              <a:t>upgradation</a:t>
            </a:r>
            <a:r>
              <a:rPr lang="en-US" dirty="0" smtClean="0">
                <a:latin typeface="Bahnschrift Light Condensed" pitchFamily="34" charset="0"/>
              </a:rPr>
              <a:t> is fairly good at 93%. For new connectivity it is only 62%. For habitations to be covered the achievement rate is under 58.74%</a:t>
            </a:r>
          </a:p>
        </p:txBody>
      </p:sp>
      <p:sp>
        <p:nvSpPr>
          <p:cNvPr id="9" name="TextBox 8"/>
          <p:cNvSpPr txBox="1"/>
          <p:nvPr/>
        </p:nvSpPr>
        <p:spPr>
          <a:xfrm>
            <a:off x="5410200" y="1276350"/>
            <a:ext cx="3352800" cy="338554"/>
          </a:xfrm>
          <a:prstGeom prst="rect">
            <a:avLst/>
          </a:prstGeom>
          <a:noFill/>
        </p:spPr>
        <p:txBody>
          <a:bodyPr wrap="square" rtlCol="0">
            <a:spAutoFit/>
          </a:bodyPr>
          <a:lstStyle/>
          <a:p>
            <a:pPr algn="ctr"/>
            <a:r>
              <a:rPr lang="en-US" sz="1600" b="1" dirty="0" smtClean="0">
                <a:latin typeface="Bahnschrift Light Condensed" pitchFamily="34" charset="0"/>
              </a:rPr>
              <a:t>Achievement and Target in Road (PMGSY)</a:t>
            </a:r>
            <a:endParaRPr lang="en-US" sz="1600" b="1" dirty="0">
              <a:latin typeface="Bahnschrift Light Condensed" pitchFamily="34" charset="0"/>
            </a:endParaRPr>
          </a:p>
        </p:txBody>
      </p:sp>
      <p:pic>
        <p:nvPicPr>
          <p:cNvPr id="61444" name="Picture 4"/>
          <p:cNvPicPr>
            <a:picLocks noChangeAspect="1" noChangeArrowheads="1"/>
          </p:cNvPicPr>
          <p:nvPr/>
        </p:nvPicPr>
        <p:blipFill>
          <a:blip r:embed="rId2" cstate="print">
            <a:duotone>
              <a:prstClr val="black"/>
              <a:schemeClr val="accent1">
                <a:lumMod val="20000"/>
                <a:lumOff val="80000"/>
                <a:tint val="45000"/>
                <a:satMod val="400000"/>
              </a:schemeClr>
            </a:duotone>
          </a:blip>
          <a:srcRect t="14388"/>
          <a:stretch>
            <a:fillRect/>
          </a:stretch>
        </p:blipFill>
        <p:spPr bwMode="auto">
          <a:xfrm>
            <a:off x="5257800" y="1657350"/>
            <a:ext cx="3629025"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Rural Housing </a:t>
            </a:r>
            <a:endParaRPr lang="en-US" sz="3200" dirty="0">
              <a:latin typeface="Bahnschrift Light Condensed" pitchFamily="34" charset="0"/>
            </a:endParaRPr>
          </a:p>
        </p:txBody>
      </p:sp>
      <p:sp>
        <p:nvSpPr>
          <p:cNvPr id="5" name="Rectangle 4"/>
          <p:cNvSpPr/>
          <p:nvPr/>
        </p:nvSpPr>
        <p:spPr>
          <a:xfrm>
            <a:off x="228600" y="1200150"/>
            <a:ext cx="4953000" cy="3468642"/>
          </a:xfrm>
          <a:prstGeom prst="rect">
            <a:avLst/>
          </a:prstGeom>
        </p:spPr>
        <p:txBody>
          <a:bodyPr wrap="square">
            <a:spAutoFit/>
          </a:bodyPr>
          <a:lstStyle/>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The </a:t>
            </a:r>
            <a:r>
              <a:rPr lang="en-US" dirty="0" err="1" smtClean="0">
                <a:latin typeface="Bahnschrift Light Condensed" pitchFamily="34" charset="0"/>
              </a:rPr>
              <a:t>programme</a:t>
            </a:r>
            <a:r>
              <a:rPr lang="en-US" dirty="0" smtClean="0">
                <a:latin typeface="Bahnschrift Light Condensed" pitchFamily="34" charset="0"/>
              </a:rPr>
              <a:t> has set a target to construct </a:t>
            </a:r>
            <a:r>
              <a:rPr lang="en-US" b="1" dirty="0" smtClean="0">
                <a:latin typeface="Bahnschrift Light Condensed" pitchFamily="34" charset="0"/>
              </a:rPr>
              <a:t>60 </a:t>
            </a:r>
            <a:r>
              <a:rPr lang="en-US" b="1" dirty="0" err="1" smtClean="0">
                <a:latin typeface="Bahnschrift Light Condensed" pitchFamily="34" charset="0"/>
              </a:rPr>
              <a:t>lakh</a:t>
            </a:r>
            <a:r>
              <a:rPr lang="en-US" b="1" dirty="0" smtClean="0">
                <a:latin typeface="Bahnschrift Light Condensed" pitchFamily="34" charset="0"/>
              </a:rPr>
              <a:t> houses from 2005 to 2009.</a:t>
            </a:r>
          </a:p>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The housing component under the </a:t>
            </a:r>
            <a:r>
              <a:rPr lang="en-US" dirty="0" err="1" smtClean="0">
                <a:latin typeface="Bahnschrift Light Condensed" pitchFamily="34" charset="0"/>
              </a:rPr>
              <a:t>Programme</a:t>
            </a:r>
            <a:r>
              <a:rPr lang="en-US" dirty="0" smtClean="0">
                <a:latin typeface="Bahnschrift Light Condensed" pitchFamily="34" charset="0"/>
              </a:rPr>
              <a:t> was implemented in </a:t>
            </a:r>
            <a:r>
              <a:rPr lang="en-US" b="1" dirty="0" smtClean="0">
                <a:latin typeface="Bahnschrift Light Condensed" pitchFamily="34" charset="0"/>
              </a:rPr>
              <a:t>parallel with</a:t>
            </a:r>
            <a:r>
              <a:rPr lang="en-US" dirty="0" smtClean="0">
                <a:latin typeface="Bahnschrift Light Condensed" pitchFamily="34" charset="0"/>
              </a:rPr>
              <a:t> </a:t>
            </a:r>
            <a:r>
              <a:rPr lang="en-US" b="1" dirty="0" smtClean="0">
                <a:latin typeface="Bahnschrift Light Condensed" pitchFamily="34" charset="0"/>
              </a:rPr>
              <a:t>IAY scheme</a:t>
            </a:r>
            <a:r>
              <a:rPr lang="en-US" dirty="0" smtClean="0">
                <a:latin typeface="Bahnschrift Light Condensed" pitchFamily="34" charset="0"/>
              </a:rPr>
              <a:t>. </a:t>
            </a:r>
          </a:p>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The </a:t>
            </a:r>
            <a:r>
              <a:rPr lang="en-US" b="1" dirty="0" smtClean="0">
                <a:latin typeface="Bahnschrift Light Condensed" pitchFamily="34" charset="0"/>
              </a:rPr>
              <a:t>cost of this project </a:t>
            </a:r>
            <a:r>
              <a:rPr lang="en-US" dirty="0" smtClean="0">
                <a:latin typeface="Bahnschrift Light Condensed" pitchFamily="34" charset="0"/>
              </a:rPr>
              <a:t>is shared between the centre and states on a </a:t>
            </a:r>
            <a:r>
              <a:rPr lang="en-US" b="1" dirty="0" smtClean="0">
                <a:latin typeface="Bahnschrift Light Condensed" pitchFamily="34" charset="0"/>
              </a:rPr>
              <a:t>75:25</a:t>
            </a:r>
            <a:r>
              <a:rPr lang="en-US" dirty="0" smtClean="0">
                <a:latin typeface="Bahnschrift Light Condensed" pitchFamily="34" charset="0"/>
              </a:rPr>
              <a:t> basis (</a:t>
            </a:r>
            <a:r>
              <a:rPr lang="en-US" b="1" dirty="0" smtClean="0">
                <a:latin typeface="Bahnschrift Light Condensed" pitchFamily="34" charset="0"/>
              </a:rPr>
              <a:t>90:10</a:t>
            </a:r>
            <a:r>
              <a:rPr lang="en-US" dirty="0" smtClean="0">
                <a:latin typeface="Bahnschrift Light Condensed" pitchFamily="34" charset="0"/>
              </a:rPr>
              <a:t> for hilly </a:t>
            </a:r>
            <a:r>
              <a:rPr lang="en-US" dirty="0" err="1" smtClean="0">
                <a:latin typeface="Bahnschrift Light Condensed" pitchFamily="34" charset="0"/>
              </a:rPr>
              <a:t>areae</a:t>
            </a:r>
            <a:r>
              <a:rPr lang="en-US" dirty="0" smtClean="0">
                <a:latin typeface="Bahnschrift Light Condensed" pitchFamily="34" charset="0"/>
              </a:rPr>
              <a:t>)</a:t>
            </a:r>
          </a:p>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The </a:t>
            </a:r>
            <a:r>
              <a:rPr lang="en-US" b="1" dirty="0" smtClean="0">
                <a:solidFill>
                  <a:schemeClr val="tx1">
                    <a:lumMod val="95000"/>
                    <a:lumOff val="5000"/>
                  </a:schemeClr>
                </a:solidFill>
                <a:latin typeface="Bahnschrift Light Condensed" pitchFamily="34" charset="0"/>
              </a:rPr>
              <a:t>achievement</a:t>
            </a:r>
            <a:r>
              <a:rPr lang="en-US" dirty="0" smtClean="0">
                <a:latin typeface="Bahnschrift Light Condensed" pitchFamily="34" charset="0"/>
              </a:rPr>
              <a:t> of this </a:t>
            </a:r>
            <a:r>
              <a:rPr lang="en-US" dirty="0" err="1" smtClean="0">
                <a:latin typeface="Bahnschrift Light Condensed" pitchFamily="34" charset="0"/>
              </a:rPr>
              <a:t>programme</a:t>
            </a:r>
            <a:r>
              <a:rPr lang="en-US" dirty="0" smtClean="0">
                <a:latin typeface="Bahnschrift Light Condensed" pitchFamily="34" charset="0"/>
              </a:rPr>
              <a:t> has been somewhat </a:t>
            </a:r>
            <a:r>
              <a:rPr lang="en-US" b="1" dirty="0" smtClean="0">
                <a:latin typeface="Bahnschrift Light Condensed" pitchFamily="34" charset="0"/>
              </a:rPr>
              <a:t>erratic</a:t>
            </a:r>
            <a:r>
              <a:rPr lang="en-US" dirty="0" smtClean="0">
                <a:latin typeface="Bahnschrift Light Condensed" pitchFamily="34" charset="0"/>
              </a:rPr>
              <a:t> ranging from a low of 3.8% in 2007-08 to a high of 100.44% in 2008-09. </a:t>
            </a:r>
          </a:p>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For the period between 2006-07 and 2010-11 the </a:t>
            </a:r>
            <a:r>
              <a:rPr lang="en-US" b="1" dirty="0" smtClean="0">
                <a:latin typeface="Bahnschrift Light Condensed" pitchFamily="34" charset="0"/>
              </a:rPr>
              <a:t>overall </a:t>
            </a:r>
            <a:r>
              <a:rPr lang="en-US" dirty="0" smtClean="0">
                <a:latin typeface="Bahnschrift Light Condensed" pitchFamily="34" charset="0"/>
              </a:rPr>
              <a:t>achievement has been </a:t>
            </a:r>
            <a:r>
              <a:rPr lang="en-US" b="1" dirty="0" smtClean="0">
                <a:latin typeface="Bahnschrift Light Condensed" pitchFamily="34" charset="0"/>
              </a:rPr>
              <a:t>61%.</a:t>
            </a:r>
          </a:p>
          <a:p>
            <a:pPr marL="171450" indent="-171450" algn="just">
              <a:lnSpc>
                <a:spcPct val="90000"/>
              </a:lnSpc>
              <a:spcBef>
                <a:spcPts val="300"/>
              </a:spcBef>
              <a:spcAft>
                <a:spcPts val="300"/>
              </a:spcAft>
            </a:pPr>
            <a:endParaRPr lang="en-US" dirty="0" smtClean="0">
              <a:latin typeface="Bahnschrift Light Condensed" pitchFamily="34" charset="0"/>
            </a:endParaRPr>
          </a:p>
        </p:txBody>
      </p:sp>
      <p:sp>
        <p:nvSpPr>
          <p:cNvPr id="9" name="TextBox 8"/>
          <p:cNvSpPr txBox="1"/>
          <p:nvPr/>
        </p:nvSpPr>
        <p:spPr>
          <a:xfrm>
            <a:off x="5334000" y="1276350"/>
            <a:ext cx="3581400" cy="276999"/>
          </a:xfrm>
          <a:prstGeom prst="rect">
            <a:avLst/>
          </a:prstGeom>
          <a:noFill/>
        </p:spPr>
        <p:txBody>
          <a:bodyPr wrap="square" rtlCol="0">
            <a:spAutoFit/>
          </a:bodyPr>
          <a:lstStyle/>
          <a:p>
            <a:pPr algn="ctr"/>
            <a:r>
              <a:rPr lang="en-US" sz="1200" b="1" dirty="0" smtClean="0">
                <a:latin typeface="Bahnschrift Light Condensed" pitchFamily="34" charset="0"/>
              </a:rPr>
              <a:t>Achievement and Target of Rural Housing for BPL under IAY</a:t>
            </a:r>
            <a:endParaRPr lang="en-US" sz="1200" b="1" dirty="0">
              <a:latin typeface="Bahnschrift Light Condensed" pitchFamily="34" charset="0"/>
            </a:endParaRPr>
          </a:p>
        </p:txBody>
      </p:sp>
      <p:pic>
        <p:nvPicPr>
          <p:cNvPr id="62466" name="Picture 2"/>
          <p:cNvPicPr>
            <a:picLocks noChangeAspect="1" noChangeArrowheads="1"/>
          </p:cNvPicPr>
          <p:nvPr/>
        </p:nvPicPr>
        <p:blipFill>
          <a:blip r:embed="rId2" cstate="print">
            <a:duotone>
              <a:prstClr val="black"/>
              <a:schemeClr val="accent1">
                <a:lumMod val="20000"/>
                <a:lumOff val="80000"/>
                <a:tint val="45000"/>
                <a:satMod val="400000"/>
              </a:schemeClr>
            </a:duotone>
          </a:blip>
          <a:srcRect t="11111"/>
          <a:stretch>
            <a:fillRect/>
          </a:stretch>
        </p:blipFill>
        <p:spPr bwMode="auto">
          <a:xfrm>
            <a:off x="5305425" y="1552574"/>
            <a:ext cx="3600450" cy="26955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Electricity</a:t>
            </a:r>
            <a:endParaRPr lang="en-US" sz="3200" dirty="0">
              <a:latin typeface="Bahnschrift Light Condensed" pitchFamily="34" charset="0"/>
            </a:endParaRPr>
          </a:p>
        </p:txBody>
      </p:sp>
      <p:sp>
        <p:nvSpPr>
          <p:cNvPr id="5" name="Rectangle 4"/>
          <p:cNvSpPr/>
          <p:nvPr/>
        </p:nvSpPr>
        <p:spPr>
          <a:xfrm>
            <a:off x="228600" y="1200150"/>
            <a:ext cx="4953000" cy="3564053"/>
          </a:xfrm>
          <a:prstGeom prst="rect">
            <a:avLst/>
          </a:prstGeom>
        </p:spPr>
        <p:txBody>
          <a:bodyPr wrap="square">
            <a:spAutoFit/>
          </a:bodyPr>
          <a:lstStyle/>
          <a:p>
            <a:pPr marL="171450" indent="-171450" algn="just">
              <a:lnSpc>
                <a:spcPct val="90000"/>
              </a:lnSpc>
              <a:spcBef>
                <a:spcPts val="300"/>
              </a:spcBef>
              <a:spcAft>
                <a:spcPts val="300"/>
              </a:spcAft>
              <a:buFont typeface="Arial" pitchFamily="34" charset="0"/>
              <a:buChar char="•"/>
            </a:pPr>
            <a:r>
              <a:rPr lang="en-US" dirty="0" smtClean="0"/>
              <a:t>Aims of this </a:t>
            </a:r>
            <a:r>
              <a:rPr lang="en-US" dirty="0" err="1" smtClean="0"/>
              <a:t>programme</a:t>
            </a:r>
            <a:r>
              <a:rPr lang="en-US" dirty="0" smtClean="0"/>
              <a:t> are </a:t>
            </a:r>
            <a:r>
              <a:rPr lang="en-US" b="1" dirty="0" smtClean="0"/>
              <a:t>(</a:t>
            </a:r>
            <a:r>
              <a:rPr lang="en-US" b="1" dirty="0" err="1" smtClean="0"/>
              <a:t>i</a:t>
            </a:r>
            <a:r>
              <a:rPr lang="en-US" b="1" dirty="0" smtClean="0"/>
              <a:t>)</a:t>
            </a:r>
            <a:r>
              <a:rPr lang="en-US" dirty="0" smtClean="0"/>
              <a:t> electrifying </a:t>
            </a:r>
            <a:r>
              <a:rPr lang="en-US" b="1" dirty="0" smtClean="0"/>
              <a:t>all villages </a:t>
            </a:r>
            <a:r>
              <a:rPr lang="en-US" dirty="0" smtClean="0"/>
              <a:t>and habitations as per the new definition, </a:t>
            </a:r>
            <a:r>
              <a:rPr lang="en-US" b="1" dirty="0" smtClean="0"/>
              <a:t>(ii) </a:t>
            </a:r>
            <a:r>
              <a:rPr lang="en-US" dirty="0" smtClean="0"/>
              <a:t>providing access to electricity for </a:t>
            </a:r>
            <a:r>
              <a:rPr lang="en-US" b="1" dirty="0" smtClean="0"/>
              <a:t>all rural households</a:t>
            </a:r>
            <a:r>
              <a:rPr lang="en-US" dirty="0" smtClean="0"/>
              <a:t>, and (iii) providing electricity connection to </a:t>
            </a:r>
            <a:r>
              <a:rPr lang="en-US" b="1" dirty="0" smtClean="0"/>
              <a:t>BPL families free of charge</a:t>
            </a:r>
            <a:r>
              <a:rPr lang="en-US" dirty="0" smtClean="0"/>
              <a:t>. </a:t>
            </a:r>
          </a:p>
          <a:p>
            <a:pPr marL="171450" indent="-171450" algn="just">
              <a:lnSpc>
                <a:spcPct val="90000"/>
              </a:lnSpc>
              <a:spcBef>
                <a:spcPts val="300"/>
              </a:spcBef>
              <a:spcAft>
                <a:spcPts val="300"/>
              </a:spcAft>
              <a:buFont typeface="Arial" pitchFamily="34" charset="0"/>
              <a:buChar char="•"/>
            </a:pPr>
            <a:r>
              <a:rPr lang="en-US" dirty="0" smtClean="0"/>
              <a:t>Target was to provide electricity to </a:t>
            </a:r>
            <a:r>
              <a:rPr lang="en-US" b="1" dirty="0" smtClean="0"/>
              <a:t>1.25 </a:t>
            </a:r>
            <a:r>
              <a:rPr lang="en-US" b="1" dirty="0" err="1" smtClean="0"/>
              <a:t>lakh</a:t>
            </a:r>
            <a:r>
              <a:rPr lang="en-US" b="1" dirty="0" smtClean="0"/>
              <a:t> villages and 2.46 </a:t>
            </a:r>
            <a:r>
              <a:rPr lang="en-US" b="1" dirty="0" err="1" smtClean="0"/>
              <a:t>crore</a:t>
            </a:r>
            <a:r>
              <a:rPr lang="en-US" b="1" dirty="0" smtClean="0"/>
              <a:t> households </a:t>
            </a:r>
            <a:r>
              <a:rPr lang="en-US" dirty="0" smtClean="0"/>
              <a:t>living the below poverty line (BPL) during the four-year period. </a:t>
            </a:r>
          </a:p>
          <a:p>
            <a:pPr marL="171450" indent="-171450" algn="just">
              <a:lnSpc>
                <a:spcPct val="90000"/>
              </a:lnSpc>
              <a:spcBef>
                <a:spcPts val="300"/>
              </a:spcBef>
              <a:spcAft>
                <a:spcPts val="300"/>
              </a:spcAft>
              <a:buFont typeface="Arial" pitchFamily="34" charset="0"/>
              <a:buChar char="•"/>
            </a:pPr>
            <a:r>
              <a:rPr lang="en-US" dirty="0" smtClean="0"/>
              <a:t>The </a:t>
            </a:r>
            <a:r>
              <a:rPr lang="en-US" b="1" dirty="0" smtClean="0"/>
              <a:t>achievement</a:t>
            </a:r>
            <a:r>
              <a:rPr lang="en-US" dirty="0" smtClean="0"/>
              <a:t> is </a:t>
            </a:r>
            <a:r>
              <a:rPr lang="en-US" b="1" dirty="0" smtClean="0"/>
              <a:t>62%</a:t>
            </a:r>
            <a:r>
              <a:rPr lang="en-US" dirty="0" smtClean="0"/>
              <a:t> for un/de-electrified villages; </a:t>
            </a:r>
            <a:r>
              <a:rPr lang="en-US" b="1" dirty="0" smtClean="0"/>
              <a:t>30%</a:t>
            </a:r>
            <a:r>
              <a:rPr lang="en-US" dirty="0" smtClean="0"/>
              <a:t> for </a:t>
            </a:r>
            <a:r>
              <a:rPr lang="en-US" b="1" dirty="0" smtClean="0"/>
              <a:t>intensive electrification </a:t>
            </a:r>
            <a:r>
              <a:rPr lang="en-US" dirty="0" smtClean="0"/>
              <a:t>and as low as </a:t>
            </a:r>
            <a:r>
              <a:rPr lang="en-US" b="1" dirty="0" smtClean="0"/>
              <a:t>25% </a:t>
            </a:r>
            <a:r>
              <a:rPr lang="en-US" dirty="0" smtClean="0"/>
              <a:t>for rural households and 38% for BPL households.</a:t>
            </a:r>
          </a:p>
          <a:p>
            <a:pPr marL="171450" indent="-171450" algn="just">
              <a:lnSpc>
                <a:spcPct val="90000"/>
              </a:lnSpc>
              <a:spcBef>
                <a:spcPts val="300"/>
              </a:spcBef>
              <a:spcAft>
                <a:spcPts val="300"/>
              </a:spcAft>
              <a:buFont typeface="Arial" pitchFamily="34" charset="0"/>
              <a:buChar char="•"/>
            </a:pPr>
            <a:endParaRPr lang="en-US" dirty="0" smtClean="0"/>
          </a:p>
        </p:txBody>
      </p:sp>
      <p:sp>
        <p:nvSpPr>
          <p:cNvPr id="9" name="TextBox 8"/>
          <p:cNvSpPr txBox="1"/>
          <p:nvPr/>
        </p:nvSpPr>
        <p:spPr>
          <a:xfrm>
            <a:off x="5334000" y="1276350"/>
            <a:ext cx="3581400" cy="338554"/>
          </a:xfrm>
          <a:prstGeom prst="rect">
            <a:avLst/>
          </a:prstGeom>
          <a:noFill/>
        </p:spPr>
        <p:txBody>
          <a:bodyPr wrap="square" rtlCol="0">
            <a:spAutoFit/>
          </a:bodyPr>
          <a:lstStyle/>
          <a:p>
            <a:pPr algn="ctr"/>
            <a:r>
              <a:rPr lang="en-US" sz="1600" b="1" dirty="0" smtClean="0">
                <a:latin typeface="Bahnschrift Light Condensed" pitchFamily="34" charset="0"/>
              </a:rPr>
              <a:t>Achievement and Target of RGGVY</a:t>
            </a:r>
            <a:endParaRPr lang="en-US" sz="1600" b="1" dirty="0">
              <a:latin typeface="Bahnschrift Light Condensed" pitchFamily="34" charset="0"/>
            </a:endParaRPr>
          </a:p>
        </p:txBody>
      </p:sp>
      <p:pic>
        <p:nvPicPr>
          <p:cNvPr id="63490" name="Picture 2"/>
          <p:cNvPicPr>
            <a:picLocks noChangeAspect="1" noChangeArrowheads="1"/>
          </p:cNvPicPr>
          <p:nvPr/>
        </p:nvPicPr>
        <p:blipFill>
          <a:blip r:embed="rId2" cstate="print">
            <a:duotone>
              <a:prstClr val="black"/>
              <a:schemeClr val="accent1">
                <a:lumMod val="20000"/>
                <a:lumOff val="80000"/>
                <a:tint val="45000"/>
                <a:satMod val="400000"/>
              </a:schemeClr>
            </a:duotone>
          </a:blip>
          <a:srcRect t="9677"/>
          <a:stretch>
            <a:fillRect/>
          </a:stretch>
        </p:blipFill>
        <p:spPr bwMode="auto">
          <a:xfrm>
            <a:off x="5257800" y="1657350"/>
            <a:ext cx="36576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Village Public Telephone (VPT)</a:t>
            </a:r>
            <a:endParaRPr lang="en-US" sz="3200" dirty="0">
              <a:latin typeface="Bahnschrift Light Condensed" pitchFamily="34" charset="0"/>
            </a:endParaRPr>
          </a:p>
        </p:txBody>
      </p:sp>
      <p:sp>
        <p:nvSpPr>
          <p:cNvPr id="5" name="Rectangle 4"/>
          <p:cNvSpPr/>
          <p:nvPr/>
        </p:nvSpPr>
        <p:spPr>
          <a:xfrm>
            <a:off x="228600" y="1200150"/>
            <a:ext cx="4953000" cy="3391698"/>
          </a:xfrm>
          <a:prstGeom prst="rect">
            <a:avLst/>
          </a:prstGeom>
        </p:spPr>
        <p:txBody>
          <a:bodyPr wrap="square">
            <a:spAutoFit/>
          </a:bodyPr>
          <a:lstStyle/>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In this age of information era, the significance of enhancing rural connectivity can hardly be over </a:t>
            </a:r>
            <a:r>
              <a:rPr lang="en-US" dirty="0" err="1" smtClean="0">
                <a:latin typeface="Bahnschrift Light Condensed" pitchFamily="34" charset="0"/>
              </a:rPr>
              <a:t>emphasised</a:t>
            </a:r>
            <a:r>
              <a:rPr lang="en-US" dirty="0" smtClean="0">
                <a:latin typeface="Bahnschrift Light Condensed" pitchFamily="34" charset="0"/>
              </a:rPr>
              <a:t>.</a:t>
            </a:r>
          </a:p>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Under the Bharat </a:t>
            </a:r>
            <a:r>
              <a:rPr lang="en-US" dirty="0" err="1" smtClean="0">
                <a:latin typeface="Bahnschrift Light Condensed" pitchFamily="34" charset="0"/>
              </a:rPr>
              <a:t>Nirman</a:t>
            </a:r>
            <a:r>
              <a:rPr lang="en-US" dirty="0" smtClean="0">
                <a:latin typeface="Bahnschrift Light Condensed" pitchFamily="34" charset="0"/>
              </a:rPr>
              <a:t> </a:t>
            </a:r>
            <a:r>
              <a:rPr lang="en-US" dirty="0" err="1" smtClean="0">
                <a:latin typeface="Bahnschrift Light Condensed" pitchFamily="34" charset="0"/>
              </a:rPr>
              <a:t>Programme</a:t>
            </a:r>
            <a:r>
              <a:rPr lang="en-US" dirty="0" smtClean="0">
                <a:latin typeface="Bahnschrift Light Condensed" pitchFamily="34" charset="0"/>
              </a:rPr>
              <a:t>, </a:t>
            </a:r>
            <a:r>
              <a:rPr lang="en-US" b="1" dirty="0" smtClean="0">
                <a:solidFill>
                  <a:schemeClr val="tx1">
                    <a:lumMod val="95000"/>
                    <a:lumOff val="5000"/>
                  </a:schemeClr>
                </a:solidFill>
                <a:latin typeface="Bahnschrift Light Condensed" pitchFamily="34" charset="0"/>
              </a:rPr>
              <a:t>66822 revenue </a:t>
            </a:r>
            <a:r>
              <a:rPr lang="en-US" dirty="0" smtClean="0">
                <a:latin typeface="Bahnschrift Light Condensed" pitchFamily="34" charset="0"/>
              </a:rPr>
              <a:t>villages not having telephone connectivity are to be provided with Village Public Telephone (VPT) facility. </a:t>
            </a:r>
          </a:p>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Out of these, </a:t>
            </a:r>
            <a:r>
              <a:rPr lang="en-US" b="1" dirty="0" smtClean="0">
                <a:solidFill>
                  <a:schemeClr val="tx1">
                    <a:lumMod val="95000"/>
                    <a:lumOff val="5000"/>
                  </a:schemeClr>
                </a:solidFill>
                <a:latin typeface="Bahnschrift Light Condensed" pitchFamily="34" charset="0"/>
              </a:rPr>
              <a:t>14183 remotely located villages </a:t>
            </a:r>
            <a:r>
              <a:rPr lang="en-US" dirty="0" smtClean="0">
                <a:latin typeface="Bahnschrift Light Condensed" pitchFamily="34" charset="0"/>
              </a:rPr>
              <a:t>are to be provided VPTs through digital satellite phone terminals, while the remaining </a:t>
            </a:r>
            <a:r>
              <a:rPr lang="en-US" b="1" dirty="0" smtClean="0">
                <a:latin typeface="Bahnschrift Light Condensed" pitchFamily="34" charset="0"/>
              </a:rPr>
              <a:t>52639 villages </a:t>
            </a:r>
            <a:r>
              <a:rPr lang="en-US" dirty="0" smtClean="0">
                <a:latin typeface="Bahnschrift Light Condensed" pitchFamily="34" charset="0"/>
              </a:rPr>
              <a:t>are to be provided any other technology. </a:t>
            </a:r>
          </a:p>
          <a:p>
            <a:pPr marL="171450" indent="-171450" algn="just">
              <a:lnSpc>
                <a:spcPct val="90000"/>
              </a:lnSpc>
              <a:spcBef>
                <a:spcPts val="300"/>
              </a:spcBef>
              <a:spcAft>
                <a:spcPts val="300"/>
              </a:spcAft>
              <a:buFont typeface="Arial" pitchFamily="34" charset="0"/>
              <a:buChar char="•"/>
            </a:pPr>
            <a:r>
              <a:rPr lang="en-US" dirty="0" smtClean="0">
                <a:latin typeface="Bahnschrift Light Condensed" pitchFamily="34" charset="0"/>
              </a:rPr>
              <a:t>By the end of 2007, telephone connectivity was provided to </a:t>
            </a:r>
            <a:r>
              <a:rPr lang="en-US" b="1" dirty="0" smtClean="0">
                <a:latin typeface="Bahnschrift Light Condensed" pitchFamily="34" charset="0"/>
              </a:rPr>
              <a:t>61,526</a:t>
            </a:r>
            <a:r>
              <a:rPr lang="en-US" dirty="0" smtClean="0">
                <a:latin typeface="Bahnschrift Light Condensed" pitchFamily="34" charset="0"/>
              </a:rPr>
              <a:t> </a:t>
            </a:r>
            <a:r>
              <a:rPr lang="en-US" b="1" dirty="0" smtClean="0">
                <a:latin typeface="Bahnschrift Light Condensed" pitchFamily="34" charset="0"/>
              </a:rPr>
              <a:t>villages (92.54%) </a:t>
            </a:r>
            <a:endParaRPr lang="en-US" dirty="0" smtClean="0">
              <a:latin typeface="Bahnschrift Light Condensed" pitchFamily="34" charset="0"/>
            </a:endParaRPr>
          </a:p>
          <a:p>
            <a:pPr marL="171450" indent="-171450" algn="just">
              <a:lnSpc>
                <a:spcPct val="90000"/>
              </a:lnSpc>
              <a:spcBef>
                <a:spcPts val="300"/>
              </a:spcBef>
              <a:spcAft>
                <a:spcPts val="300"/>
              </a:spcAft>
              <a:buFont typeface="Arial" pitchFamily="34" charset="0"/>
              <a:buChar char="•"/>
            </a:pPr>
            <a:endParaRPr lang="en-US" dirty="0" smtClean="0">
              <a:latin typeface="Bahnschrift Light Condensed" pitchFamily="34" charset="0"/>
            </a:endParaRPr>
          </a:p>
        </p:txBody>
      </p:sp>
      <p:grpSp>
        <p:nvGrpSpPr>
          <p:cNvPr id="8" name="Group 7"/>
          <p:cNvGrpSpPr/>
          <p:nvPr/>
        </p:nvGrpSpPr>
        <p:grpSpPr>
          <a:xfrm>
            <a:off x="5334000" y="1657350"/>
            <a:ext cx="3581400" cy="2057400"/>
            <a:chOff x="5334000" y="1276350"/>
            <a:chExt cx="3581400" cy="2057400"/>
          </a:xfrm>
        </p:grpSpPr>
        <p:sp>
          <p:nvSpPr>
            <p:cNvPr id="9" name="TextBox 8"/>
            <p:cNvSpPr txBox="1"/>
            <p:nvPr/>
          </p:nvSpPr>
          <p:spPr>
            <a:xfrm>
              <a:off x="5334000" y="1276350"/>
              <a:ext cx="3581400" cy="307777"/>
            </a:xfrm>
            <a:prstGeom prst="rect">
              <a:avLst/>
            </a:prstGeom>
            <a:noFill/>
          </p:spPr>
          <p:txBody>
            <a:bodyPr wrap="square" rtlCol="0">
              <a:spAutoFit/>
            </a:bodyPr>
            <a:lstStyle/>
            <a:p>
              <a:pPr algn="ctr"/>
              <a:r>
                <a:rPr lang="en-US" sz="1400" b="1" dirty="0" smtClean="0">
                  <a:latin typeface="Bahnschrift Light Condensed" pitchFamily="34" charset="0"/>
                </a:rPr>
                <a:t>Achievement and Target of VPTs</a:t>
              </a:r>
              <a:endParaRPr lang="en-US" sz="1400" b="1" dirty="0">
                <a:latin typeface="Bahnschrift Light Condensed" pitchFamily="34" charset="0"/>
              </a:endParaRPr>
            </a:p>
          </p:txBody>
        </p:sp>
        <p:pic>
          <p:nvPicPr>
            <p:cNvPr id="64514" name="Picture 2"/>
            <p:cNvPicPr>
              <a:picLocks noChangeAspect="1" noChangeArrowheads="1"/>
            </p:cNvPicPr>
            <p:nvPr/>
          </p:nvPicPr>
          <p:blipFill>
            <a:blip r:embed="rId2" cstate="print">
              <a:duotone>
                <a:prstClr val="black"/>
                <a:schemeClr val="tx2">
                  <a:lumMod val="20000"/>
                  <a:lumOff val="80000"/>
                  <a:tint val="45000"/>
                  <a:satMod val="400000"/>
                </a:schemeClr>
              </a:duotone>
            </a:blip>
            <a:srcRect t="11808"/>
            <a:stretch>
              <a:fillRect/>
            </a:stretch>
          </p:blipFill>
          <p:spPr bwMode="auto">
            <a:xfrm>
              <a:off x="5410200" y="1657350"/>
              <a:ext cx="3375298" cy="1676400"/>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122332"/>
            <a:ext cx="8829102" cy="10016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800" b="1" dirty="0" smtClean="0">
                <a:latin typeface="Bahnschrift Light SemiCondensed" pitchFamily="34" charset="0"/>
              </a:rPr>
              <a:t>India needed a big push in rural infrastructure</a:t>
            </a:r>
            <a:endParaRPr lang="en-US" sz="2800" b="1" dirty="0">
              <a:latin typeface="Bahnschrift Light SemiCondensed" pitchFamily="34" charset="0"/>
            </a:endParaRPr>
          </a:p>
        </p:txBody>
      </p:sp>
      <p:sp>
        <p:nvSpPr>
          <p:cNvPr id="5" name="Rectangle 4"/>
          <p:cNvSpPr/>
          <p:nvPr/>
        </p:nvSpPr>
        <p:spPr>
          <a:xfrm>
            <a:off x="381000" y="1352550"/>
            <a:ext cx="8534400" cy="2416046"/>
          </a:xfrm>
          <a:prstGeom prst="rect">
            <a:avLst/>
          </a:prstGeom>
        </p:spPr>
        <p:txBody>
          <a:bodyPr wrap="square">
            <a:spAutoFit/>
          </a:bodyPr>
          <a:lstStyle/>
          <a:p>
            <a:pPr marL="228600" indent="-228600" algn="just">
              <a:spcBef>
                <a:spcPts val="600"/>
              </a:spcBef>
              <a:spcAft>
                <a:spcPts val="600"/>
              </a:spcAft>
            </a:pPr>
            <a:r>
              <a:rPr lang="en-US" sz="2000" dirty="0" smtClean="0">
                <a:latin typeface="Bahnschrift Light Condensed" pitchFamily="34" charset="0"/>
              </a:rPr>
              <a:t>Since 2014, the emphasis was given on ease of living.</a:t>
            </a:r>
          </a:p>
          <a:p>
            <a:pPr marL="228600" indent="-228600" algn="just">
              <a:buFont typeface="Arial" pitchFamily="34" charset="0"/>
              <a:buChar char="•"/>
            </a:pPr>
            <a:r>
              <a:rPr lang="en-US" dirty="0" smtClean="0">
                <a:latin typeface="Bahnschrift Light Condensed" pitchFamily="34" charset="0"/>
              </a:rPr>
              <a:t>Safe drinking water, sanitation</a:t>
            </a:r>
          </a:p>
          <a:p>
            <a:pPr marL="228600" indent="-228600" algn="just">
              <a:buFont typeface="Arial" pitchFamily="34" charset="0"/>
              <a:buChar char="•"/>
            </a:pPr>
            <a:r>
              <a:rPr lang="en-US" dirty="0" smtClean="0">
                <a:latin typeface="Bahnschrift Light Condensed" pitchFamily="34" charset="0"/>
              </a:rPr>
              <a:t>Access to clean and affordable energy</a:t>
            </a:r>
          </a:p>
          <a:p>
            <a:pPr marL="228600" indent="-228600" algn="just">
              <a:buFont typeface="Arial" pitchFamily="34" charset="0"/>
              <a:buChar char="•"/>
            </a:pPr>
            <a:r>
              <a:rPr lang="en-US" dirty="0" smtClean="0">
                <a:latin typeface="Bahnschrift Light Condensed" pitchFamily="34" charset="0"/>
              </a:rPr>
              <a:t>Healthcare for all</a:t>
            </a:r>
          </a:p>
          <a:p>
            <a:pPr marL="228600" indent="-228600" algn="just">
              <a:buFont typeface="Arial" pitchFamily="34" charset="0"/>
              <a:buChar char="•"/>
            </a:pPr>
            <a:r>
              <a:rPr lang="en-US" dirty="0" smtClean="0">
                <a:latin typeface="Bahnschrift Light Condensed" pitchFamily="34" charset="0"/>
              </a:rPr>
              <a:t>Housing for all</a:t>
            </a:r>
          </a:p>
          <a:p>
            <a:pPr marL="228600" indent="-228600" algn="just">
              <a:buFont typeface="Arial" pitchFamily="34" charset="0"/>
              <a:buChar char="•"/>
            </a:pPr>
            <a:r>
              <a:rPr lang="en-US" dirty="0" smtClean="0">
                <a:latin typeface="Bahnschrift Light Condensed" pitchFamily="34" charset="0"/>
              </a:rPr>
              <a:t>Digital connectivity and financial inclusion, </a:t>
            </a:r>
          </a:p>
          <a:p>
            <a:pPr marL="228600" indent="-228600" algn="just">
              <a:buFont typeface="Arial" pitchFamily="34" charset="0"/>
              <a:buChar char="•"/>
            </a:pPr>
            <a:r>
              <a:rPr lang="en-US" dirty="0" smtClean="0">
                <a:latin typeface="Bahnschrift Light Condensed" pitchFamily="34" charset="0"/>
              </a:rPr>
              <a:t>Constructing roads and  </a:t>
            </a:r>
            <a:r>
              <a:rPr lang="en-US" dirty="0" err="1" smtClean="0">
                <a:latin typeface="Bahnschrift Light Condensed" pitchFamily="34" charset="0"/>
              </a:rPr>
              <a:t>buiilding</a:t>
            </a:r>
            <a:r>
              <a:rPr lang="en-US" dirty="0" smtClean="0">
                <a:latin typeface="Bahnschrift Light Condensed" pitchFamily="34" charset="0"/>
              </a:rPr>
              <a:t>  modern railway stations, airports, bus terminals and world-class educational institutes.</a:t>
            </a:r>
            <a:endParaRPr lang="en-US" dirty="0">
              <a:latin typeface="Bahnschrift Light Condensed" pitchFamily="34" charset="0"/>
            </a:endParaRP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122332"/>
            <a:ext cx="8829102" cy="10016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800" b="1" dirty="0" err="1" smtClean="0">
                <a:latin typeface="Bahnschrift Light SemiCondensed" pitchFamily="34" charset="0"/>
              </a:rPr>
              <a:t>Swachh</a:t>
            </a:r>
            <a:r>
              <a:rPr lang="en-US" sz="2800" b="1" dirty="0" smtClean="0">
                <a:latin typeface="Bahnschrift Light SemiCondensed" pitchFamily="34" charset="0"/>
              </a:rPr>
              <a:t> Bharat Mission ( Rural)</a:t>
            </a:r>
            <a:endParaRPr lang="en-US" sz="2800" b="1" dirty="0">
              <a:latin typeface="Bahnschrift Light SemiCondensed" pitchFamily="34" charset="0"/>
            </a:endParaRPr>
          </a:p>
        </p:txBody>
      </p:sp>
      <p:pic>
        <p:nvPicPr>
          <p:cNvPr id="70658" name="Picture 2"/>
          <p:cNvPicPr>
            <a:picLocks noChangeAspect="1" noChangeArrowheads="1"/>
          </p:cNvPicPr>
          <p:nvPr/>
        </p:nvPicPr>
        <p:blipFill>
          <a:blip r:embed="rId3" cstate="print"/>
          <a:srcRect l="2343" t="24740" r="10395" b="14844"/>
          <a:stretch>
            <a:fillRect/>
          </a:stretch>
        </p:blipFill>
        <p:spPr bwMode="auto">
          <a:xfrm>
            <a:off x="2514600" y="1200150"/>
            <a:ext cx="6386348" cy="246028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28600" y="1200150"/>
            <a:ext cx="2209800" cy="2308324"/>
          </a:xfrm>
          <a:prstGeom prst="rect">
            <a:avLst/>
          </a:prstGeom>
        </p:spPr>
        <p:txBody>
          <a:bodyPr wrap="square">
            <a:spAutoFit/>
          </a:bodyPr>
          <a:lstStyle/>
          <a:p>
            <a:pPr algn="just"/>
            <a:r>
              <a:rPr lang="en-US" dirty="0" smtClean="0">
                <a:latin typeface="Bahnschrift Light Condensed" pitchFamily="34" charset="0"/>
              </a:rPr>
              <a:t>To achieve </a:t>
            </a:r>
            <a:r>
              <a:rPr lang="en-US" b="1" dirty="0" smtClean="0">
                <a:latin typeface="Bahnschrift Light Condensed" pitchFamily="34" charset="0"/>
              </a:rPr>
              <a:t>universal sanitation coverage </a:t>
            </a:r>
            <a:r>
              <a:rPr lang="en-US" dirty="0" smtClean="0">
                <a:latin typeface="Bahnschrift Light Condensed" pitchFamily="34" charset="0"/>
              </a:rPr>
              <a:t>and to put </a:t>
            </a:r>
            <a:r>
              <a:rPr lang="en-US" b="1" dirty="0" smtClean="0">
                <a:latin typeface="Bahnschrift Light Condensed" pitchFamily="34" charset="0"/>
              </a:rPr>
              <a:t>the focus on cleanliness</a:t>
            </a:r>
            <a:r>
              <a:rPr lang="en-US" dirty="0" smtClean="0">
                <a:latin typeface="Bahnschrift Light Condensed" pitchFamily="34" charset="0"/>
              </a:rPr>
              <a:t>, the Prime Minister of India had launched the </a:t>
            </a:r>
            <a:r>
              <a:rPr lang="en-US" dirty="0" err="1" smtClean="0">
                <a:latin typeface="Bahnschrift Light Condensed" pitchFamily="34" charset="0"/>
              </a:rPr>
              <a:t>Swachh</a:t>
            </a:r>
            <a:r>
              <a:rPr lang="en-US" dirty="0" smtClean="0">
                <a:latin typeface="Bahnschrift Light Condensed" pitchFamily="34" charset="0"/>
              </a:rPr>
              <a:t> Bharat Mission on </a:t>
            </a:r>
            <a:r>
              <a:rPr lang="en-US" b="1" dirty="0" smtClean="0">
                <a:latin typeface="Bahnschrift Light Condensed" pitchFamily="34" charset="0"/>
              </a:rPr>
              <a:t>2nd October 2014</a:t>
            </a:r>
            <a:r>
              <a:rPr lang="en-US" dirty="0" smtClean="0">
                <a:latin typeface="Bahnschrift Light Condensed" pitchFamily="34" charset="0"/>
              </a:rPr>
              <a:t>.</a:t>
            </a:r>
            <a:endParaRPr lang="en-US" dirty="0">
              <a:latin typeface="Bahnschrift Light Condensed" pitchFamily="34" charset="0"/>
            </a:endParaRPr>
          </a:p>
        </p:txBody>
      </p:sp>
      <p:sp>
        <p:nvSpPr>
          <p:cNvPr id="8" name="Rectangle 7"/>
          <p:cNvSpPr/>
          <p:nvPr/>
        </p:nvSpPr>
        <p:spPr>
          <a:xfrm>
            <a:off x="228600" y="3790950"/>
            <a:ext cx="8610600" cy="923330"/>
          </a:xfrm>
          <a:prstGeom prst="rect">
            <a:avLst/>
          </a:prstGeom>
        </p:spPr>
        <p:txBody>
          <a:bodyPr wrap="square">
            <a:spAutoFit/>
          </a:bodyPr>
          <a:lstStyle/>
          <a:p>
            <a:pPr marL="228600" indent="-228600">
              <a:spcBef>
                <a:spcPts val="30"/>
              </a:spcBef>
              <a:spcAft>
                <a:spcPts val="30"/>
              </a:spcAft>
              <a:buFont typeface="Arial" pitchFamily="34" charset="0"/>
              <a:buChar char="•"/>
            </a:pPr>
            <a:r>
              <a:rPr lang="en-US" b="1" dirty="0" smtClean="0">
                <a:latin typeface="Bahnschrift Light Condensed" pitchFamily="34" charset="0"/>
              </a:rPr>
              <a:t>38.70 per cent </a:t>
            </a:r>
            <a:r>
              <a:rPr lang="en-US" dirty="0" smtClean="0">
                <a:latin typeface="Bahnschrift Light Condensed" pitchFamily="34" charset="0"/>
              </a:rPr>
              <a:t>rural sanitation coverage </a:t>
            </a:r>
            <a:r>
              <a:rPr lang="en-US" b="1" dirty="0" smtClean="0">
                <a:latin typeface="Bahnschrift Light Condensed" pitchFamily="34" charset="0"/>
              </a:rPr>
              <a:t>in 2014 </a:t>
            </a:r>
            <a:r>
              <a:rPr lang="en-US" dirty="0" smtClean="0">
                <a:latin typeface="Bahnschrift Light Condensed" pitchFamily="34" charset="0"/>
              </a:rPr>
              <a:t>before the </a:t>
            </a:r>
            <a:r>
              <a:rPr lang="en-US" dirty="0" err="1" smtClean="0">
                <a:latin typeface="Bahnschrift Light Condensed" pitchFamily="34" charset="0"/>
              </a:rPr>
              <a:t>Swachh</a:t>
            </a:r>
            <a:r>
              <a:rPr lang="en-US" dirty="0" smtClean="0">
                <a:latin typeface="Bahnschrift Light Condensed" pitchFamily="34" charset="0"/>
              </a:rPr>
              <a:t> Bharat Mission (SBM) </a:t>
            </a:r>
          </a:p>
          <a:p>
            <a:pPr marL="228600" indent="-228600">
              <a:spcBef>
                <a:spcPts val="30"/>
              </a:spcBef>
              <a:spcAft>
                <a:spcPts val="30"/>
              </a:spcAft>
              <a:buFont typeface="Arial" pitchFamily="34" charset="0"/>
              <a:buChar char="•"/>
            </a:pPr>
            <a:r>
              <a:rPr lang="en-US" dirty="0" smtClean="0">
                <a:latin typeface="Bahnschrift Light Condensed" pitchFamily="34" charset="0"/>
              </a:rPr>
              <a:t>Toilet coverage has increased dramatically at 100 % </a:t>
            </a:r>
          </a:p>
          <a:p>
            <a:pPr marL="228600" indent="-228600">
              <a:spcBef>
                <a:spcPts val="30"/>
              </a:spcBef>
              <a:spcAft>
                <a:spcPts val="30"/>
              </a:spcAft>
              <a:buFont typeface="Arial" pitchFamily="34" charset="0"/>
              <a:buChar char="•"/>
            </a:pPr>
            <a:r>
              <a:rPr lang="en-US" b="1" dirty="0" smtClean="0">
                <a:latin typeface="Bahnschrift Light Condensed" pitchFamily="34" charset="0"/>
              </a:rPr>
              <a:t>10.28 </a:t>
            </a:r>
            <a:r>
              <a:rPr lang="en-US" b="1" dirty="0" err="1" smtClean="0">
                <a:latin typeface="Bahnschrift Light Condensed" pitchFamily="34" charset="0"/>
              </a:rPr>
              <a:t>crore</a:t>
            </a:r>
            <a:r>
              <a:rPr lang="en-US" b="1" dirty="0" smtClean="0">
                <a:latin typeface="Bahnschrift Light Condensed" pitchFamily="34" charset="0"/>
              </a:rPr>
              <a:t> toilets </a:t>
            </a:r>
            <a:r>
              <a:rPr lang="en-US" dirty="0" smtClean="0">
                <a:latin typeface="Bahnschrift Light Condensed" pitchFamily="34" charset="0"/>
              </a:rPr>
              <a:t>have been built since Oct, 2014</a:t>
            </a:r>
            <a:endParaRPr lang="en-US" dirty="0">
              <a:latin typeface="Bahnschrift Light Condensed" pitchFamily="34" charset="0"/>
            </a:endParaRP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800" b="1" dirty="0" smtClean="0">
                <a:latin typeface="Bahnschrift Light SemiCondensed" pitchFamily="34" charset="0"/>
              </a:rPr>
              <a:t>Village Electrification </a:t>
            </a:r>
            <a:r>
              <a:rPr lang="en-US" sz="2800" b="1" dirty="0" err="1" smtClean="0">
                <a:latin typeface="Bahnschrift Light SemiCondensed" pitchFamily="34" charset="0"/>
              </a:rPr>
              <a:t>Programmes</a:t>
            </a:r>
            <a:endParaRPr lang="en-US" sz="2800" b="1" dirty="0">
              <a:solidFill>
                <a:schemeClr val="bg1"/>
              </a:solidFill>
              <a:latin typeface="Bahnschrift Light SemiCondensed" pitchFamily="34" charset="0"/>
            </a:endParaRPr>
          </a:p>
        </p:txBody>
      </p:sp>
      <p:sp>
        <p:nvSpPr>
          <p:cNvPr id="6" name="TextBox 5"/>
          <p:cNvSpPr txBox="1"/>
          <p:nvPr/>
        </p:nvSpPr>
        <p:spPr>
          <a:xfrm>
            <a:off x="228600" y="1276350"/>
            <a:ext cx="4343400" cy="3265509"/>
          </a:xfrm>
          <a:prstGeom prst="rect">
            <a:avLst/>
          </a:prstGeom>
          <a:noFill/>
        </p:spPr>
        <p:txBody>
          <a:bodyPr wrap="square" rtlCol="0">
            <a:spAutoFit/>
          </a:bodyPr>
          <a:lstStyle/>
          <a:p>
            <a:pPr marL="171450" indent="-171450" algn="just" fontAlgn="base">
              <a:lnSpc>
                <a:spcPct val="90000"/>
              </a:lnSpc>
              <a:spcBef>
                <a:spcPts val="300"/>
              </a:spcBef>
              <a:spcAft>
                <a:spcPts val="300"/>
              </a:spcAft>
              <a:buFont typeface="Arial" pitchFamily="34" charset="0"/>
              <a:buChar char="•"/>
            </a:pPr>
            <a:r>
              <a:rPr lang="en-US" sz="2000" dirty="0" smtClean="0">
                <a:latin typeface="Bahnschrift Light Condensed" pitchFamily="34" charset="0"/>
              </a:rPr>
              <a:t>Recently rural India observes a successful drive to provide electricity access to all villages and households through </a:t>
            </a:r>
            <a:r>
              <a:rPr lang="en-US" sz="2000" b="1" dirty="0" err="1" smtClean="0">
                <a:solidFill>
                  <a:srgbClr val="C00000"/>
                </a:solidFill>
                <a:latin typeface="Bahnschrift Light Condensed" pitchFamily="34" charset="0"/>
              </a:rPr>
              <a:t>Deendayal</a:t>
            </a:r>
            <a:r>
              <a:rPr lang="en-US" sz="2000" b="1" dirty="0" smtClean="0">
                <a:solidFill>
                  <a:srgbClr val="C00000"/>
                </a:solidFill>
                <a:latin typeface="Bahnschrift Light Condensed" pitchFamily="34" charset="0"/>
              </a:rPr>
              <a:t> </a:t>
            </a:r>
            <a:r>
              <a:rPr lang="en-US" sz="2000" b="1" dirty="0" err="1" smtClean="0">
                <a:solidFill>
                  <a:srgbClr val="C00000"/>
                </a:solidFill>
                <a:latin typeface="Bahnschrift Light Condensed" pitchFamily="34" charset="0"/>
              </a:rPr>
              <a:t>Upadhyaya</a:t>
            </a:r>
            <a:r>
              <a:rPr lang="en-US" sz="2000" dirty="0" smtClean="0">
                <a:solidFill>
                  <a:srgbClr val="C00000"/>
                </a:solidFill>
                <a:latin typeface="Bahnschrift Light Condensed" pitchFamily="34" charset="0"/>
              </a:rPr>
              <a:t> Gram </a:t>
            </a:r>
            <a:r>
              <a:rPr lang="en-US" sz="2000" dirty="0" err="1" smtClean="0">
                <a:solidFill>
                  <a:srgbClr val="C00000"/>
                </a:solidFill>
                <a:latin typeface="Bahnschrift Light Condensed" pitchFamily="34" charset="0"/>
              </a:rPr>
              <a:t>Jyoti</a:t>
            </a:r>
            <a:r>
              <a:rPr lang="en-US" sz="2000" dirty="0" smtClean="0">
                <a:solidFill>
                  <a:srgbClr val="C00000"/>
                </a:solidFill>
                <a:latin typeface="Bahnschrift Light Condensed" pitchFamily="34" charset="0"/>
              </a:rPr>
              <a:t> </a:t>
            </a:r>
            <a:r>
              <a:rPr lang="en-US" sz="2000" dirty="0" err="1" smtClean="0">
                <a:solidFill>
                  <a:srgbClr val="C00000"/>
                </a:solidFill>
                <a:latin typeface="Bahnschrift Light Condensed" pitchFamily="34" charset="0"/>
              </a:rPr>
              <a:t>Yojana</a:t>
            </a:r>
            <a:r>
              <a:rPr lang="en-US" sz="2000" dirty="0" smtClean="0">
                <a:solidFill>
                  <a:srgbClr val="C00000"/>
                </a:solidFill>
                <a:latin typeface="Bahnschrift Light Condensed" pitchFamily="34" charset="0"/>
              </a:rPr>
              <a:t> </a:t>
            </a:r>
            <a:r>
              <a:rPr lang="en-US" sz="2000" dirty="0" smtClean="0">
                <a:latin typeface="Bahnschrift Light Condensed" pitchFamily="34" charset="0"/>
              </a:rPr>
              <a:t>&amp; </a:t>
            </a:r>
            <a:r>
              <a:rPr lang="en-US" sz="2000" b="1" dirty="0" err="1" smtClean="0">
                <a:solidFill>
                  <a:srgbClr val="C00000"/>
                </a:solidFill>
                <a:latin typeface="Bahnschrift Light Condensed" pitchFamily="34" charset="0"/>
              </a:rPr>
              <a:t>Saubhagya</a:t>
            </a:r>
            <a:r>
              <a:rPr lang="en-US" sz="2000" b="1" dirty="0" smtClean="0">
                <a:solidFill>
                  <a:srgbClr val="C00000"/>
                </a:solidFill>
                <a:latin typeface="Bahnschrift Light Condensed" pitchFamily="34" charset="0"/>
              </a:rPr>
              <a:t> Scheme </a:t>
            </a:r>
          </a:p>
          <a:p>
            <a:pPr marL="171450" indent="-171450" algn="just" fontAlgn="base">
              <a:lnSpc>
                <a:spcPct val="90000"/>
              </a:lnSpc>
              <a:spcBef>
                <a:spcPts val="300"/>
              </a:spcBef>
              <a:spcAft>
                <a:spcPts val="300"/>
              </a:spcAft>
              <a:buFont typeface="Arial" pitchFamily="34" charset="0"/>
              <a:buChar char="•"/>
            </a:pPr>
            <a:r>
              <a:rPr lang="en-US" sz="2000" dirty="0" smtClean="0">
                <a:latin typeface="Bahnschrift Light Condensed" pitchFamily="34" charset="0"/>
              </a:rPr>
              <a:t>In </a:t>
            </a:r>
            <a:r>
              <a:rPr lang="en-US" sz="2000" b="1" dirty="0" smtClean="0">
                <a:latin typeface="Bahnschrift Light Condensed" pitchFamily="34" charset="0"/>
              </a:rPr>
              <a:t>2014</a:t>
            </a:r>
            <a:r>
              <a:rPr lang="en-US" sz="2000" dirty="0" smtClean="0">
                <a:latin typeface="Bahnschrift Light Condensed" pitchFamily="34" charset="0"/>
              </a:rPr>
              <a:t>, Government identified </a:t>
            </a:r>
            <a:r>
              <a:rPr lang="en-US" sz="2000" b="1" dirty="0" smtClean="0">
                <a:latin typeface="Bahnschrift Light Condensed" pitchFamily="34" charset="0"/>
              </a:rPr>
              <a:t>18,452 villages without electricity</a:t>
            </a:r>
            <a:r>
              <a:rPr lang="en-US" sz="2000" dirty="0" smtClean="0">
                <a:latin typeface="Bahnschrift Light Condensed" pitchFamily="34" charset="0"/>
              </a:rPr>
              <a:t>, and promised that every village would be electrified within 1,000 days.</a:t>
            </a:r>
            <a:endParaRPr lang="en-US" sz="2000" b="1" dirty="0" smtClean="0">
              <a:solidFill>
                <a:srgbClr val="C00000"/>
              </a:solidFill>
              <a:latin typeface="Bahnschrift Light Condensed" pitchFamily="34" charset="0"/>
            </a:endParaRPr>
          </a:p>
          <a:p>
            <a:pPr marL="171450" indent="-171450" algn="just" fontAlgn="base">
              <a:lnSpc>
                <a:spcPct val="90000"/>
              </a:lnSpc>
              <a:spcBef>
                <a:spcPts val="300"/>
              </a:spcBef>
              <a:spcAft>
                <a:spcPts val="300"/>
              </a:spcAft>
              <a:buFont typeface="Arial" pitchFamily="34" charset="0"/>
              <a:buChar char="•"/>
            </a:pPr>
            <a:r>
              <a:rPr lang="en-US" sz="2000" dirty="0" smtClean="0">
                <a:latin typeface="Bahnschrift Light Condensed" pitchFamily="34" charset="0"/>
              </a:rPr>
              <a:t>The official dashboard of  Saubhagya showed that government has </a:t>
            </a:r>
            <a:r>
              <a:rPr lang="en-US" sz="2000" b="1" dirty="0" smtClean="0">
                <a:solidFill>
                  <a:srgbClr val="C00000"/>
                </a:solidFill>
                <a:latin typeface="Bahnschrift Light Condensed" pitchFamily="34" charset="0"/>
              </a:rPr>
              <a:t>electrified 99.99% Villages and Households .</a:t>
            </a:r>
            <a:endParaRPr lang="en-US" sz="2000" dirty="0">
              <a:latin typeface="Bahnschrift Light Condensed" pitchFamily="34" charset="0"/>
            </a:endParaRPr>
          </a:p>
        </p:txBody>
      </p:sp>
      <p:pic>
        <p:nvPicPr>
          <p:cNvPr id="10" name="Picture 5"/>
          <p:cNvPicPr>
            <a:picLocks noChangeAspect="1" noChangeArrowheads="1"/>
          </p:cNvPicPr>
          <p:nvPr/>
        </p:nvPicPr>
        <p:blipFill>
          <a:blip r:embed="rId2" cstate="print"/>
          <a:srcRect l="8811" t="45824" r="60753" b="22834"/>
          <a:stretch>
            <a:fillRect/>
          </a:stretch>
        </p:blipFill>
        <p:spPr bwMode="auto">
          <a:xfrm>
            <a:off x="4708814" y="1657350"/>
            <a:ext cx="4211782" cy="24384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5105400" y="1200150"/>
            <a:ext cx="3657600" cy="369332"/>
          </a:xfrm>
          <a:prstGeom prst="rect">
            <a:avLst/>
          </a:prstGeom>
          <a:noFill/>
        </p:spPr>
        <p:txBody>
          <a:bodyPr wrap="square" rtlCol="0">
            <a:spAutoFit/>
          </a:bodyPr>
          <a:lstStyle/>
          <a:p>
            <a:pPr algn="ctr"/>
            <a:r>
              <a:rPr lang="en-US" b="1" dirty="0" smtClean="0"/>
              <a:t>Household Electricity Status - 2020</a:t>
            </a: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800" b="1" dirty="0" smtClean="0">
                <a:solidFill>
                  <a:schemeClr val="bg1"/>
                </a:solidFill>
                <a:latin typeface="Bahnschrift Light Condensed" pitchFamily="34" charset="0"/>
              </a:rPr>
              <a:t>Rural Road Infrastructure (PMGSY)</a:t>
            </a:r>
            <a:endParaRPr lang="en-US" sz="2800" b="1" dirty="0">
              <a:solidFill>
                <a:schemeClr val="bg1"/>
              </a:solidFill>
              <a:latin typeface="Bahnschrift Light Condensed" pitchFamily="34" charset="0"/>
            </a:endParaRPr>
          </a:p>
        </p:txBody>
      </p:sp>
      <p:graphicFrame>
        <p:nvGraphicFramePr>
          <p:cNvPr id="6" name="Chart 5"/>
          <p:cNvGraphicFramePr/>
          <p:nvPr/>
        </p:nvGraphicFramePr>
        <p:xfrm>
          <a:off x="3657600" y="1200150"/>
          <a:ext cx="51816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28600" y="1200150"/>
            <a:ext cx="3276600" cy="2862322"/>
          </a:xfrm>
          <a:prstGeom prst="rect">
            <a:avLst/>
          </a:prstGeom>
        </p:spPr>
        <p:txBody>
          <a:bodyPr wrap="square">
            <a:spAutoFit/>
          </a:bodyPr>
          <a:lstStyle/>
          <a:p>
            <a:pPr marL="114300" indent="-114300" algn="just">
              <a:buFont typeface="Arial" pitchFamily="34" charset="0"/>
              <a:buChar char="•"/>
            </a:pPr>
            <a:r>
              <a:rPr lang="en-US" b="1" dirty="0" err="1" smtClean="0">
                <a:latin typeface="Bahnschrift Light Condensed" pitchFamily="34" charset="0"/>
              </a:rPr>
              <a:t>Pradhan</a:t>
            </a:r>
            <a:r>
              <a:rPr lang="en-US" b="1" dirty="0" smtClean="0">
                <a:latin typeface="Bahnschrift Light Condensed" pitchFamily="34" charset="0"/>
              </a:rPr>
              <a:t> </a:t>
            </a:r>
            <a:r>
              <a:rPr lang="en-US" b="1" dirty="0" err="1" smtClean="0">
                <a:latin typeface="Bahnschrift Light Condensed" pitchFamily="34" charset="0"/>
              </a:rPr>
              <a:t>Mantri</a:t>
            </a:r>
            <a:r>
              <a:rPr lang="en-US" b="1" dirty="0" smtClean="0">
                <a:latin typeface="Bahnschrift Light Condensed" pitchFamily="34" charset="0"/>
              </a:rPr>
              <a:t> Gram </a:t>
            </a:r>
            <a:r>
              <a:rPr lang="en-US" b="1" dirty="0" err="1" smtClean="0">
                <a:latin typeface="Bahnschrift Light Condensed" pitchFamily="34" charset="0"/>
              </a:rPr>
              <a:t>Sadak</a:t>
            </a:r>
            <a:r>
              <a:rPr lang="en-US" b="1" dirty="0" smtClean="0">
                <a:latin typeface="Bahnschrift Light Condensed" pitchFamily="34" charset="0"/>
              </a:rPr>
              <a:t> </a:t>
            </a:r>
            <a:r>
              <a:rPr lang="en-US" b="1" dirty="0" err="1" smtClean="0">
                <a:latin typeface="Bahnschrift Light Condensed" pitchFamily="34" charset="0"/>
              </a:rPr>
              <a:t>Yojna</a:t>
            </a:r>
            <a:r>
              <a:rPr lang="en-US" dirty="0" smtClean="0">
                <a:latin typeface="Bahnschrift Light Condensed" pitchFamily="34" charset="0"/>
              </a:rPr>
              <a:t> started in the year </a:t>
            </a:r>
            <a:r>
              <a:rPr lang="en-US" b="1" dirty="0" smtClean="0">
                <a:latin typeface="Bahnschrift Light Condensed" pitchFamily="34" charset="0"/>
              </a:rPr>
              <a:t>2000</a:t>
            </a:r>
            <a:endParaRPr lang="en-US" dirty="0" smtClean="0">
              <a:latin typeface="Bahnschrift Light Condensed" pitchFamily="34" charset="0"/>
            </a:endParaRPr>
          </a:p>
          <a:p>
            <a:pPr marL="114300" indent="-114300" algn="just">
              <a:buFont typeface="Arial" pitchFamily="34" charset="0"/>
              <a:buChar char="•"/>
            </a:pPr>
            <a:endParaRPr lang="en-US" dirty="0" smtClean="0">
              <a:latin typeface="Bahnschrift Light Condensed" pitchFamily="34" charset="0"/>
            </a:endParaRPr>
          </a:p>
          <a:p>
            <a:pPr marL="114300" lvl="0" indent="-114300" algn="just">
              <a:buFont typeface="Arial" pitchFamily="34" charset="0"/>
              <a:buChar char="•"/>
            </a:pPr>
            <a:r>
              <a:rPr lang="en-US" dirty="0" smtClean="0">
                <a:latin typeface="Bahnschrift Light Condensed" pitchFamily="34" charset="0"/>
              </a:rPr>
              <a:t>Till </a:t>
            </a:r>
            <a:r>
              <a:rPr lang="en-US" b="1" dirty="0" smtClean="0">
                <a:latin typeface="Bahnschrift Light Condensed" pitchFamily="34" charset="0"/>
              </a:rPr>
              <a:t>2003-4, only 8% </a:t>
            </a:r>
            <a:r>
              <a:rPr lang="en-US" dirty="0" smtClean="0">
                <a:latin typeface="Bahnschrift Light Condensed" pitchFamily="34" charset="0"/>
              </a:rPr>
              <a:t>of </a:t>
            </a:r>
            <a:r>
              <a:rPr lang="en-US" b="1" dirty="0" smtClean="0">
                <a:latin typeface="Bahnschrift Light Condensed" pitchFamily="34" charset="0"/>
              </a:rPr>
              <a:t>villages</a:t>
            </a:r>
            <a:r>
              <a:rPr lang="en-US" dirty="0" smtClean="0">
                <a:latin typeface="Bahnschrift Light Condensed" pitchFamily="34" charset="0"/>
              </a:rPr>
              <a:t> were connected with all-weather roads </a:t>
            </a:r>
          </a:p>
          <a:p>
            <a:pPr marL="114300" lvl="0" indent="-114300" algn="just">
              <a:buFont typeface="Arial" pitchFamily="34" charset="0"/>
              <a:buChar char="•"/>
            </a:pPr>
            <a:endParaRPr lang="en-US" b="1" dirty="0" smtClean="0">
              <a:latin typeface="Bahnschrift Light Condensed" pitchFamily="34" charset="0"/>
            </a:endParaRPr>
          </a:p>
          <a:p>
            <a:pPr marL="114300" indent="-114300" algn="just">
              <a:buFont typeface="Arial" pitchFamily="34" charset="0"/>
              <a:buChar char="•"/>
            </a:pPr>
            <a:r>
              <a:rPr lang="en-US" dirty="0" smtClean="0">
                <a:latin typeface="Bahnschrift Light Condensed" pitchFamily="34" charset="0"/>
              </a:rPr>
              <a:t>As per PMGSY Report, </a:t>
            </a:r>
            <a:r>
              <a:rPr lang="en-US" b="1" dirty="0" smtClean="0">
                <a:solidFill>
                  <a:schemeClr val="tx1">
                    <a:lumMod val="95000"/>
                    <a:lumOff val="5000"/>
                  </a:schemeClr>
                </a:solidFill>
                <a:latin typeface="Bahnschrift Light Condensed" pitchFamily="34" charset="0"/>
              </a:rPr>
              <a:t>91% of the eligible and feasible habitations </a:t>
            </a:r>
            <a:r>
              <a:rPr lang="en-US" dirty="0" smtClean="0">
                <a:latin typeface="Bahnschrift Light Condensed" pitchFamily="34" charset="0"/>
              </a:rPr>
              <a:t>have already been connected by all-weather road till 2019.</a:t>
            </a:r>
            <a:endParaRPr lang="en-US" dirty="0">
              <a:latin typeface="Bahnschrift Light Condensed" pitchFamily="34" charset="0"/>
            </a:endParaRP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2800" b="1" dirty="0" smtClean="0">
                <a:latin typeface="Bahnschrift Light SemiCondensed" pitchFamily="34" charset="0"/>
              </a:rPr>
              <a:t>India: Trend of Growth in  Rural Road Length (</a:t>
            </a:r>
            <a:r>
              <a:rPr lang="en-US" sz="2800" b="1" dirty="0" err="1" smtClean="0">
                <a:latin typeface="Bahnschrift Light SemiCondensed" pitchFamily="34" charset="0"/>
              </a:rPr>
              <a:t>Lakh</a:t>
            </a:r>
            <a:r>
              <a:rPr lang="en-US" sz="2800" b="1" dirty="0" smtClean="0">
                <a:latin typeface="Bahnschrift Light SemiCondensed" pitchFamily="34" charset="0"/>
              </a:rPr>
              <a:t> </a:t>
            </a:r>
            <a:r>
              <a:rPr lang="en-US" sz="2800" b="1" dirty="0" err="1" smtClean="0">
                <a:latin typeface="Bahnschrift Light SemiCondensed" pitchFamily="34" charset="0"/>
              </a:rPr>
              <a:t>kms</a:t>
            </a:r>
            <a:r>
              <a:rPr lang="en-US" sz="2800" b="1" dirty="0" smtClean="0">
                <a:latin typeface="Bahnschrift Light SemiCondensed" pitchFamily="34" charset="0"/>
              </a:rPr>
              <a:t>) </a:t>
            </a:r>
          </a:p>
          <a:p>
            <a:pPr marL="176213" algn="ctr"/>
            <a:r>
              <a:rPr lang="en-US" sz="2800" b="1" dirty="0" smtClean="0">
                <a:latin typeface="Bahnschrift Light SemiCondensed" pitchFamily="34" charset="0"/>
              </a:rPr>
              <a:t>1951 - 2017</a:t>
            </a:r>
            <a:endParaRPr lang="en-US" sz="2800" b="1" dirty="0">
              <a:solidFill>
                <a:schemeClr val="bg1"/>
              </a:solidFill>
              <a:latin typeface="Bahnschrift Light SemiCondensed" pitchFamily="34" charset="0"/>
            </a:endParaRPr>
          </a:p>
        </p:txBody>
      </p:sp>
      <p:graphicFrame>
        <p:nvGraphicFramePr>
          <p:cNvPr id="5" name="Chart 4"/>
          <p:cNvGraphicFramePr/>
          <p:nvPr/>
        </p:nvGraphicFramePr>
        <p:xfrm>
          <a:off x="2514600" y="1276350"/>
          <a:ext cx="6324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8600" y="1809750"/>
            <a:ext cx="2286000" cy="2031325"/>
          </a:xfrm>
          <a:prstGeom prst="rect">
            <a:avLst/>
          </a:prstGeom>
          <a:noFill/>
        </p:spPr>
        <p:txBody>
          <a:bodyPr wrap="square" rtlCol="0">
            <a:spAutoFit/>
          </a:bodyPr>
          <a:lstStyle/>
          <a:p>
            <a:pPr algn="just"/>
            <a:r>
              <a:rPr lang="en-US" dirty="0" smtClean="0">
                <a:solidFill>
                  <a:schemeClr val="tx1">
                    <a:lumMod val="95000"/>
                    <a:lumOff val="5000"/>
                  </a:schemeClr>
                </a:solidFill>
                <a:latin typeface="Bahnschrift Light SemiCondensed" pitchFamily="34" charset="0"/>
              </a:rPr>
              <a:t>The total length of rural roads in the country has increased significantly from </a:t>
            </a:r>
            <a:r>
              <a:rPr lang="en-US" b="1" dirty="0" smtClean="0">
                <a:solidFill>
                  <a:schemeClr val="tx1">
                    <a:lumMod val="95000"/>
                    <a:lumOff val="5000"/>
                  </a:schemeClr>
                </a:solidFill>
                <a:latin typeface="Bahnschrift Light SemiCondensed" pitchFamily="34" charset="0"/>
              </a:rPr>
              <a:t>27.49 </a:t>
            </a:r>
            <a:r>
              <a:rPr lang="en-US" b="1" dirty="0" err="1" smtClean="0">
                <a:solidFill>
                  <a:schemeClr val="tx1">
                    <a:lumMod val="95000"/>
                    <a:lumOff val="5000"/>
                  </a:schemeClr>
                </a:solidFill>
                <a:latin typeface="Bahnschrift Light SemiCondensed" pitchFamily="34" charset="0"/>
              </a:rPr>
              <a:t>lakh</a:t>
            </a:r>
            <a:r>
              <a:rPr lang="en-US" b="1" dirty="0" smtClean="0">
                <a:solidFill>
                  <a:schemeClr val="tx1">
                    <a:lumMod val="95000"/>
                    <a:lumOff val="5000"/>
                  </a:schemeClr>
                </a:solidFill>
                <a:latin typeface="Bahnschrift Light SemiCondensed" pitchFamily="34" charset="0"/>
              </a:rPr>
              <a:t> </a:t>
            </a:r>
            <a:r>
              <a:rPr lang="en-US" b="1" dirty="0" err="1" smtClean="0">
                <a:solidFill>
                  <a:schemeClr val="tx1">
                    <a:lumMod val="95000"/>
                    <a:lumOff val="5000"/>
                  </a:schemeClr>
                </a:solidFill>
                <a:latin typeface="Bahnschrift Light SemiCondensed" pitchFamily="34" charset="0"/>
              </a:rPr>
              <a:t>kms</a:t>
            </a:r>
            <a:r>
              <a:rPr lang="en-US" b="1" dirty="0" smtClean="0">
                <a:solidFill>
                  <a:schemeClr val="tx1">
                    <a:lumMod val="95000"/>
                    <a:lumOff val="5000"/>
                  </a:schemeClr>
                </a:solidFill>
                <a:latin typeface="Bahnschrift Light SemiCondensed" pitchFamily="34" charset="0"/>
              </a:rPr>
              <a:t> in 2010-11 to 41.66 </a:t>
            </a:r>
            <a:r>
              <a:rPr lang="en-US" b="1" dirty="0" err="1" smtClean="0">
                <a:solidFill>
                  <a:schemeClr val="tx1">
                    <a:lumMod val="95000"/>
                    <a:lumOff val="5000"/>
                  </a:schemeClr>
                </a:solidFill>
                <a:latin typeface="Bahnschrift Light SemiCondensed" pitchFamily="34" charset="0"/>
              </a:rPr>
              <a:t>lakh</a:t>
            </a:r>
            <a:r>
              <a:rPr lang="en-US" b="1" dirty="0" smtClean="0">
                <a:solidFill>
                  <a:schemeClr val="tx1">
                    <a:lumMod val="95000"/>
                    <a:lumOff val="5000"/>
                  </a:schemeClr>
                </a:solidFill>
                <a:latin typeface="Bahnschrift Light SemiCondensed" pitchFamily="34" charset="0"/>
              </a:rPr>
              <a:t> </a:t>
            </a:r>
            <a:r>
              <a:rPr lang="en-US" b="1" dirty="0" err="1" smtClean="0">
                <a:solidFill>
                  <a:schemeClr val="tx1">
                    <a:lumMod val="95000"/>
                    <a:lumOff val="5000"/>
                  </a:schemeClr>
                </a:solidFill>
                <a:latin typeface="Bahnschrift Light SemiCondensed" pitchFamily="34" charset="0"/>
              </a:rPr>
              <a:t>kms</a:t>
            </a:r>
            <a:r>
              <a:rPr lang="en-US" b="1" dirty="0" smtClean="0">
                <a:solidFill>
                  <a:schemeClr val="tx1">
                    <a:lumMod val="95000"/>
                    <a:lumOff val="5000"/>
                  </a:schemeClr>
                </a:solidFill>
                <a:latin typeface="Bahnschrift Light SemiCondensed" pitchFamily="34" charset="0"/>
              </a:rPr>
              <a:t> in 2017</a:t>
            </a:r>
          </a:p>
          <a:p>
            <a:pPr algn="just"/>
            <a:endParaRPr lang="en-US" dirty="0">
              <a:latin typeface="Bahnschrift Light SemiCondensed" pitchFamily="34" charset="0"/>
            </a:endParaRP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800" b="1" dirty="0" smtClean="0">
                <a:latin typeface="Bahnschrift Light SemiCondensed" pitchFamily="34" charset="0"/>
              </a:rPr>
              <a:t>Village Electrification </a:t>
            </a:r>
          </a:p>
        </p:txBody>
      </p:sp>
      <p:sp>
        <p:nvSpPr>
          <p:cNvPr id="6" name="TextBox 5"/>
          <p:cNvSpPr txBox="1"/>
          <p:nvPr/>
        </p:nvSpPr>
        <p:spPr>
          <a:xfrm>
            <a:off x="228600" y="1276350"/>
            <a:ext cx="4343400" cy="3170099"/>
          </a:xfrm>
          <a:prstGeom prst="rect">
            <a:avLst/>
          </a:prstGeom>
          <a:noFill/>
        </p:spPr>
        <p:txBody>
          <a:bodyPr wrap="square" rtlCol="0">
            <a:spAutoFit/>
          </a:bodyPr>
          <a:lstStyle/>
          <a:p>
            <a:pPr marL="171450" indent="-171450" algn="just" fontAlgn="base">
              <a:lnSpc>
                <a:spcPct val="90000"/>
              </a:lnSpc>
              <a:spcBef>
                <a:spcPts val="600"/>
              </a:spcBef>
              <a:spcAft>
                <a:spcPts val="600"/>
              </a:spcAft>
              <a:buFont typeface="Arial" pitchFamily="34" charset="0"/>
              <a:buChar char="•"/>
            </a:pPr>
            <a:r>
              <a:rPr lang="en-US" sz="2000" dirty="0" smtClean="0">
                <a:latin typeface="Bahnschrift Light Condensed" pitchFamily="34" charset="0"/>
              </a:rPr>
              <a:t>Recently rural India observes a successful drive to provide electricity access to all villages and households through </a:t>
            </a:r>
            <a:r>
              <a:rPr lang="en-US" sz="2000" b="1" dirty="0" smtClean="0">
                <a:solidFill>
                  <a:srgbClr val="C00000"/>
                </a:solidFill>
                <a:latin typeface="Bahnschrift Light Condensed" pitchFamily="34" charset="0"/>
              </a:rPr>
              <a:t>Saubhagya Scheme </a:t>
            </a:r>
          </a:p>
          <a:p>
            <a:pPr marL="171450" indent="-171450" algn="just" fontAlgn="base">
              <a:lnSpc>
                <a:spcPct val="90000"/>
              </a:lnSpc>
              <a:spcBef>
                <a:spcPts val="600"/>
              </a:spcBef>
              <a:spcAft>
                <a:spcPts val="600"/>
              </a:spcAft>
              <a:buFont typeface="Arial" pitchFamily="34" charset="0"/>
              <a:buChar char="•"/>
            </a:pPr>
            <a:r>
              <a:rPr lang="en-US" sz="2000" dirty="0" smtClean="0">
                <a:latin typeface="Bahnschrift Light Condensed" pitchFamily="34" charset="0"/>
              </a:rPr>
              <a:t>In 2014, Government identified 18,452 villages without electricity, and promised that every village would be electrified within 1,000 days.</a:t>
            </a:r>
            <a:endParaRPr lang="en-US" sz="2000" b="1" dirty="0" smtClean="0">
              <a:solidFill>
                <a:srgbClr val="C00000"/>
              </a:solidFill>
              <a:latin typeface="Bahnschrift Light Condensed" pitchFamily="34" charset="0"/>
            </a:endParaRPr>
          </a:p>
          <a:p>
            <a:pPr marL="171450" indent="-171450" algn="just" fontAlgn="base">
              <a:lnSpc>
                <a:spcPct val="90000"/>
              </a:lnSpc>
              <a:spcBef>
                <a:spcPts val="600"/>
              </a:spcBef>
              <a:spcAft>
                <a:spcPts val="600"/>
              </a:spcAft>
              <a:buFont typeface="Arial" pitchFamily="34" charset="0"/>
              <a:buChar char="•"/>
            </a:pPr>
            <a:r>
              <a:rPr lang="en-US" sz="2000" dirty="0" smtClean="0">
                <a:latin typeface="Bahnschrift Light Condensed" pitchFamily="34" charset="0"/>
              </a:rPr>
              <a:t>The official dashboard of  Saubhagya showed that government has </a:t>
            </a:r>
            <a:r>
              <a:rPr lang="en-US" sz="2000" b="1" dirty="0" smtClean="0">
                <a:solidFill>
                  <a:srgbClr val="C00000"/>
                </a:solidFill>
                <a:latin typeface="Bahnschrift Light Condensed" pitchFamily="34" charset="0"/>
              </a:rPr>
              <a:t>electrified 99.99% Villages and Households .</a:t>
            </a:r>
            <a:endParaRPr lang="en-US" sz="2000" dirty="0">
              <a:latin typeface="Bahnschrift Light Condensed" pitchFamily="34" charset="0"/>
            </a:endParaRPr>
          </a:p>
        </p:txBody>
      </p:sp>
      <p:pic>
        <p:nvPicPr>
          <p:cNvPr id="10" name="Picture 5"/>
          <p:cNvPicPr>
            <a:picLocks noChangeAspect="1" noChangeArrowheads="1"/>
          </p:cNvPicPr>
          <p:nvPr/>
        </p:nvPicPr>
        <p:blipFill>
          <a:blip r:embed="rId2" cstate="print"/>
          <a:srcRect l="8811" t="45824" r="60753" b="22834"/>
          <a:stretch>
            <a:fillRect/>
          </a:stretch>
        </p:blipFill>
        <p:spPr bwMode="auto">
          <a:xfrm>
            <a:off x="4876800" y="1657350"/>
            <a:ext cx="3948546" cy="22860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5105400" y="1200150"/>
            <a:ext cx="3657600" cy="369332"/>
          </a:xfrm>
          <a:prstGeom prst="rect">
            <a:avLst/>
          </a:prstGeom>
          <a:noFill/>
        </p:spPr>
        <p:txBody>
          <a:bodyPr wrap="square" rtlCol="0">
            <a:spAutoFit/>
          </a:bodyPr>
          <a:lstStyle/>
          <a:p>
            <a:pPr algn="ctr"/>
            <a:r>
              <a:rPr lang="en-US" b="1" dirty="0" smtClean="0"/>
              <a:t>Household Electricity Status - 2020</a:t>
            </a: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3" name="Content Placeholder 2"/>
          <p:cNvSpPr>
            <a:spLocks noGrp="1"/>
          </p:cNvSpPr>
          <p:nvPr>
            <p:ph sz="quarter" idx="1"/>
          </p:nvPr>
        </p:nvSpPr>
        <p:spPr>
          <a:xfrm>
            <a:off x="152400" y="1200150"/>
            <a:ext cx="5334000" cy="4419600"/>
          </a:xfrm>
        </p:spPr>
        <p:txBody>
          <a:bodyPr>
            <a:normAutofit/>
          </a:bodyPr>
          <a:lstStyle/>
          <a:p>
            <a:pPr algn="just">
              <a:spcBef>
                <a:spcPts val="600"/>
              </a:spcBef>
              <a:spcAft>
                <a:spcPts val="600"/>
              </a:spcAft>
            </a:pPr>
            <a:r>
              <a:rPr lang="en-US" sz="1900" b="1" dirty="0" smtClean="0">
                <a:solidFill>
                  <a:srgbClr val="C00000"/>
                </a:solidFill>
                <a:latin typeface="Bahnschrift Light Condensed" pitchFamily="34" charset="0"/>
              </a:rPr>
              <a:t>Infrastructure </a:t>
            </a:r>
            <a:r>
              <a:rPr lang="en-US" sz="1900" dirty="0" smtClean="0">
                <a:solidFill>
                  <a:srgbClr val="C00000"/>
                </a:solidFill>
                <a:latin typeface="Bahnschrift Light Condensed" pitchFamily="34" charset="0"/>
              </a:rPr>
              <a:t>-</a:t>
            </a:r>
            <a:r>
              <a:rPr lang="en-US" sz="1900" dirty="0" smtClean="0">
                <a:latin typeface="Bahnschrift Light Condensed" pitchFamily="34" charset="0"/>
              </a:rPr>
              <a:t> Basic services </a:t>
            </a:r>
            <a:r>
              <a:rPr lang="en-US" sz="1900" dirty="0" smtClean="0">
                <a:solidFill>
                  <a:schemeClr val="tx1">
                    <a:lumMod val="95000"/>
                    <a:lumOff val="5000"/>
                  </a:schemeClr>
                </a:solidFill>
                <a:latin typeface="Bahnschrift Light Condensed" pitchFamily="34" charset="0"/>
              </a:rPr>
              <a:t>without which </a:t>
            </a:r>
            <a:r>
              <a:rPr lang="en-US" sz="1900" b="1" dirty="0" smtClean="0">
                <a:solidFill>
                  <a:srgbClr val="C00000"/>
                </a:solidFill>
                <a:latin typeface="Bahnschrift Light Condensed" pitchFamily="34" charset="0"/>
              </a:rPr>
              <a:t>primary, secondary and tertiary productive activities cannot grow</a:t>
            </a:r>
            <a:r>
              <a:rPr lang="en-US" sz="1900" dirty="0" smtClean="0">
                <a:latin typeface="Bahnschrift Light Condensed" pitchFamily="34" charset="0"/>
              </a:rPr>
              <a:t>. </a:t>
            </a:r>
            <a:endParaRPr lang="en-US" sz="1900" dirty="0" smtClean="0">
              <a:solidFill>
                <a:srgbClr val="00FF00"/>
              </a:solidFill>
              <a:latin typeface="Bahnschrift Light Condensed" pitchFamily="34" charset="0"/>
            </a:endParaRPr>
          </a:p>
          <a:p>
            <a:pPr algn="just">
              <a:spcBef>
                <a:spcPts val="600"/>
              </a:spcBef>
              <a:spcAft>
                <a:spcPts val="600"/>
              </a:spcAft>
            </a:pPr>
            <a:r>
              <a:rPr lang="en-US" sz="1800" dirty="0" smtClean="0">
                <a:latin typeface="Bahnschrift Light Condensed" pitchFamily="34" charset="0"/>
              </a:rPr>
              <a:t>Typically, </a:t>
            </a:r>
            <a:r>
              <a:rPr lang="en-US" sz="1800" b="1" dirty="0" smtClean="0">
                <a:solidFill>
                  <a:srgbClr val="C00000"/>
                </a:solidFill>
                <a:latin typeface="Bahnschrift Light Condensed" pitchFamily="34" charset="0"/>
              </a:rPr>
              <a:t>rural infrastructure </a:t>
            </a:r>
            <a:r>
              <a:rPr lang="en-US" sz="1800" dirty="0" smtClean="0">
                <a:latin typeface="Bahnschrift Light Condensed" pitchFamily="34" charset="0"/>
              </a:rPr>
              <a:t>in the country </a:t>
            </a:r>
            <a:r>
              <a:rPr lang="en-US" sz="1800" b="1" dirty="0" smtClean="0">
                <a:solidFill>
                  <a:srgbClr val="C00000"/>
                </a:solidFill>
                <a:latin typeface="Bahnschrift Light Condensed" pitchFamily="34" charset="0"/>
              </a:rPr>
              <a:t>encompasses</a:t>
            </a:r>
            <a:r>
              <a:rPr lang="en-US" sz="1800" dirty="0" smtClean="0">
                <a:latin typeface="Bahnschrift Light Condensed" pitchFamily="34" charset="0"/>
              </a:rPr>
              <a:t> rural </a:t>
            </a:r>
            <a:r>
              <a:rPr lang="en-US" sz="1800" b="1" dirty="0" smtClean="0">
                <a:solidFill>
                  <a:srgbClr val="C00000"/>
                </a:solidFill>
                <a:latin typeface="Bahnschrift Light Condensed" pitchFamily="34" charset="0"/>
              </a:rPr>
              <a:t>roads, </a:t>
            </a:r>
            <a:r>
              <a:rPr lang="en-US" sz="1800" dirty="0" smtClean="0">
                <a:solidFill>
                  <a:schemeClr val="tx1">
                    <a:lumMod val="95000"/>
                    <a:lumOff val="5000"/>
                  </a:schemeClr>
                </a:solidFill>
                <a:latin typeface="Bahnschrift Light Condensed" pitchFamily="34" charset="0"/>
              </a:rPr>
              <a:t>major </a:t>
            </a:r>
            <a:r>
              <a:rPr lang="en-US" sz="1800" b="1" dirty="0" smtClean="0">
                <a:solidFill>
                  <a:srgbClr val="C00000"/>
                </a:solidFill>
                <a:latin typeface="Bahnschrift Light Condensed" pitchFamily="34" charset="0"/>
              </a:rPr>
              <a:t>dams</a:t>
            </a:r>
            <a:r>
              <a:rPr lang="en-US" sz="1800" dirty="0" smtClean="0">
                <a:latin typeface="Bahnschrift Light Condensed" pitchFamily="34" charset="0"/>
              </a:rPr>
              <a:t> and </a:t>
            </a:r>
            <a:r>
              <a:rPr lang="en-US" sz="1800" b="1" dirty="0" smtClean="0">
                <a:solidFill>
                  <a:srgbClr val="C00000"/>
                </a:solidFill>
                <a:latin typeface="Bahnschrift Light Condensed" pitchFamily="34" charset="0"/>
              </a:rPr>
              <a:t>canal</a:t>
            </a:r>
            <a:r>
              <a:rPr lang="en-US" sz="1800" dirty="0" smtClean="0">
                <a:latin typeface="Bahnschrift Light Condensed" pitchFamily="34" charset="0"/>
              </a:rPr>
              <a:t> works for irrigation and drainage, rural </a:t>
            </a:r>
            <a:r>
              <a:rPr lang="en-US" sz="1800" b="1" dirty="0" smtClean="0">
                <a:solidFill>
                  <a:srgbClr val="C00000"/>
                </a:solidFill>
                <a:latin typeface="Bahnschrift Light Condensed" pitchFamily="34" charset="0"/>
              </a:rPr>
              <a:t>housing</a:t>
            </a:r>
            <a:r>
              <a:rPr lang="en-US" sz="1800" dirty="0" smtClean="0">
                <a:latin typeface="Bahnschrift Light Condensed" pitchFamily="34" charset="0"/>
              </a:rPr>
              <a:t>, rural </a:t>
            </a:r>
            <a:r>
              <a:rPr lang="en-US" sz="1800" b="1" dirty="0" smtClean="0">
                <a:solidFill>
                  <a:srgbClr val="C00000"/>
                </a:solidFill>
                <a:latin typeface="Bahnschrift Light Condensed" pitchFamily="34" charset="0"/>
              </a:rPr>
              <a:t>water supply</a:t>
            </a:r>
            <a:r>
              <a:rPr lang="en-US" sz="1800" dirty="0" smtClean="0">
                <a:latin typeface="Bahnschrift Light Condensed" pitchFamily="34" charset="0"/>
              </a:rPr>
              <a:t>, rural </a:t>
            </a:r>
            <a:r>
              <a:rPr lang="en-US" sz="1800" b="1" dirty="0" smtClean="0">
                <a:solidFill>
                  <a:srgbClr val="C00000"/>
                </a:solidFill>
                <a:latin typeface="Bahnschrift Light Condensed" pitchFamily="34" charset="0"/>
              </a:rPr>
              <a:t>electrification</a:t>
            </a:r>
            <a:r>
              <a:rPr lang="en-US" sz="1800" dirty="0" smtClean="0">
                <a:latin typeface="Bahnschrift Light Condensed" pitchFamily="34" charset="0"/>
              </a:rPr>
              <a:t> and rural </a:t>
            </a:r>
            <a:r>
              <a:rPr lang="en-US" sz="1800" b="1" dirty="0" smtClean="0">
                <a:solidFill>
                  <a:srgbClr val="C00000"/>
                </a:solidFill>
                <a:latin typeface="Bahnschrift Light Condensed" pitchFamily="34" charset="0"/>
              </a:rPr>
              <a:t>telecommunication </a:t>
            </a:r>
            <a:r>
              <a:rPr lang="en-US" sz="1800" dirty="0" smtClean="0">
                <a:latin typeface="Bahnschrift Light Condensed" pitchFamily="34" charset="0"/>
              </a:rPr>
              <a:t>connectivity, agriculture </a:t>
            </a:r>
            <a:r>
              <a:rPr lang="en-US" sz="1800" b="1" dirty="0" smtClean="0">
                <a:solidFill>
                  <a:srgbClr val="C00000"/>
                </a:solidFill>
                <a:latin typeface="Bahnschrift Light Condensed" pitchFamily="34" charset="0"/>
              </a:rPr>
              <a:t>market</a:t>
            </a:r>
            <a:r>
              <a:rPr lang="en-US" sz="1800" dirty="0" smtClean="0">
                <a:latin typeface="Bahnschrift Light Condensed" pitchFamily="34" charset="0"/>
              </a:rPr>
              <a:t>.</a:t>
            </a:r>
          </a:p>
          <a:p>
            <a:pPr algn="just">
              <a:spcBef>
                <a:spcPts val="600"/>
              </a:spcBef>
              <a:spcAft>
                <a:spcPts val="600"/>
              </a:spcAft>
            </a:pPr>
            <a:r>
              <a:rPr lang="en-US" sz="1900" dirty="0" smtClean="0">
                <a:latin typeface="Bahnschrift Light Condensed" pitchFamily="34" charset="0"/>
              </a:rPr>
              <a:t>The analysis of incidence of poverty across Indian States indicates that </a:t>
            </a:r>
            <a:r>
              <a:rPr lang="en-US" sz="1900" b="1" dirty="0" smtClean="0">
                <a:solidFill>
                  <a:srgbClr val="C00000"/>
                </a:solidFill>
                <a:latin typeface="Bahnschrift Light Condensed" pitchFamily="34" charset="0"/>
              </a:rPr>
              <a:t>rural poverty is very closely linked to the areas which have acute shortages of social and physical infrastructure.</a:t>
            </a:r>
          </a:p>
          <a:p>
            <a:pPr algn="just">
              <a:lnSpc>
                <a:spcPct val="90000"/>
              </a:lnSpc>
              <a:spcAft>
                <a:spcPts val="600"/>
              </a:spcAft>
            </a:pPr>
            <a:endParaRPr lang="en-US" sz="1900" b="1" dirty="0" smtClean="0">
              <a:solidFill>
                <a:srgbClr val="C00000"/>
              </a:solidFill>
              <a:latin typeface="Bahnschrift Light Condensed" pitchFamily="34" charset="0"/>
            </a:endParaRPr>
          </a:p>
          <a:p>
            <a:pPr algn="just">
              <a:spcAft>
                <a:spcPts val="600"/>
              </a:spcAft>
            </a:pPr>
            <a:endParaRPr lang="en-US" sz="2000" dirty="0" smtClean="0"/>
          </a:p>
          <a:p>
            <a:endParaRPr lang="en-US" dirty="0"/>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3600" b="1" dirty="0" smtClean="0">
                <a:solidFill>
                  <a:schemeClr val="bg1"/>
                </a:solidFill>
                <a:latin typeface="Bahnschrift Light Condensed" pitchFamily="34" charset="0"/>
              </a:rPr>
              <a:t>Cont….</a:t>
            </a:r>
            <a:endParaRPr lang="en-US" sz="3600" b="1" dirty="0">
              <a:solidFill>
                <a:schemeClr val="bg1"/>
              </a:solidFill>
              <a:latin typeface="Bahnschrift Light Condensed" pitchFamily="34" charset="0"/>
            </a:endParaRPr>
          </a:p>
        </p:txBody>
      </p:sp>
      <p:sp>
        <p:nvSpPr>
          <p:cNvPr id="30722" name="AutoShape 2" descr="File:2012 Poverty distribution map in India by its states an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File:2012 Poverty distribution map in India by its states an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File:2012 Poverty distribution map in India by its states and union territories.svg"/>
          <p:cNvPicPr>
            <a:picLocks noChangeAspect="1" noChangeArrowheads="1"/>
          </p:cNvPicPr>
          <p:nvPr/>
        </p:nvPicPr>
        <p:blipFill>
          <a:blip r:embed="rId2" cstate="print"/>
          <a:srcRect/>
          <a:stretch>
            <a:fillRect/>
          </a:stretch>
        </p:blipFill>
        <p:spPr bwMode="auto">
          <a:xfrm>
            <a:off x="5638800" y="1200150"/>
            <a:ext cx="3252556" cy="3581400"/>
          </a:xfrm>
          <a:prstGeom prst="rect">
            <a:avLst/>
          </a:prstGeom>
          <a:noFill/>
        </p:spPr>
      </p:pic>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Pradhan </a:t>
            </a:r>
            <a:r>
              <a:rPr lang="en-US" sz="3200" dirty="0" err="1" smtClean="0">
                <a:latin typeface="Bahnschrift Light Condensed" pitchFamily="34" charset="0"/>
              </a:rPr>
              <a:t>Mantri</a:t>
            </a:r>
            <a:r>
              <a:rPr lang="en-US" sz="3200" dirty="0" smtClean="0">
                <a:latin typeface="Bahnschrift Light Condensed" pitchFamily="34" charset="0"/>
              </a:rPr>
              <a:t> Jan </a:t>
            </a:r>
            <a:r>
              <a:rPr lang="en-US" sz="3200" dirty="0" err="1" smtClean="0">
                <a:latin typeface="Bahnschrift Light Condensed" pitchFamily="34" charset="0"/>
              </a:rPr>
              <a:t>Dhan</a:t>
            </a:r>
            <a:r>
              <a:rPr lang="en-US" sz="3200" dirty="0" smtClean="0">
                <a:latin typeface="Bahnschrift Light Condensed" pitchFamily="34" charset="0"/>
              </a:rPr>
              <a:t> </a:t>
            </a:r>
            <a:r>
              <a:rPr lang="en-US" sz="3200" dirty="0" err="1" smtClean="0">
                <a:latin typeface="Bahnschrift Light Condensed" pitchFamily="34" charset="0"/>
              </a:rPr>
              <a:t>Yojna</a:t>
            </a:r>
            <a:r>
              <a:rPr lang="en-US" sz="3200" dirty="0" smtClean="0">
                <a:latin typeface="Bahnschrift Light Condensed" pitchFamily="34" charset="0"/>
              </a:rPr>
              <a:t> (PMJDY)</a:t>
            </a:r>
            <a:endParaRPr lang="en-US" sz="3200" dirty="0">
              <a:latin typeface="Bahnschrift Light Condensed" pitchFamily="34" charset="0"/>
            </a:endParaRPr>
          </a:p>
        </p:txBody>
      </p:sp>
      <p:sp>
        <p:nvSpPr>
          <p:cNvPr id="6" name="TextBox 5"/>
          <p:cNvSpPr txBox="1"/>
          <p:nvPr/>
        </p:nvSpPr>
        <p:spPr>
          <a:xfrm>
            <a:off x="152400" y="1123950"/>
            <a:ext cx="8839200" cy="3649204"/>
          </a:xfrm>
          <a:prstGeom prst="rect">
            <a:avLst/>
          </a:prstGeom>
          <a:noFill/>
        </p:spPr>
        <p:txBody>
          <a:bodyPr wrap="square" rtlCol="0">
            <a:spAutoFit/>
          </a:bodyPr>
          <a:lstStyle/>
          <a:p>
            <a:pPr marL="171450" indent="-171450" algn="just" fontAlgn="base">
              <a:lnSpc>
                <a:spcPct val="90000"/>
              </a:lnSpc>
              <a:spcBef>
                <a:spcPts val="500"/>
              </a:spcBef>
              <a:spcAft>
                <a:spcPts val="500"/>
              </a:spcAft>
              <a:buFont typeface="Arial" pitchFamily="34" charset="0"/>
              <a:buChar char="•"/>
            </a:pPr>
            <a:r>
              <a:rPr lang="en-US" sz="1600" dirty="0" smtClean="0">
                <a:latin typeface="Bahnschrift Light Condensed" pitchFamily="34" charset="0"/>
              </a:rPr>
              <a:t>In a diverse country like India</a:t>
            </a:r>
            <a:r>
              <a:rPr lang="en-US" sz="1600" b="1" dirty="0" smtClean="0">
                <a:latin typeface="Bahnschrift Light Condensed" pitchFamily="34" charset="0"/>
              </a:rPr>
              <a:t>, financial inclusion is a critical part </a:t>
            </a:r>
            <a:r>
              <a:rPr lang="en-US" sz="1600" dirty="0" smtClean="0">
                <a:latin typeface="Bahnschrift Light Condensed" pitchFamily="34" charset="0"/>
              </a:rPr>
              <a:t>of the development process.</a:t>
            </a:r>
          </a:p>
          <a:p>
            <a:pPr marL="171450" indent="-171450" algn="just" fontAlgn="base">
              <a:lnSpc>
                <a:spcPct val="90000"/>
              </a:lnSpc>
              <a:spcBef>
                <a:spcPts val="500"/>
              </a:spcBef>
              <a:spcAft>
                <a:spcPts val="500"/>
              </a:spcAft>
              <a:buFont typeface="Arial" pitchFamily="34" charset="0"/>
              <a:buChar char="•"/>
            </a:pPr>
            <a:r>
              <a:rPr lang="en-US" sz="1600" dirty="0" smtClean="0">
                <a:latin typeface="Bahnschrift Light Condensed" pitchFamily="34" charset="0"/>
              </a:rPr>
              <a:t>PMJDY is a </a:t>
            </a:r>
            <a:r>
              <a:rPr lang="en-US" sz="1600" b="1" dirty="0" smtClean="0">
                <a:solidFill>
                  <a:srgbClr val="C00000"/>
                </a:solidFill>
                <a:latin typeface="Bahnschrift Light Condensed" pitchFamily="34" charset="0"/>
              </a:rPr>
              <a:t>National Mission for Financial Inclusion</a:t>
            </a:r>
            <a:r>
              <a:rPr lang="en-US" sz="1600" dirty="0" smtClean="0">
                <a:latin typeface="Bahnschrift Light Condensed" pitchFamily="34" charset="0"/>
              </a:rPr>
              <a:t>, particularly to provide access to financial services such as savings and deposit accounts, remittance, credit, insurance, pension, etc. at affordable rates. The scheme was announced </a:t>
            </a:r>
            <a:r>
              <a:rPr lang="en-US" sz="1600" b="1" dirty="0" smtClean="0">
                <a:solidFill>
                  <a:srgbClr val="C00000"/>
                </a:solidFill>
                <a:latin typeface="Bahnschrift Light Condensed" pitchFamily="34" charset="0"/>
              </a:rPr>
              <a:t>in 2014 by Prime Minister </a:t>
            </a:r>
            <a:r>
              <a:rPr lang="en-US" sz="1600" b="1" dirty="0" err="1" smtClean="0">
                <a:solidFill>
                  <a:srgbClr val="C00000"/>
                </a:solidFill>
                <a:latin typeface="Bahnschrift Light Condensed" pitchFamily="34" charset="0"/>
              </a:rPr>
              <a:t>Narendra</a:t>
            </a:r>
            <a:r>
              <a:rPr lang="en-US" sz="1600" b="1" dirty="0" smtClean="0">
                <a:solidFill>
                  <a:srgbClr val="C00000"/>
                </a:solidFill>
                <a:latin typeface="Bahnschrift Light Condensed" pitchFamily="34" charset="0"/>
              </a:rPr>
              <a:t> </a:t>
            </a:r>
            <a:r>
              <a:rPr lang="en-US" sz="1600" b="1" dirty="0" err="1" smtClean="0">
                <a:solidFill>
                  <a:srgbClr val="C00000"/>
                </a:solidFill>
                <a:latin typeface="Bahnschrift Light Condensed" pitchFamily="34" charset="0"/>
              </a:rPr>
              <a:t>Modi</a:t>
            </a:r>
            <a:r>
              <a:rPr lang="en-US" sz="1600" b="1" dirty="0" smtClean="0">
                <a:solidFill>
                  <a:srgbClr val="C00000"/>
                </a:solidFill>
                <a:latin typeface="Bahnschrift Light Condensed" pitchFamily="34" charset="0"/>
              </a:rPr>
              <a:t>.</a:t>
            </a:r>
          </a:p>
          <a:p>
            <a:pPr marL="171450" indent="-171450" algn="just" fontAlgn="base">
              <a:lnSpc>
                <a:spcPct val="90000"/>
              </a:lnSpc>
              <a:spcBef>
                <a:spcPts val="500"/>
              </a:spcBef>
              <a:spcAft>
                <a:spcPts val="500"/>
              </a:spcAft>
              <a:buFont typeface="Arial" pitchFamily="34" charset="0"/>
              <a:buChar char="•"/>
            </a:pPr>
            <a:r>
              <a:rPr lang="en-US" sz="1600" dirty="0" smtClean="0">
                <a:latin typeface="Bahnschrift Light Condensed" pitchFamily="34" charset="0"/>
              </a:rPr>
              <a:t>Under the PMJDY scheme </a:t>
            </a:r>
            <a:r>
              <a:rPr lang="en-US" sz="1600" b="1" dirty="0" smtClean="0">
                <a:solidFill>
                  <a:srgbClr val="C00000"/>
                </a:solidFill>
                <a:latin typeface="Bahnschrift Light Condensed" pitchFamily="34" charset="0"/>
              </a:rPr>
              <a:t>21.58 </a:t>
            </a:r>
            <a:r>
              <a:rPr lang="en-US" sz="1600" b="1" dirty="0" err="1" smtClean="0">
                <a:solidFill>
                  <a:srgbClr val="C00000"/>
                </a:solidFill>
                <a:latin typeface="Bahnschrift Light Condensed" pitchFamily="34" charset="0"/>
              </a:rPr>
              <a:t>crore</a:t>
            </a:r>
            <a:r>
              <a:rPr lang="en-US" sz="1600" b="1" dirty="0" smtClean="0">
                <a:solidFill>
                  <a:srgbClr val="C00000"/>
                </a:solidFill>
                <a:latin typeface="Bahnschrift Light Condensed" pitchFamily="34" charset="0"/>
              </a:rPr>
              <a:t> accounts </a:t>
            </a:r>
            <a:r>
              <a:rPr lang="en-US" sz="1600" dirty="0" smtClean="0">
                <a:latin typeface="Bahnschrift Light Condensed" pitchFamily="34" charset="0"/>
              </a:rPr>
              <a:t>have been opened in the </a:t>
            </a:r>
            <a:r>
              <a:rPr lang="en-US" sz="1600" b="1" dirty="0" smtClean="0">
                <a:solidFill>
                  <a:srgbClr val="C00000"/>
                </a:solidFill>
                <a:latin typeface="Bahnschrift Light Condensed" pitchFamily="34" charset="0"/>
              </a:rPr>
              <a:t>rural and semi-urban parts</a:t>
            </a:r>
            <a:r>
              <a:rPr lang="en-US" sz="1600" dirty="0" smtClean="0">
                <a:latin typeface="Bahnschrift Light Condensed" pitchFamily="34" charset="0"/>
              </a:rPr>
              <a:t> of the country.</a:t>
            </a:r>
          </a:p>
          <a:p>
            <a:pPr marL="171450" indent="-171450" algn="just" fontAlgn="base">
              <a:lnSpc>
                <a:spcPct val="90000"/>
              </a:lnSpc>
              <a:spcBef>
                <a:spcPts val="500"/>
              </a:spcBef>
              <a:spcAft>
                <a:spcPts val="500"/>
              </a:spcAft>
              <a:buFont typeface="Arial" pitchFamily="34" charset="0"/>
              <a:buChar char="•"/>
            </a:pPr>
            <a:r>
              <a:rPr lang="en-US" sz="1600" dirty="0" smtClean="0">
                <a:latin typeface="Bahnschrift Light Condensed" pitchFamily="34" charset="0"/>
              </a:rPr>
              <a:t>Nearly </a:t>
            </a:r>
            <a:r>
              <a:rPr lang="en-US" sz="1600" b="1" dirty="0" smtClean="0">
                <a:solidFill>
                  <a:srgbClr val="C00000"/>
                </a:solidFill>
                <a:latin typeface="Bahnschrift Light Condensed" pitchFamily="34" charset="0"/>
              </a:rPr>
              <a:t>82% of adults now have bank accounts </a:t>
            </a:r>
            <a:r>
              <a:rPr lang="en-US" sz="1600" dirty="0" smtClean="0">
                <a:latin typeface="Bahnschrift Light Condensed" pitchFamily="34" charset="0"/>
              </a:rPr>
              <a:t>as compared to merely </a:t>
            </a:r>
            <a:r>
              <a:rPr lang="en-US" sz="1600" b="1" dirty="0" smtClean="0">
                <a:solidFill>
                  <a:srgbClr val="C00000"/>
                </a:solidFill>
                <a:latin typeface="Bahnschrift Light Condensed" pitchFamily="34" charset="0"/>
              </a:rPr>
              <a:t>35% in 2011</a:t>
            </a:r>
            <a:r>
              <a:rPr lang="en-US" sz="1600" dirty="0" smtClean="0">
                <a:latin typeface="Bahnschrift Light Condensed" pitchFamily="34" charset="0"/>
              </a:rPr>
              <a:t>.</a:t>
            </a:r>
          </a:p>
          <a:p>
            <a:pPr marL="171450" indent="-171450" algn="just" fontAlgn="base">
              <a:lnSpc>
                <a:spcPct val="90000"/>
              </a:lnSpc>
              <a:spcBef>
                <a:spcPts val="500"/>
              </a:spcBef>
              <a:spcAft>
                <a:spcPts val="500"/>
              </a:spcAft>
              <a:buFont typeface="Arial" pitchFamily="34" charset="0"/>
              <a:buChar char="•"/>
            </a:pPr>
            <a:r>
              <a:rPr lang="en-US" sz="1600" b="1" dirty="0" smtClean="0">
                <a:solidFill>
                  <a:srgbClr val="C00000"/>
                </a:solidFill>
                <a:latin typeface="Bahnschrift Light Condensed" pitchFamily="34" charset="0"/>
              </a:rPr>
              <a:t>Accident Insurance Cover of Rs.1 </a:t>
            </a:r>
            <a:r>
              <a:rPr lang="en-US" sz="1600" b="1" dirty="0" err="1" smtClean="0">
                <a:solidFill>
                  <a:srgbClr val="C00000"/>
                </a:solidFill>
                <a:latin typeface="Bahnschrift Light Condensed" pitchFamily="34" charset="0"/>
              </a:rPr>
              <a:t>lakh</a:t>
            </a:r>
            <a:r>
              <a:rPr lang="en-US" sz="1600" b="1" dirty="0" smtClean="0">
                <a:solidFill>
                  <a:srgbClr val="C00000"/>
                </a:solidFill>
                <a:latin typeface="Bahnschrift Light Condensed" pitchFamily="34" charset="0"/>
              </a:rPr>
              <a:t> </a:t>
            </a:r>
            <a:r>
              <a:rPr lang="en-US" sz="1600" dirty="0" smtClean="0">
                <a:latin typeface="Bahnschrift Light Condensed" pitchFamily="34" charset="0"/>
              </a:rPr>
              <a:t>(enhanced to Rs. </a:t>
            </a:r>
            <a:r>
              <a:rPr lang="en-US" sz="1600" b="1" dirty="0" smtClean="0">
                <a:solidFill>
                  <a:srgbClr val="C00000"/>
                </a:solidFill>
                <a:latin typeface="Bahnschrift Light Condensed" pitchFamily="34" charset="0"/>
              </a:rPr>
              <a:t>2 </a:t>
            </a:r>
            <a:r>
              <a:rPr lang="en-US" sz="1600" b="1" dirty="0" err="1" smtClean="0">
                <a:solidFill>
                  <a:srgbClr val="C00000"/>
                </a:solidFill>
                <a:latin typeface="Bahnschrift Light Condensed" pitchFamily="34" charset="0"/>
              </a:rPr>
              <a:t>lakh</a:t>
            </a:r>
            <a:r>
              <a:rPr lang="en-US" sz="1600" b="1" dirty="0" smtClean="0">
                <a:solidFill>
                  <a:srgbClr val="C00000"/>
                </a:solidFill>
                <a:latin typeface="Bahnschrift Light Condensed" pitchFamily="34" charset="0"/>
              </a:rPr>
              <a:t> </a:t>
            </a:r>
            <a:r>
              <a:rPr lang="en-US" sz="1600" dirty="0" smtClean="0">
                <a:latin typeface="Bahnschrift Light Condensed" pitchFamily="34" charset="0"/>
              </a:rPr>
              <a:t>to new PMJDY accounts opened after 28.8.2018) is available with </a:t>
            </a:r>
            <a:r>
              <a:rPr lang="en-US" sz="1600" dirty="0" err="1" smtClean="0">
                <a:latin typeface="Bahnschrift Light Condensed" pitchFamily="34" charset="0"/>
              </a:rPr>
              <a:t>RuPay</a:t>
            </a:r>
            <a:r>
              <a:rPr lang="en-US" sz="1600" dirty="0" smtClean="0">
                <a:latin typeface="Bahnschrift Light Condensed" pitchFamily="34" charset="0"/>
              </a:rPr>
              <a:t> card issued to the PMJDY account holders. </a:t>
            </a:r>
          </a:p>
          <a:p>
            <a:pPr marL="171450" indent="-171450" algn="just" fontAlgn="base">
              <a:lnSpc>
                <a:spcPct val="90000"/>
              </a:lnSpc>
              <a:spcBef>
                <a:spcPts val="500"/>
              </a:spcBef>
              <a:spcAft>
                <a:spcPts val="500"/>
              </a:spcAft>
              <a:buFont typeface="Arial" pitchFamily="34" charset="0"/>
              <a:buChar char="•"/>
            </a:pPr>
            <a:r>
              <a:rPr lang="en-US" sz="1600" b="1" dirty="0" smtClean="0">
                <a:solidFill>
                  <a:srgbClr val="C00000"/>
                </a:solidFill>
                <a:latin typeface="Bahnschrift Light Condensed" pitchFamily="34" charset="0"/>
              </a:rPr>
              <a:t>Life Insurance Cover of Rs. 30,000 </a:t>
            </a:r>
            <a:r>
              <a:rPr lang="en-US" sz="1600" dirty="0" smtClean="0">
                <a:latin typeface="Bahnschrift Light Condensed" pitchFamily="34" charset="0"/>
              </a:rPr>
              <a:t>to eligible PMJDY account holders who opened their account for the first time between 15.8.2014 to 31.1.2015 is available.</a:t>
            </a:r>
          </a:p>
          <a:p>
            <a:pPr marL="171450" indent="-171450" algn="just" fontAlgn="base">
              <a:lnSpc>
                <a:spcPct val="90000"/>
              </a:lnSpc>
              <a:spcBef>
                <a:spcPts val="500"/>
              </a:spcBef>
              <a:spcAft>
                <a:spcPts val="500"/>
              </a:spcAft>
              <a:buFont typeface="Arial" pitchFamily="34" charset="0"/>
              <a:buChar char="•"/>
            </a:pPr>
            <a:r>
              <a:rPr lang="en-US" sz="1600" dirty="0" smtClean="0">
                <a:latin typeface="Bahnschrift Light Condensed" pitchFamily="34" charset="0"/>
              </a:rPr>
              <a:t>An </a:t>
            </a:r>
            <a:r>
              <a:rPr lang="en-US" sz="1600" b="1" dirty="0" smtClean="0">
                <a:solidFill>
                  <a:srgbClr val="C00000"/>
                </a:solidFill>
                <a:latin typeface="Bahnschrift Light Condensed" pitchFamily="34" charset="0"/>
              </a:rPr>
              <a:t>overdraft facility up to Rs. 10,000  </a:t>
            </a:r>
            <a:r>
              <a:rPr lang="en-US" sz="1600" dirty="0" smtClean="0">
                <a:latin typeface="Bahnschrift Light Condensed" pitchFamily="34" charset="0"/>
              </a:rPr>
              <a:t>to eligible account holders is available.</a:t>
            </a:r>
          </a:p>
          <a:p>
            <a:pPr marL="171450" indent="-171450" algn="just" fontAlgn="base">
              <a:lnSpc>
                <a:spcPct val="90000"/>
              </a:lnSpc>
              <a:spcBef>
                <a:spcPts val="500"/>
              </a:spcBef>
              <a:spcAft>
                <a:spcPts val="500"/>
              </a:spcAft>
              <a:buFont typeface="Arial" pitchFamily="34" charset="0"/>
              <a:buChar char="•"/>
            </a:pPr>
            <a:r>
              <a:rPr lang="en-US" sz="1600" dirty="0" smtClean="0">
                <a:latin typeface="Bahnschrift Light Condensed" pitchFamily="34" charset="0"/>
              </a:rPr>
              <a:t>PMJDY accounts are eligible for </a:t>
            </a:r>
            <a:r>
              <a:rPr lang="en-US" sz="1600" b="1" dirty="0" smtClean="0">
                <a:solidFill>
                  <a:srgbClr val="C00000"/>
                </a:solidFill>
                <a:latin typeface="Bahnschrift Light Condensed" pitchFamily="34" charset="0"/>
              </a:rPr>
              <a:t>Direct Benefit Transfer (DBT),</a:t>
            </a:r>
            <a:r>
              <a:rPr lang="en-US" sz="1600" dirty="0" smtClean="0">
                <a:latin typeface="Bahnschrift Light Condensed" pitchFamily="34" charset="0"/>
              </a:rPr>
              <a:t>	</a:t>
            </a: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atin typeface="Bahnschrift Light SemiCondensed" pitchFamily="34" charset="0"/>
              </a:rPr>
              <a:t>Digital India - High-Speed Internet Networks to Rural Areas</a:t>
            </a:r>
            <a:endParaRPr lang="en-US" sz="2800" b="1" dirty="0">
              <a:latin typeface="Bahnschrift Light SemiCondensed" pitchFamily="34" charset="0"/>
            </a:endParaRPr>
          </a:p>
        </p:txBody>
      </p:sp>
      <p:pic>
        <p:nvPicPr>
          <p:cNvPr id="71682" name="Picture 2"/>
          <p:cNvPicPr>
            <a:picLocks noChangeAspect="1" noChangeArrowheads="1"/>
          </p:cNvPicPr>
          <p:nvPr/>
        </p:nvPicPr>
        <p:blipFill>
          <a:blip r:embed="rId2" cstate="print">
            <a:duotone>
              <a:prstClr val="black"/>
              <a:schemeClr val="accent3">
                <a:tint val="45000"/>
                <a:satMod val="400000"/>
              </a:schemeClr>
            </a:duotone>
            <a:lum bright="-20000"/>
          </a:blip>
          <a:srcRect l="33602" t="34375" r="19470" b="14583"/>
          <a:stretch>
            <a:fillRect/>
          </a:stretch>
        </p:blipFill>
        <p:spPr bwMode="auto">
          <a:xfrm>
            <a:off x="2209800" y="1417733"/>
            <a:ext cx="6738501" cy="32766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352800" y="1123950"/>
            <a:ext cx="3505200" cy="353943"/>
          </a:xfrm>
          <a:prstGeom prst="rect">
            <a:avLst/>
          </a:prstGeom>
          <a:noFill/>
        </p:spPr>
        <p:txBody>
          <a:bodyPr wrap="square" rtlCol="0">
            <a:spAutoFit/>
          </a:bodyPr>
          <a:lstStyle/>
          <a:p>
            <a:pPr algn="ctr"/>
            <a:r>
              <a:rPr lang="en-US" sz="1700" b="1" dirty="0" smtClean="0">
                <a:latin typeface="Bahnschrift Light Condensed" pitchFamily="34" charset="0"/>
              </a:rPr>
              <a:t>Vision Areas of Digital India</a:t>
            </a:r>
            <a:endParaRPr lang="en-US" dirty="0"/>
          </a:p>
        </p:txBody>
      </p:sp>
      <p:sp>
        <p:nvSpPr>
          <p:cNvPr id="8" name="Rectangle 7"/>
          <p:cNvSpPr/>
          <p:nvPr/>
        </p:nvSpPr>
        <p:spPr>
          <a:xfrm>
            <a:off x="152400" y="1352550"/>
            <a:ext cx="1981200" cy="3460947"/>
          </a:xfrm>
          <a:prstGeom prst="rect">
            <a:avLst/>
          </a:prstGeom>
        </p:spPr>
        <p:txBody>
          <a:bodyPr wrap="square">
            <a:spAutoFit/>
          </a:bodyPr>
          <a:lstStyle/>
          <a:p>
            <a:pPr>
              <a:lnSpc>
                <a:spcPct val="85000"/>
              </a:lnSpc>
              <a:spcBef>
                <a:spcPts val="600"/>
              </a:spcBef>
              <a:spcAft>
                <a:spcPts val="600"/>
              </a:spcAft>
            </a:pPr>
            <a:r>
              <a:rPr lang="en-US" b="1" dirty="0" smtClean="0">
                <a:solidFill>
                  <a:srgbClr val="C00000"/>
                </a:solidFill>
                <a:latin typeface="Bahnschrift Light Condensed" pitchFamily="34" charset="0"/>
              </a:rPr>
              <a:t>Digital India was launched in July 1</a:t>
            </a:r>
            <a:r>
              <a:rPr lang="en-US" b="1" baseline="30000" dirty="0" smtClean="0">
                <a:solidFill>
                  <a:srgbClr val="C00000"/>
                </a:solidFill>
                <a:latin typeface="Bahnschrift Light Condensed" pitchFamily="34" charset="0"/>
              </a:rPr>
              <a:t>st</a:t>
            </a:r>
            <a:r>
              <a:rPr lang="en-US" b="1" dirty="0" smtClean="0">
                <a:solidFill>
                  <a:srgbClr val="C00000"/>
                </a:solidFill>
                <a:latin typeface="Bahnschrift Light Condensed" pitchFamily="34" charset="0"/>
              </a:rPr>
              <a:t>, 2015</a:t>
            </a:r>
          </a:p>
          <a:p>
            <a:pPr>
              <a:lnSpc>
                <a:spcPct val="85000"/>
              </a:lnSpc>
              <a:spcBef>
                <a:spcPts val="600"/>
              </a:spcBef>
              <a:spcAft>
                <a:spcPts val="600"/>
              </a:spcAft>
            </a:pPr>
            <a:r>
              <a:rPr lang="en-US" b="1" dirty="0" smtClean="0">
                <a:latin typeface="Bahnschrift Light Condensed" pitchFamily="34" charset="0"/>
              </a:rPr>
              <a:t>Aims to transform the country into a digitally empowered society and knowledge economy.</a:t>
            </a:r>
          </a:p>
          <a:p>
            <a:pPr>
              <a:lnSpc>
                <a:spcPct val="85000"/>
              </a:lnSpc>
              <a:spcBef>
                <a:spcPts val="600"/>
              </a:spcBef>
              <a:spcAft>
                <a:spcPts val="600"/>
              </a:spcAft>
            </a:pPr>
            <a:r>
              <a:rPr lang="en-US" b="1" dirty="0" smtClean="0">
                <a:solidFill>
                  <a:srgbClr val="C00000"/>
                </a:solidFill>
                <a:latin typeface="Bahnschrift Light Condensed" pitchFamily="34" charset="0"/>
              </a:rPr>
              <a:t>Have huge potential to provide new opportunities and challenges for Rural India </a:t>
            </a:r>
            <a:r>
              <a:rPr lang="en-US" dirty="0" smtClean="0">
                <a:solidFill>
                  <a:schemeClr val="tx1">
                    <a:lumMod val="95000"/>
                    <a:lumOff val="5000"/>
                  </a:schemeClr>
                </a:solidFill>
                <a:latin typeface="Bahnschrift Light Condensed" pitchFamily="34" charset="0"/>
              </a:rPr>
              <a:t>(</a:t>
            </a:r>
            <a:r>
              <a:rPr lang="en-US" dirty="0" smtClean="0">
                <a:latin typeface="Bahnschrift Light Condensed" pitchFamily="34" charset="0"/>
              </a:rPr>
              <a:t>1 Trillion USD ecosystem by 2025</a:t>
            </a:r>
            <a:r>
              <a:rPr lang="en-US" sz="1600" dirty="0" smtClean="0">
                <a:latin typeface="Bahnschrift Light Condensed" pitchFamily="34" charset="0"/>
              </a:rPr>
              <a:t>)</a:t>
            </a:r>
            <a:endParaRPr lang="en-US" sz="1600" b="1" dirty="0" smtClean="0">
              <a:solidFill>
                <a:srgbClr val="C00000"/>
              </a:solidFill>
              <a:latin typeface="Bahnschrift Light Condensed" pitchFamily="34" charset="0"/>
            </a:endParaRP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atin typeface="Bahnschrift Light SemiCondensed" pitchFamily="34" charset="0"/>
              </a:rPr>
              <a:t>Digital India – Achievements till 2019</a:t>
            </a:r>
            <a:endParaRPr lang="en-US" sz="2800" b="1" dirty="0">
              <a:latin typeface="Bahnschrift Light SemiCondensed" pitchFamily="34" charset="0"/>
            </a:endParaRPr>
          </a:p>
        </p:txBody>
      </p:sp>
      <p:sp>
        <p:nvSpPr>
          <p:cNvPr id="6" name="Rectangle 5"/>
          <p:cNvSpPr/>
          <p:nvPr/>
        </p:nvSpPr>
        <p:spPr>
          <a:xfrm>
            <a:off x="152400" y="1123950"/>
            <a:ext cx="8686800" cy="3577903"/>
          </a:xfrm>
          <a:prstGeom prst="rect">
            <a:avLst/>
          </a:prstGeom>
        </p:spPr>
        <p:txBody>
          <a:bodyPr wrap="square">
            <a:spAutoFit/>
          </a:bodyPr>
          <a:lstStyle/>
          <a:p>
            <a:pPr marL="228600" lvl="0" indent="-228600" algn="just">
              <a:lnSpc>
                <a:spcPct val="85000"/>
              </a:lnSpc>
              <a:spcBef>
                <a:spcPts val="300"/>
              </a:spcBef>
              <a:spcAft>
                <a:spcPts val="300"/>
              </a:spcAft>
              <a:buFont typeface="Arial" pitchFamily="34" charset="0"/>
              <a:buChar char="•"/>
            </a:pPr>
            <a:r>
              <a:rPr lang="en-US" dirty="0" smtClean="0">
                <a:latin typeface="Bahnschrift Light Condensed" pitchFamily="34" charset="0"/>
              </a:rPr>
              <a:t>Claims </a:t>
            </a:r>
            <a:r>
              <a:rPr lang="en-US" b="1" dirty="0" smtClean="0">
                <a:solidFill>
                  <a:srgbClr val="C00000"/>
                </a:solidFill>
                <a:latin typeface="Bahnschrift Light Condensed" pitchFamily="34" charset="0"/>
              </a:rPr>
              <a:t>to connect 250,000 gram </a:t>
            </a:r>
            <a:r>
              <a:rPr lang="en-US" b="1" dirty="0" err="1" smtClean="0">
                <a:solidFill>
                  <a:srgbClr val="C00000"/>
                </a:solidFill>
                <a:latin typeface="Bahnschrift Light Condensed" pitchFamily="34" charset="0"/>
              </a:rPr>
              <a:t>panchayats</a:t>
            </a:r>
            <a:r>
              <a:rPr lang="en-US" b="1" dirty="0" smtClean="0">
                <a:solidFill>
                  <a:srgbClr val="C00000"/>
                </a:solidFill>
                <a:latin typeface="Bahnschrift Light Condensed" pitchFamily="34" charset="0"/>
              </a:rPr>
              <a:t> </a:t>
            </a:r>
            <a:r>
              <a:rPr lang="en-US" dirty="0" smtClean="0">
                <a:latin typeface="Bahnschrift Light Condensed" pitchFamily="34" charset="0"/>
              </a:rPr>
              <a:t>with a network of 3.40 </a:t>
            </a:r>
            <a:r>
              <a:rPr lang="en-US" dirty="0" err="1" smtClean="0">
                <a:latin typeface="Bahnschrift Light Condensed" pitchFamily="34" charset="0"/>
              </a:rPr>
              <a:t>lakh</a:t>
            </a:r>
            <a:r>
              <a:rPr lang="en-US" dirty="0" smtClean="0">
                <a:latin typeface="Bahnschrift Light Condensed" pitchFamily="34" charset="0"/>
              </a:rPr>
              <a:t> km of </a:t>
            </a:r>
            <a:r>
              <a:rPr lang="en-US" b="1" dirty="0" smtClean="0">
                <a:solidFill>
                  <a:srgbClr val="C00000"/>
                </a:solidFill>
                <a:latin typeface="Bahnschrift Light Condensed" pitchFamily="34" charset="0"/>
              </a:rPr>
              <a:t>optical </a:t>
            </a:r>
            <a:r>
              <a:rPr lang="en-US" b="1" dirty="0" err="1" smtClean="0">
                <a:solidFill>
                  <a:srgbClr val="C00000"/>
                </a:solidFill>
                <a:latin typeface="Bahnschrift Light Condensed" pitchFamily="34" charset="0"/>
              </a:rPr>
              <a:t>fibre</a:t>
            </a:r>
            <a:r>
              <a:rPr lang="en-US" dirty="0" smtClean="0">
                <a:latin typeface="Bahnschrift Light Condensed" pitchFamily="34" charset="0"/>
              </a:rPr>
              <a:t>, </a:t>
            </a:r>
          </a:p>
          <a:p>
            <a:pPr marL="228600" indent="-228600" fontAlgn="base">
              <a:lnSpc>
                <a:spcPct val="85000"/>
              </a:lnSpc>
              <a:spcBef>
                <a:spcPts val="300"/>
              </a:spcBef>
              <a:spcAft>
                <a:spcPts val="300"/>
              </a:spcAft>
              <a:buFont typeface="Arial" pitchFamily="34" charset="0"/>
              <a:buChar char="•"/>
            </a:pPr>
            <a:r>
              <a:rPr lang="en-US" dirty="0" smtClean="0">
                <a:latin typeface="Bahnschrift Light Condensed" pitchFamily="34" charset="0"/>
              </a:rPr>
              <a:t>Direct benefit transfers </a:t>
            </a:r>
            <a:r>
              <a:rPr lang="en-US" b="1" dirty="0" smtClean="0">
                <a:solidFill>
                  <a:srgbClr val="C00000"/>
                </a:solidFill>
                <a:latin typeface="Bahnschrift Light Condensed" pitchFamily="34" charset="0"/>
              </a:rPr>
              <a:t>(DBT) of Rs 7.44 </a:t>
            </a:r>
            <a:r>
              <a:rPr lang="en-US" b="1" dirty="0" err="1" smtClean="0">
                <a:solidFill>
                  <a:srgbClr val="C00000"/>
                </a:solidFill>
                <a:latin typeface="Bahnschrift Light Condensed" pitchFamily="34" charset="0"/>
              </a:rPr>
              <a:t>lakh</a:t>
            </a:r>
            <a:r>
              <a:rPr lang="en-US" b="1" dirty="0" smtClean="0">
                <a:solidFill>
                  <a:srgbClr val="C00000"/>
                </a:solidFill>
                <a:latin typeface="Bahnschrift Light Condensed" pitchFamily="34" charset="0"/>
              </a:rPr>
              <a:t> </a:t>
            </a:r>
            <a:r>
              <a:rPr lang="en-US" b="1" dirty="0" err="1" smtClean="0">
                <a:solidFill>
                  <a:srgbClr val="C00000"/>
                </a:solidFill>
                <a:latin typeface="Bahnschrift Light Condensed" pitchFamily="34" charset="0"/>
              </a:rPr>
              <a:t>crore</a:t>
            </a:r>
            <a:r>
              <a:rPr lang="en-US" b="1" dirty="0" smtClean="0">
                <a:solidFill>
                  <a:srgbClr val="C00000"/>
                </a:solidFill>
                <a:latin typeface="Bahnschrift Light Condensed" pitchFamily="34" charset="0"/>
              </a:rPr>
              <a:t> </a:t>
            </a:r>
            <a:r>
              <a:rPr lang="en-US" dirty="0" smtClean="0">
                <a:latin typeface="Bahnschrift Light Condensed" pitchFamily="34" charset="0"/>
              </a:rPr>
              <a:t>using Jan </a:t>
            </a:r>
            <a:r>
              <a:rPr lang="en-US" dirty="0" err="1" smtClean="0">
                <a:latin typeface="Bahnschrift Light Condensed" pitchFamily="34" charset="0"/>
              </a:rPr>
              <a:t>Dhan</a:t>
            </a:r>
            <a:r>
              <a:rPr lang="en-US" dirty="0" smtClean="0">
                <a:latin typeface="Bahnschrift Light Condensed" pitchFamily="34" charset="0"/>
              </a:rPr>
              <a:t>, </a:t>
            </a:r>
            <a:r>
              <a:rPr lang="en-US" dirty="0" err="1" smtClean="0">
                <a:latin typeface="Bahnschrift Light Condensed" pitchFamily="34" charset="0"/>
              </a:rPr>
              <a:t>Aadhaar</a:t>
            </a:r>
            <a:r>
              <a:rPr lang="en-US" dirty="0" smtClean="0">
                <a:latin typeface="Bahnschrift Light Condensed" pitchFamily="34" charset="0"/>
              </a:rPr>
              <a:t> and Mobile to beneficiaries in 439 schemes</a:t>
            </a:r>
          </a:p>
          <a:p>
            <a:pPr marL="228600" indent="-228600" fontAlgn="base">
              <a:lnSpc>
                <a:spcPct val="85000"/>
              </a:lnSpc>
              <a:spcBef>
                <a:spcPts val="300"/>
              </a:spcBef>
              <a:spcAft>
                <a:spcPts val="300"/>
              </a:spcAft>
              <a:buFont typeface="Arial" pitchFamily="34" charset="0"/>
              <a:buChar char="•"/>
            </a:pPr>
            <a:r>
              <a:rPr lang="en-US" dirty="0" smtClean="0">
                <a:latin typeface="Bahnschrift Light Condensed" pitchFamily="34" charset="0"/>
              </a:rPr>
              <a:t>Has </a:t>
            </a:r>
            <a:r>
              <a:rPr lang="en-US" b="1" dirty="0" smtClean="0">
                <a:solidFill>
                  <a:srgbClr val="C00000"/>
                </a:solidFill>
                <a:latin typeface="Bahnschrift Light Condensed" pitchFamily="34" charset="0"/>
              </a:rPr>
              <a:t>trained 2.21 </a:t>
            </a:r>
            <a:r>
              <a:rPr lang="en-US" b="1" dirty="0" err="1" smtClean="0">
                <a:solidFill>
                  <a:srgbClr val="C00000"/>
                </a:solidFill>
                <a:latin typeface="Bahnschrift Light Condensed" pitchFamily="34" charset="0"/>
              </a:rPr>
              <a:t>crore</a:t>
            </a:r>
            <a:r>
              <a:rPr lang="en-US" b="1" dirty="0" smtClean="0">
                <a:solidFill>
                  <a:srgbClr val="C00000"/>
                </a:solidFill>
                <a:latin typeface="Bahnschrift Light Condensed" pitchFamily="34" charset="0"/>
              </a:rPr>
              <a:t> beneficiaries </a:t>
            </a:r>
            <a:r>
              <a:rPr lang="en-US" dirty="0" smtClean="0">
                <a:latin typeface="Bahnschrift Light Condensed" pitchFamily="34" charset="0"/>
              </a:rPr>
              <a:t>under </a:t>
            </a:r>
            <a:r>
              <a:rPr lang="en-US" b="1" dirty="0" smtClean="0">
                <a:solidFill>
                  <a:srgbClr val="C00000"/>
                </a:solidFill>
                <a:latin typeface="Bahnschrift Light Condensed" pitchFamily="34" charset="0"/>
              </a:rPr>
              <a:t>PMGDISHA</a:t>
            </a:r>
            <a:r>
              <a:rPr lang="en-US" dirty="0" smtClean="0">
                <a:latin typeface="Bahnschrift Light Condensed" pitchFamily="34" charset="0"/>
              </a:rPr>
              <a:t> digital literacy program </a:t>
            </a:r>
          </a:p>
          <a:p>
            <a:pPr marL="228600" indent="-228600" fontAlgn="base">
              <a:lnSpc>
                <a:spcPct val="85000"/>
              </a:lnSpc>
              <a:spcBef>
                <a:spcPts val="300"/>
              </a:spcBef>
              <a:spcAft>
                <a:spcPts val="300"/>
              </a:spcAft>
              <a:buFont typeface="Arial" pitchFamily="34" charset="0"/>
              <a:buChar char="•"/>
            </a:pPr>
            <a:r>
              <a:rPr lang="en-US" dirty="0" smtClean="0">
                <a:latin typeface="Bahnschrift Light Condensed" pitchFamily="34" charset="0"/>
              </a:rPr>
              <a:t>Around </a:t>
            </a:r>
            <a:r>
              <a:rPr lang="en-US" b="1" dirty="0" smtClean="0">
                <a:solidFill>
                  <a:srgbClr val="C00000"/>
                </a:solidFill>
                <a:latin typeface="Bahnschrift Light Condensed" pitchFamily="34" charset="0"/>
              </a:rPr>
              <a:t>3.76 </a:t>
            </a:r>
            <a:r>
              <a:rPr lang="en-US" b="1" dirty="0" err="1" smtClean="0">
                <a:solidFill>
                  <a:srgbClr val="C00000"/>
                </a:solidFill>
                <a:latin typeface="Bahnschrift Light Condensed" pitchFamily="34" charset="0"/>
              </a:rPr>
              <a:t>lakh</a:t>
            </a:r>
            <a:r>
              <a:rPr lang="en-US" b="1" dirty="0" smtClean="0">
                <a:solidFill>
                  <a:srgbClr val="C00000"/>
                </a:solidFill>
                <a:latin typeface="Bahnschrift Light Condensed" pitchFamily="34" charset="0"/>
              </a:rPr>
              <a:t> common service </a:t>
            </a:r>
            <a:r>
              <a:rPr lang="en-US" b="1" dirty="0" err="1" smtClean="0">
                <a:solidFill>
                  <a:srgbClr val="C00000"/>
                </a:solidFill>
                <a:latin typeface="Bahnschrift Light Condensed" pitchFamily="34" charset="0"/>
              </a:rPr>
              <a:t>centres</a:t>
            </a:r>
            <a:r>
              <a:rPr lang="en-US" b="1" dirty="0" smtClean="0">
                <a:solidFill>
                  <a:srgbClr val="C00000"/>
                </a:solidFill>
                <a:latin typeface="Bahnschrift Light Condensed" pitchFamily="34" charset="0"/>
              </a:rPr>
              <a:t> </a:t>
            </a:r>
            <a:r>
              <a:rPr lang="en-US" dirty="0" smtClean="0">
                <a:latin typeface="Bahnschrift Light Condensed" pitchFamily="34" charset="0"/>
              </a:rPr>
              <a:t>for </a:t>
            </a:r>
            <a:r>
              <a:rPr lang="en-US" dirty="0" err="1" smtClean="0">
                <a:latin typeface="Bahnschrift Light Condensed" pitchFamily="34" charset="0"/>
              </a:rPr>
              <a:t>govt</a:t>
            </a:r>
            <a:r>
              <a:rPr lang="en-US" dirty="0" smtClean="0">
                <a:latin typeface="Bahnschrift Light Condensed" pitchFamily="34" charset="0"/>
              </a:rPr>
              <a:t> schemes established offering digital services </a:t>
            </a:r>
          </a:p>
          <a:p>
            <a:pPr marL="228600" indent="-228600" fontAlgn="base">
              <a:lnSpc>
                <a:spcPct val="85000"/>
              </a:lnSpc>
              <a:spcBef>
                <a:spcPts val="300"/>
              </a:spcBef>
              <a:spcAft>
                <a:spcPts val="300"/>
              </a:spcAft>
              <a:buFont typeface="Arial" pitchFamily="34" charset="0"/>
              <a:buChar char="•"/>
            </a:pPr>
            <a:r>
              <a:rPr lang="en-US" dirty="0" smtClean="0">
                <a:latin typeface="Bahnschrift Light Condensed" pitchFamily="34" charset="0"/>
              </a:rPr>
              <a:t>Digital payment transactions at an all-time high. In March 2019 the total number of </a:t>
            </a:r>
            <a:r>
              <a:rPr lang="en-US" b="1" dirty="0" smtClean="0">
                <a:solidFill>
                  <a:srgbClr val="C00000"/>
                </a:solidFill>
                <a:latin typeface="Bahnschrift Light Condensed" pitchFamily="34" charset="0"/>
              </a:rPr>
              <a:t>digital transactions was whopping 332.34 </a:t>
            </a:r>
            <a:r>
              <a:rPr lang="en-US" b="1" dirty="0" err="1" smtClean="0">
                <a:solidFill>
                  <a:srgbClr val="C00000"/>
                </a:solidFill>
                <a:latin typeface="Bahnschrift Light Condensed" pitchFamily="34" charset="0"/>
              </a:rPr>
              <a:t>crore</a:t>
            </a:r>
            <a:endParaRPr lang="en-US" b="1" dirty="0" smtClean="0">
              <a:solidFill>
                <a:srgbClr val="C00000"/>
              </a:solidFill>
              <a:latin typeface="Bahnschrift Light Condensed" pitchFamily="34" charset="0"/>
            </a:endParaRPr>
          </a:p>
          <a:p>
            <a:pPr marL="228600" indent="-228600" fontAlgn="base">
              <a:lnSpc>
                <a:spcPct val="85000"/>
              </a:lnSpc>
              <a:spcBef>
                <a:spcPts val="300"/>
              </a:spcBef>
              <a:spcAft>
                <a:spcPts val="300"/>
              </a:spcAft>
              <a:buFont typeface="Arial" pitchFamily="34" charset="0"/>
              <a:buChar char="•"/>
            </a:pPr>
            <a:r>
              <a:rPr lang="en-US" dirty="0" smtClean="0">
                <a:latin typeface="Bahnschrift Light Condensed" pitchFamily="34" charset="0"/>
              </a:rPr>
              <a:t>Number of transactions via </a:t>
            </a:r>
            <a:r>
              <a:rPr lang="en-US" b="1" dirty="0" smtClean="0">
                <a:solidFill>
                  <a:srgbClr val="C00000"/>
                </a:solidFill>
                <a:latin typeface="Bahnschrift Light Condensed" pitchFamily="34" charset="0"/>
              </a:rPr>
              <a:t>BHIM-UPI</a:t>
            </a:r>
            <a:r>
              <a:rPr lang="en-US" dirty="0" smtClean="0">
                <a:latin typeface="Bahnschrift Light Condensed" pitchFamily="34" charset="0"/>
              </a:rPr>
              <a:t> were at an all-time high </a:t>
            </a:r>
            <a:r>
              <a:rPr lang="en-US" b="1" dirty="0" smtClean="0">
                <a:latin typeface="Bahnschrift Light Condensed" pitchFamily="34" charset="0"/>
              </a:rPr>
              <a:t>3 </a:t>
            </a:r>
            <a:r>
              <a:rPr lang="en-US" b="1" dirty="0" err="1" smtClean="0">
                <a:latin typeface="Bahnschrift Light Condensed" pitchFamily="34" charset="0"/>
              </a:rPr>
              <a:t>lakh</a:t>
            </a:r>
            <a:r>
              <a:rPr lang="en-US" b="1" dirty="0" smtClean="0">
                <a:latin typeface="Bahnschrift Light Condensed" pitchFamily="34" charset="0"/>
              </a:rPr>
              <a:t> </a:t>
            </a:r>
            <a:r>
              <a:rPr lang="en-US" b="1" dirty="0" err="1" smtClean="0">
                <a:latin typeface="Bahnschrift Light Condensed" pitchFamily="34" charset="0"/>
              </a:rPr>
              <a:t>Crore</a:t>
            </a:r>
            <a:r>
              <a:rPr lang="en-US" b="1" dirty="0" smtClean="0">
                <a:latin typeface="Bahnschrift Light Condensed" pitchFamily="34" charset="0"/>
              </a:rPr>
              <a:t> (</a:t>
            </a:r>
            <a:r>
              <a:rPr lang="en-US" dirty="0" smtClean="0">
                <a:latin typeface="Bahnschrift Light Condensed" pitchFamily="34" charset="0"/>
              </a:rPr>
              <a:t>March 2019 at </a:t>
            </a:r>
            <a:r>
              <a:rPr lang="en-US" b="1" dirty="0" smtClean="0">
                <a:solidFill>
                  <a:schemeClr val="tx1">
                    <a:lumMod val="95000"/>
                    <a:lumOff val="5000"/>
                  </a:schemeClr>
                </a:solidFill>
                <a:latin typeface="Bahnschrift Light Condensed" pitchFamily="34" charset="0"/>
              </a:rPr>
              <a:t>79.9 </a:t>
            </a:r>
            <a:r>
              <a:rPr lang="en-US" b="1" dirty="0" err="1" smtClean="0">
                <a:solidFill>
                  <a:schemeClr val="tx1">
                    <a:lumMod val="95000"/>
                    <a:lumOff val="5000"/>
                  </a:schemeClr>
                </a:solidFill>
                <a:latin typeface="Bahnschrift Light Condensed" pitchFamily="34" charset="0"/>
              </a:rPr>
              <a:t>crore</a:t>
            </a:r>
            <a:r>
              <a:rPr lang="en-US" b="1" dirty="0" smtClean="0">
                <a:solidFill>
                  <a:srgbClr val="C00000"/>
                </a:solidFill>
                <a:latin typeface="Bahnschrift Light Condensed" pitchFamily="34" charset="0"/>
              </a:rPr>
              <a:t>)</a:t>
            </a:r>
          </a:p>
          <a:p>
            <a:pPr marL="228600" indent="-228600" fontAlgn="base">
              <a:lnSpc>
                <a:spcPct val="85000"/>
              </a:lnSpc>
              <a:spcBef>
                <a:spcPts val="300"/>
              </a:spcBef>
              <a:spcAft>
                <a:spcPts val="300"/>
              </a:spcAft>
              <a:buFont typeface="Arial" pitchFamily="34" charset="0"/>
              <a:buChar char="•"/>
            </a:pPr>
            <a:r>
              <a:rPr lang="en-US" dirty="0" smtClean="0">
                <a:latin typeface="Bahnschrift Light Condensed" pitchFamily="34" charset="0"/>
              </a:rPr>
              <a:t>To </a:t>
            </a:r>
            <a:r>
              <a:rPr lang="en-US" b="1" dirty="0" smtClean="0">
                <a:solidFill>
                  <a:srgbClr val="C00000"/>
                </a:solidFill>
                <a:latin typeface="Bahnschrift Light Condensed" pitchFamily="34" charset="0"/>
              </a:rPr>
              <a:t>provide IT jobs </a:t>
            </a:r>
            <a:r>
              <a:rPr lang="en-US" dirty="0" smtClean="0">
                <a:latin typeface="Bahnschrift Light Condensed" pitchFamily="34" charset="0"/>
              </a:rPr>
              <a:t>in semi-urban areas, the </a:t>
            </a:r>
            <a:r>
              <a:rPr lang="en-US" dirty="0" err="1" smtClean="0">
                <a:latin typeface="Bahnschrift Light Condensed" pitchFamily="34" charset="0"/>
              </a:rPr>
              <a:t>govt</a:t>
            </a:r>
            <a:r>
              <a:rPr lang="en-US" dirty="0" smtClean="0">
                <a:latin typeface="Bahnschrift Light Condensed" pitchFamily="34" charset="0"/>
              </a:rPr>
              <a:t> opened </a:t>
            </a:r>
            <a:r>
              <a:rPr lang="en-US" b="1" dirty="0" smtClean="0">
                <a:solidFill>
                  <a:srgbClr val="C00000"/>
                </a:solidFill>
                <a:latin typeface="Bahnschrift Light Condensed" pitchFamily="34" charset="0"/>
              </a:rPr>
              <a:t>202 BPO </a:t>
            </a:r>
            <a:r>
              <a:rPr lang="en-US" b="1" dirty="0" err="1" smtClean="0">
                <a:solidFill>
                  <a:srgbClr val="C00000"/>
                </a:solidFill>
                <a:latin typeface="Bahnschrift Light Condensed" pitchFamily="34" charset="0"/>
              </a:rPr>
              <a:t>centres</a:t>
            </a:r>
            <a:r>
              <a:rPr lang="en-US" b="1" dirty="0" smtClean="0">
                <a:solidFill>
                  <a:srgbClr val="C00000"/>
                </a:solidFill>
                <a:latin typeface="Bahnschrift Light Condensed" pitchFamily="34" charset="0"/>
              </a:rPr>
              <a:t> in 100 small &amp; </a:t>
            </a:r>
            <a:r>
              <a:rPr lang="en-US" b="1" dirty="0" err="1" smtClean="0">
                <a:solidFill>
                  <a:srgbClr val="C00000"/>
                </a:solidFill>
                <a:latin typeface="Bahnschrift Light Condensed" pitchFamily="34" charset="0"/>
              </a:rPr>
              <a:t>medim</a:t>
            </a:r>
            <a:r>
              <a:rPr lang="en-US" b="1" dirty="0" smtClean="0">
                <a:solidFill>
                  <a:srgbClr val="C00000"/>
                </a:solidFill>
                <a:latin typeface="Bahnschrift Light Condensed" pitchFamily="34" charset="0"/>
              </a:rPr>
              <a:t> towns</a:t>
            </a:r>
          </a:p>
          <a:p>
            <a:pPr marL="228600" indent="-228600" fontAlgn="base">
              <a:lnSpc>
                <a:spcPct val="85000"/>
              </a:lnSpc>
              <a:spcBef>
                <a:spcPts val="300"/>
              </a:spcBef>
              <a:spcAft>
                <a:spcPts val="300"/>
              </a:spcAft>
              <a:buFont typeface="Arial" pitchFamily="34" charset="0"/>
              <a:buChar char="•"/>
            </a:pPr>
            <a:r>
              <a:rPr lang="en-US" dirty="0" smtClean="0">
                <a:latin typeface="Bahnschrift Light Condensed" pitchFamily="34" charset="0"/>
              </a:rPr>
              <a:t>India emerged as the </a:t>
            </a:r>
            <a:r>
              <a:rPr lang="en-US" b="1" dirty="0" smtClean="0">
                <a:solidFill>
                  <a:srgbClr val="C00000"/>
                </a:solidFill>
                <a:latin typeface="Bahnschrift Light Condensed" pitchFamily="34" charset="0"/>
              </a:rPr>
              <a:t>second largest mobile phone manufacturer </a:t>
            </a:r>
            <a:r>
              <a:rPr lang="en-US" dirty="0" smtClean="0">
                <a:latin typeface="Bahnschrift Light Condensed" pitchFamily="34" charset="0"/>
              </a:rPr>
              <a:t>in the world with 268 mobile handset</a:t>
            </a:r>
          </a:p>
          <a:p>
            <a:pPr marL="228600" indent="-228600" fontAlgn="base">
              <a:lnSpc>
                <a:spcPct val="85000"/>
              </a:lnSpc>
              <a:spcBef>
                <a:spcPts val="300"/>
              </a:spcBef>
              <a:spcAft>
                <a:spcPts val="300"/>
              </a:spcAft>
              <a:buFont typeface="Arial" pitchFamily="34" charset="0"/>
              <a:buChar char="•"/>
            </a:pPr>
            <a:r>
              <a:rPr lang="en-US" dirty="0" smtClean="0">
                <a:latin typeface="Bahnschrift Light Condensed" pitchFamily="34" charset="0"/>
              </a:rPr>
              <a:t>Prior to </a:t>
            </a:r>
            <a:r>
              <a:rPr lang="en-US" b="1" dirty="0" smtClean="0">
                <a:latin typeface="Bahnschrift Light Condensed" pitchFamily="34" charset="0"/>
              </a:rPr>
              <a:t>2014</a:t>
            </a:r>
            <a:r>
              <a:rPr lang="en-US" dirty="0" smtClean="0">
                <a:latin typeface="Bahnschrift Light Condensed" pitchFamily="34" charset="0"/>
              </a:rPr>
              <a:t>, only </a:t>
            </a:r>
            <a:r>
              <a:rPr lang="en-US" b="1" dirty="0" smtClean="0">
                <a:latin typeface="Bahnschrift Light Condensed" pitchFamily="34" charset="0"/>
              </a:rPr>
              <a:t>5 dozen </a:t>
            </a:r>
            <a:r>
              <a:rPr lang="en-US" b="1" dirty="0" err="1" smtClean="0">
                <a:latin typeface="Bahnschrift Light Condensed" pitchFamily="34" charset="0"/>
              </a:rPr>
              <a:t>panchayats</a:t>
            </a:r>
            <a:r>
              <a:rPr lang="en-US" b="1" dirty="0" smtClean="0">
                <a:latin typeface="Bahnschrift Light Condensed" pitchFamily="34" charset="0"/>
              </a:rPr>
              <a:t> </a:t>
            </a:r>
            <a:r>
              <a:rPr lang="en-US" dirty="0" smtClean="0">
                <a:latin typeface="Bahnschrift Light Condensed" pitchFamily="34" charset="0"/>
              </a:rPr>
              <a:t>had the optical fiber network now it is </a:t>
            </a:r>
            <a:r>
              <a:rPr lang="en-US" b="1" dirty="0" smtClean="0">
                <a:latin typeface="Bahnschrift Light Condensed" pitchFamily="34" charset="0"/>
              </a:rPr>
              <a:t>1.5 </a:t>
            </a:r>
            <a:r>
              <a:rPr lang="en-US" b="1" dirty="0" err="1" smtClean="0">
                <a:latin typeface="Bahnschrift Light Condensed" pitchFamily="34" charset="0"/>
              </a:rPr>
              <a:t>lakh</a:t>
            </a:r>
            <a:r>
              <a:rPr lang="en-US" b="1" dirty="0" smtClean="0">
                <a:latin typeface="Bahnschrift Light Condensed" pitchFamily="34" charset="0"/>
              </a:rPr>
              <a:t> </a:t>
            </a:r>
            <a:r>
              <a:rPr lang="en-US" b="1" dirty="0" err="1" smtClean="0">
                <a:latin typeface="Bahnschrift Light Condensed" pitchFamily="34" charset="0"/>
              </a:rPr>
              <a:t>panchayats</a:t>
            </a:r>
            <a:r>
              <a:rPr lang="en-US" b="1" dirty="0" smtClean="0">
                <a:latin typeface="Bahnschrift Light Condensed" pitchFamily="34" charset="0"/>
              </a:rPr>
              <a:t> </a:t>
            </a:r>
            <a:r>
              <a:rPr lang="en-US" dirty="0" smtClean="0">
                <a:latin typeface="Bahnschrift Light Condensed" pitchFamily="34" charset="0"/>
              </a:rPr>
              <a:t/>
            </a:r>
            <a:br>
              <a:rPr lang="en-US" dirty="0" smtClean="0">
                <a:latin typeface="Bahnschrift Light Condensed" pitchFamily="34" charset="0"/>
              </a:rPr>
            </a:br>
            <a:endParaRPr lang="en-US" dirty="0" smtClean="0">
              <a:latin typeface="Bahnschrift Light Condensed" pitchFamily="34" charset="0"/>
            </a:endParaRP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122332"/>
            <a:ext cx="8829102" cy="10016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Bahnschrift Light SemiCondensed" pitchFamily="34" charset="0"/>
              </a:rPr>
              <a:t>Storage &amp; Warehousing  for Agriculture Sector</a:t>
            </a:r>
            <a:endParaRPr lang="en-US" sz="2400" b="1" dirty="0">
              <a:latin typeface="Bahnschrift Light SemiCondensed" pitchFamily="34" charset="0"/>
            </a:endParaRPr>
          </a:p>
        </p:txBody>
      </p:sp>
      <p:sp>
        <p:nvSpPr>
          <p:cNvPr id="6" name="Rectangle 5"/>
          <p:cNvSpPr/>
          <p:nvPr/>
        </p:nvSpPr>
        <p:spPr>
          <a:xfrm>
            <a:off x="152400" y="1200150"/>
            <a:ext cx="5867400" cy="3296287"/>
          </a:xfrm>
          <a:prstGeom prst="rect">
            <a:avLst/>
          </a:prstGeom>
        </p:spPr>
        <p:txBody>
          <a:bodyPr wrap="square">
            <a:spAutoFit/>
          </a:bodyPr>
          <a:lstStyle/>
          <a:p>
            <a:pPr marL="228600" indent="-228600" algn="just">
              <a:lnSpc>
                <a:spcPct val="90000"/>
              </a:lnSpc>
              <a:spcBef>
                <a:spcPts val="600"/>
              </a:spcBef>
              <a:spcAft>
                <a:spcPts val="600"/>
              </a:spcAft>
              <a:buFont typeface="Arial" pitchFamily="34" charset="0"/>
              <a:buChar char="•"/>
            </a:pPr>
            <a:r>
              <a:rPr lang="en-US" b="1" dirty="0" smtClean="0">
                <a:solidFill>
                  <a:srgbClr val="C00000"/>
                </a:solidFill>
                <a:latin typeface="Bahnschrift Light Condensed" pitchFamily="34" charset="0"/>
              </a:rPr>
              <a:t>Agricultural produce being perishable </a:t>
            </a:r>
            <a:r>
              <a:rPr lang="en-US" dirty="0" smtClean="0">
                <a:latin typeface="Bahnschrift Light Condensed" pitchFamily="34" charset="0"/>
              </a:rPr>
              <a:t>in nature the farmers are compelled for </a:t>
            </a:r>
            <a:r>
              <a:rPr lang="en-US" b="1" dirty="0" smtClean="0">
                <a:solidFill>
                  <a:srgbClr val="C00000"/>
                </a:solidFill>
                <a:latin typeface="Bahnschrift Light Condensed" pitchFamily="34" charset="0"/>
              </a:rPr>
              <a:t>distress sale </a:t>
            </a:r>
            <a:r>
              <a:rPr lang="en-US" dirty="0" smtClean="0">
                <a:latin typeface="Bahnschrift Light Condensed" pitchFamily="34" charset="0"/>
              </a:rPr>
              <a:t>soon after production</a:t>
            </a:r>
          </a:p>
          <a:p>
            <a:pPr marL="228600" indent="-228600" algn="just">
              <a:lnSpc>
                <a:spcPct val="90000"/>
              </a:lnSpc>
              <a:spcBef>
                <a:spcPts val="600"/>
              </a:spcBef>
              <a:spcAft>
                <a:spcPts val="600"/>
              </a:spcAft>
              <a:buFont typeface="Arial" pitchFamily="34" charset="0"/>
              <a:buChar char="•"/>
            </a:pPr>
            <a:r>
              <a:rPr lang="en-US" dirty="0" smtClean="0">
                <a:latin typeface="Bahnschrift Light Condensed" pitchFamily="34" charset="0"/>
              </a:rPr>
              <a:t>Discourage distress sale by farmers and to encourage them to store their produce in warehousing. India is facing acute shortage of organized and good quality warehousing and storage infrastructure for agricultural commodities. </a:t>
            </a:r>
          </a:p>
          <a:p>
            <a:pPr marL="228600" indent="-228600" algn="just">
              <a:lnSpc>
                <a:spcPct val="90000"/>
              </a:lnSpc>
              <a:spcBef>
                <a:spcPts val="600"/>
              </a:spcBef>
              <a:spcAft>
                <a:spcPts val="600"/>
              </a:spcAft>
              <a:buFont typeface="Arial" pitchFamily="34" charset="0"/>
              <a:buChar char="•"/>
            </a:pPr>
            <a:r>
              <a:rPr lang="en-US" dirty="0" smtClean="0">
                <a:latin typeface="Bahnschrift Light Condensed" pitchFamily="34" charset="0"/>
              </a:rPr>
              <a:t>Around </a:t>
            </a:r>
            <a:r>
              <a:rPr lang="en-US" b="1" dirty="0" smtClean="0">
                <a:latin typeface="Bahnschrift Light Condensed" pitchFamily="34" charset="0"/>
              </a:rPr>
              <a:t>20 to 40% of total produce </a:t>
            </a:r>
            <a:r>
              <a:rPr lang="en-US" dirty="0" smtClean="0">
                <a:latin typeface="Bahnschrift Light Condensed" pitchFamily="34" charset="0"/>
              </a:rPr>
              <a:t>is lost post-harvest due to lack of cold storage spaces.</a:t>
            </a:r>
          </a:p>
          <a:p>
            <a:pPr marL="228600" indent="-228600" algn="just">
              <a:lnSpc>
                <a:spcPct val="90000"/>
              </a:lnSpc>
              <a:spcBef>
                <a:spcPts val="600"/>
              </a:spcBef>
              <a:spcAft>
                <a:spcPts val="600"/>
              </a:spcAft>
              <a:buFont typeface="Arial" pitchFamily="34" charset="0"/>
              <a:buChar char="•"/>
            </a:pPr>
            <a:r>
              <a:rPr lang="en-US" b="1" dirty="0" smtClean="0">
                <a:latin typeface="Bahnschrift Light Condensed" pitchFamily="34" charset="0"/>
              </a:rPr>
              <a:t>Current cold storage capacity </a:t>
            </a:r>
            <a:r>
              <a:rPr lang="en-US" dirty="0" smtClean="0">
                <a:latin typeface="Bahnschrift Light Condensed" pitchFamily="34" charset="0"/>
              </a:rPr>
              <a:t>is estimated to be about </a:t>
            </a:r>
            <a:r>
              <a:rPr lang="en-US" b="1" dirty="0" smtClean="0">
                <a:latin typeface="Bahnschrift Light Condensed" pitchFamily="34" charset="0"/>
              </a:rPr>
              <a:t>25 mill.MT </a:t>
            </a:r>
            <a:r>
              <a:rPr lang="en-US" dirty="0" smtClean="0">
                <a:latin typeface="Bahnschrift Light Condensed" pitchFamily="34" charset="0"/>
              </a:rPr>
              <a:t>against the total </a:t>
            </a:r>
            <a:r>
              <a:rPr lang="en-US" b="1" dirty="0" smtClean="0">
                <a:latin typeface="Bahnschrift Light Condensed" pitchFamily="34" charset="0"/>
              </a:rPr>
              <a:t>demand of approximately 60 mill</a:t>
            </a:r>
            <a:r>
              <a:rPr lang="en-US" dirty="0" smtClean="0">
                <a:latin typeface="Bahnschrift Light Condensed" pitchFamily="34" charset="0"/>
              </a:rPr>
              <a:t>. MT, leading to a shortfall of about 30 million to 35 mill. MT. </a:t>
            </a:r>
            <a:r>
              <a:rPr lang="en-US" b="1" dirty="0" smtClean="0">
                <a:latin typeface="Bahnschrift Light Condensed" pitchFamily="34" charset="0"/>
              </a:rPr>
              <a:t>(</a:t>
            </a:r>
            <a:r>
              <a:rPr lang="en-US" b="1" dirty="0" smtClean="0">
                <a:solidFill>
                  <a:srgbClr val="C00000"/>
                </a:solidFill>
                <a:latin typeface="Bahnschrift Light Condensed" pitchFamily="34" charset="0"/>
              </a:rPr>
              <a:t>ASSOCHAM, 2020)</a:t>
            </a:r>
            <a:r>
              <a:rPr lang="en-US" sz="1600" b="1" dirty="0" smtClean="0">
                <a:solidFill>
                  <a:srgbClr val="C00000"/>
                </a:solidFill>
                <a:latin typeface="Bahnschrift Light Condensed" pitchFamily="34" charset="0"/>
              </a:rPr>
              <a:t> </a:t>
            </a:r>
            <a:r>
              <a:rPr lang="en-US" sz="1700" dirty="0" smtClean="0">
                <a:latin typeface="Bahnschrift Light Condensed" pitchFamily="34" charset="0"/>
              </a:rPr>
              <a:t>	</a:t>
            </a:r>
          </a:p>
        </p:txBody>
      </p:sp>
      <p:pic>
        <p:nvPicPr>
          <p:cNvPr id="8194" name="Picture 2" descr="C5 Cold Chain India Pvt Ltd, Hootagalli - Cold Storage Services in ..."/>
          <p:cNvPicPr>
            <a:picLocks noChangeAspect="1" noChangeArrowheads="1"/>
          </p:cNvPicPr>
          <p:nvPr/>
        </p:nvPicPr>
        <p:blipFill>
          <a:blip r:embed="rId3" cstate="print"/>
          <a:srcRect r="22917"/>
          <a:stretch>
            <a:fillRect/>
          </a:stretch>
        </p:blipFill>
        <p:spPr bwMode="auto">
          <a:xfrm>
            <a:off x="6172200" y="1276350"/>
            <a:ext cx="2518833" cy="2644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122332"/>
            <a:ext cx="8829102" cy="10016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latin typeface="Bahnschrift Light Condensed" pitchFamily="34" charset="0"/>
              </a:rPr>
              <a:t>Pradhan</a:t>
            </a:r>
            <a:r>
              <a:rPr lang="en-US" sz="3200" b="1" dirty="0" smtClean="0">
                <a:latin typeface="Bahnschrift Light Condensed" pitchFamily="34" charset="0"/>
              </a:rPr>
              <a:t> </a:t>
            </a:r>
            <a:r>
              <a:rPr lang="en-US" sz="3200" b="1" dirty="0" err="1" smtClean="0">
                <a:latin typeface="Bahnschrift Light Condensed" pitchFamily="34" charset="0"/>
              </a:rPr>
              <a:t>Mantri</a:t>
            </a:r>
            <a:r>
              <a:rPr lang="en-US" sz="3200" b="1" dirty="0" smtClean="0">
                <a:latin typeface="Bahnschrift Light Condensed" pitchFamily="34" charset="0"/>
              </a:rPr>
              <a:t> </a:t>
            </a:r>
            <a:r>
              <a:rPr lang="en-US" sz="3200" b="1" dirty="0" err="1" smtClean="0">
                <a:latin typeface="Bahnschrift Light Condensed" pitchFamily="34" charset="0"/>
              </a:rPr>
              <a:t>Kisan</a:t>
            </a:r>
            <a:r>
              <a:rPr lang="en-US" sz="3200" b="1" dirty="0" smtClean="0">
                <a:latin typeface="Bahnschrift Light Condensed" pitchFamily="34" charset="0"/>
              </a:rPr>
              <a:t> </a:t>
            </a:r>
            <a:r>
              <a:rPr lang="en-US" sz="3200" b="1" dirty="0" err="1" smtClean="0">
                <a:latin typeface="Bahnschrift Light Condensed" pitchFamily="34" charset="0"/>
              </a:rPr>
              <a:t>Sampada</a:t>
            </a:r>
            <a:r>
              <a:rPr lang="en-US" sz="3200" b="1" dirty="0" smtClean="0">
                <a:latin typeface="Bahnschrift Light Condensed" pitchFamily="34" charset="0"/>
              </a:rPr>
              <a:t> </a:t>
            </a:r>
            <a:r>
              <a:rPr lang="en-US" sz="3200" b="1" dirty="0" err="1" smtClean="0">
                <a:latin typeface="Bahnschrift Light Condensed" pitchFamily="34" charset="0"/>
              </a:rPr>
              <a:t>Yojana</a:t>
            </a:r>
            <a:r>
              <a:rPr lang="en-US" sz="3200" b="1" dirty="0" smtClean="0">
                <a:latin typeface="Bahnschrift Light Condensed" pitchFamily="34" charset="0"/>
              </a:rPr>
              <a:t> (PMKSY)</a:t>
            </a:r>
            <a:endParaRPr lang="en-US" sz="3200" b="1" dirty="0">
              <a:latin typeface="Bahnschrift Light SemiCondensed" pitchFamily="34" charset="0"/>
            </a:endParaRPr>
          </a:p>
        </p:txBody>
      </p:sp>
      <p:sp>
        <p:nvSpPr>
          <p:cNvPr id="6" name="Rectangle 5"/>
          <p:cNvSpPr/>
          <p:nvPr/>
        </p:nvSpPr>
        <p:spPr>
          <a:xfrm>
            <a:off x="152400" y="1276351"/>
            <a:ext cx="8686800" cy="2908489"/>
          </a:xfrm>
          <a:prstGeom prst="rect">
            <a:avLst/>
          </a:prstGeom>
        </p:spPr>
        <p:txBody>
          <a:bodyPr wrap="square">
            <a:spAutoFit/>
          </a:bodyPr>
          <a:lstStyle/>
          <a:p>
            <a:pPr marL="176213" indent="-176213" algn="just">
              <a:lnSpc>
                <a:spcPct val="85000"/>
              </a:lnSpc>
              <a:spcBef>
                <a:spcPts val="600"/>
              </a:spcBef>
              <a:spcAft>
                <a:spcPts val="600"/>
              </a:spcAft>
              <a:buFont typeface="Arial" pitchFamily="34" charset="0"/>
              <a:buChar char="•"/>
            </a:pPr>
            <a:r>
              <a:rPr lang="en-US" sz="2000" dirty="0" smtClean="0">
                <a:latin typeface="Bahnschrift Light Condensed" pitchFamily="34" charset="0"/>
              </a:rPr>
              <a:t>Union finance minister in her </a:t>
            </a:r>
            <a:r>
              <a:rPr lang="en-US" sz="2000" b="1" dirty="0" smtClean="0">
                <a:latin typeface="Bahnschrift Light Condensed" pitchFamily="34" charset="0"/>
              </a:rPr>
              <a:t>2020 budget </a:t>
            </a:r>
            <a:r>
              <a:rPr lang="en-US" sz="2000" dirty="0" smtClean="0">
                <a:latin typeface="Bahnschrift Light Condensed" pitchFamily="34" charset="0"/>
              </a:rPr>
              <a:t>has announced the </a:t>
            </a:r>
            <a:r>
              <a:rPr lang="en-US" sz="2000" b="1" dirty="0" smtClean="0">
                <a:latin typeface="Bahnschrift Light Condensed" pitchFamily="34" charset="0"/>
              </a:rPr>
              <a:t>setting up of storage facilities at villages</a:t>
            </a:r>
            <a:r>
              <a:rPr lang="en-US" sz="2000" dirty="0" smtClean="0">
                <a:latin typeface="Bahnschrift Light Condensed" pitchFamily="34" charset="0"/>
              </a:rPr>
              <a:t> as part of the Creation of Backward and Forward Linkages (CBFL) under the Pradhan </a:t>
            </a:r>
            <a:r>
              <a:rPr lang="en-US" sz="2000" dirty="0" err="1" smtClean="0">
                <a:latin typeface="Bahnschrift Light Condensed" pitchFamily="34" charset="0"/>
              </a:rPr>
              <a:t>Mantri</a:t>
            </a:r>
            <a:r>
              <a:rPr lang="en-US" sz="2000" dirty="0" smtClean="0">
                <a:latin typeface="Bahnschrift Light Condensed" pitchFamily="34" charset="0"/>
              </a:rPr>
              <a:t> </a:t>
            </a:r>
            <a:r>
              <a:rPr lang="en-US" sz="2000" dirty="0" err="1" smtClean="0">
                <a:latin typeface="Bahnschrift Light Condensed" pitchFamily="34" charset="0"/>
              </a:rPr>
              <a:t>Kisan</a:t>
            </a:r>
            <a:r>
              <a:rPr lang="en-US" sz="2000" dirty="0" smtClean="0">
                <a:latin typeface="Bahnschrift Light Condensed" pitchFamily="34" charset="0"/>
              </a:rPr>
              <a:t> </a:t>
            </a:r>
            <a:r>
              <a:rPr lang="en-US" sz="2000" dirty="0" err="1" smtClean="0">
                <a:latin typeface="Bahnschrift Light Condensed" pitchFamily="34" charset="0"/>
              </a:rPr>
              <a:t>Sampada</a:t>
            </a:r>
            <a:r>
              <a:rPr lang="en-US" sz="2000" dirty="0" smtClean="0">
                <a:latin typeface="Bahnschrift Light Condensed" pitchFamily="34" charset="0"/>
              </a:rPr>
              <a:t> </a:t>
            </a:r>
            <a:r>
              <a:rPr lang="en-US" sz="2000" dirty="0" err="1" smtClean="0">
                <a:latin typeface="Bahnschrift Light Condensed" pitchFamily="34" charset="0"/>
              </a:rPr>
              <a:t>Yojana</a:t>
            </a:r>
            <a:r>
              <a:rPr lang="en-US" sz="2000" dirty="0" smtClean="0">
                <a:latin typeface="Bahnschrift Light Condensed" pitchFamily="34" charset="0"/>
              </a:rPr>
              <a:t> (PMKSY). </a:t>
            </a:r>
          </a:p>
          <a:p>
            <a:pPr marL="176213" indent="-176213" algn="just">
              <a:lnSpc>
                <a:spcPct val="85000"/>
              </a:lnSpc>
              <a:spcBef>
                <a:spcPts val="600"/>
              </a:spcBef>
              <a:spcAft>
                <a:spcPts val="600"/>
              </a:spcAft>
              <a:buFont typeface="Arial" pitchFamily="34" charset="0"/>
              <a:buChar char="•"/>
            </a:pPr>
            <a:r>
              <a:rPr lang="en-US" sz="2000" dirty="0" smtClean="0">
                <a:latin typeface="Bahnschrift Light Condensed" pitchFamily="34" charset="0"/>
              </a:rPr>
              <a:t>The proposed facilities will be </a:t>
            </a:r>
            <a:r>
              <a:rPr lang="en-US" sz="2000" b="1" dirty="0" smtClean="0">
                <a:latin typeface="Bahnschrift Light Condensed" pitchFamily="34" charset="0"/>
              </a:rPr>
              <a:t>run by women self-help groups (SHG) </a:t>
            </a:r>
            <a:r>
              <a:rPr lang="en-US" sz="2000" dirty="0" smtClean="0">
                <a:latin typeface="Bahnschrift Light Condensed" pitchFamily="34" charset="0"/>
              </a:rPr>
              <a:t>and are expected to </a:t>
            </a:r>
            <a:r>
              <a:rPr lang="en-US" sz="2000" b="1" dirty="0" smtClean="0">
                <a:latin typeface="Bahnschrift Light Condensed" pitchFamily="34" charset="0"/>
              </a:rPr>
              <a:t>reduce logistics cost of farmers</a:t>
            </a:r>
            <a:r>
              <a:rPr lang="en-US" sz="2000" dirty="0" smtClean="0">
                <a:latin typeface="Bahnschrift Light Condensed" pitchFamily="34" charset="0"/>
              </a:rPr>
              <a:t>. </a:t>
            </a:r>
            <a:r>
              <a:rPr lang="en-US" sz="2000" b="1" dirty="0" smtClean="0">
                <a:latin typeface="Bahnschrift Light Condensed" pitchFamily="34" charset="0"/>
              </a:rPr>
              <a:t>State governments </a:t>
            </a:r>
            <a:r>
              <a:rPr lang="en-US" sz="2000" dirty="0" smtClean="0">
                <a:latin typeface="Bahnschrift Light Condensed" pitchFamily="34" charset="0"/>
              </a:rPr>
              <a:t>will provide the </a:t>
            </a:r>
            <a:r>
              <a:rPr lang="en-US" sz="2000" b="1" dirty="0" smtClean="0">
                <a:latin typeface="Bahnschrift Light Condensed" pitchFamily="34" charset="0"/>
              </a:rPr>
              <a:t>land</a:t>
            </a:r>
            <a:r>
              <a:rPr lang="en-US" sz="2000" dirty="0" smtClean="0">
                <a:latin typeface="Bahnschrift Light Condensed" pitchFamily="34" charset="0"/>
              </a:rPr>
              <a:t> for the facilities, they will be constructed on a public-private partnership </a:t>
            </a:r>
            <a:r>
              <a:rPr lang="en-US" sz="2000" b="1" dirty="0" smtClean="0">
                <a:latin typeface="Bahnschrift Light Condensed" pitchFamily="34" charset="0"/>
              </a:rPr>
              <a:t>(PPP) model</a:t>
            </a:r>
            <a:r>
              <a:rPr lang="en-US" sz="2000" dirty="0" smtClean="0">
                <a:latin typeface="Bahnschrift Light Condensed" pitchFamily="34" charset="0"/>
              </a:rPr>
              <a:t>.</a:t>
            </a:r>
          </a:p>
          <a:p>
            <a:pPr marL="176213" indent="-176213" algn="just">
              <a:lnSpc>
                <a:spcPct val="85000"/>
              </a:lnSpc>
              <a:spcBef>
                <a:spcPts val="600"/>
              </a:spcBef>
              <a:spcAft>
                <a:spcPts val="600"/>
              </a:spcAft>
              <a:buFont typeface="Arial" pitchFamily="34" charset="0"/>
              <a:buChar char="•"/>
            </a:pPr>
            <a:r>
              <a:rPr lang="en-US" sz="2000" dirty="0" smtClean="0">
                <a:latin typeface="Bahnschrift Light Condensed" pitchFamily="34" charset="0"/>
              </a:rPr>
              <a:t>NABARD will create warehouse facilities for food crops at block / </a:t>
            </a:r>
            <a:r>
              <a:rPr lang="en-US" sz="2000" dirty="0" err="1" smtClean="0">
                <a:latin typeface="Bahnschrift Light Condensed" pitchFamily="34" charset="0"/>
              </a:rPr>
              <a:t>taluka</a:t>
            </a:r>
            <a:r>
              <a:rPr lang="en-US" sz="2000" dirty="0" smtClean="0">
                <a:latin typeface="Bahnschrift Light Condensed" pitchFamily="34" charset="0"/>
              </a:rPr>
              <a:t> levels.</a:t>
            </a:r>
          </a:p>
          <a:p>
            <a:pPr marL="176213" indent="-176213" algn="just">
              <a:lnSpc>
                <a:spcPct val="85000"/>
              </a:lnSpc>
              <a:spcBef>
                <a:spcPts val="600"/>
              </a:spcBef>
              <a:spcAft>
                <a:spcPts val="600"/>
              </a:spcAft>
              <a:buFont typeface="Arial" pitchFamily="34" charset="0"/>
              <a:buChar char="•"/>
            </a:pPr>
            <a:r>
              <a:rPr lang="en-US" sz="2000" dirty="0" smtClean="0">
                <a:latin typeface="Bahnschrift Light Condensed" pitchFamily="34" charset="0"/>
              </a:rPr>
              <a:t>NABARD has been tasked with </a:t>
            </a:r>
            <a:r>
              <a:rPr lang="en-US" sz="2000" b="1" dirty="0" smtClean="0">
                <a:latin typeface="Bahnschrift Light Condensed" pitchFamily="34" charset="0"/>
              </a:rPr>
              <a:t>geo-tagging the 162 million metric </a:t>
            </a:r>
            <a:r>
              <a:rPr lang="en-US" sz="2000" b="1" dirty="0" err="1" smtClean="0">
                <a:latin typeface="Bahnschrift Light Condensed" pitchFamily="34" charset="0"/>
              </a:rPr>
              <a:t>tonnes</a:t>
            </a:r>
            <a:r>
              <a:rPr lang="en-US" sz="2000" b="1" dirty="0" smtClean="0">
                <a:latin typeface="Bahnschrift Light Condensed" pitchFamily="34" charset="0"/>
              </a:rPr>
              <a:t> (</a:t>
            </a:r>
            <a:r>
              <a:rPr lang="en-US" sz="2000" b="1" dirty="0" err="1" smtClean="0">
                <a:latin typeface="Bahnschrift Light Condensed" pitchFamily="34" charset="0"/>
              </a:rPr>
              <a:t>mmt</a:t>
            </a:r>
            <a:r>
              <a:rPr lang="en-US" sz="2000" b="1" dirty="0" smtClean="0">
                <a:latin typeface="Bahnschrift Light Condensed" pitchFamily="34" charset="0"/>
              </a:rPr>
              <a:t>) of warehousing</a:t>
            </a:r>
            <a:r>
              <a:rPr lang="en-US" sz="2000" dirty="0" smtClean="0">
                <a:latin typeface="Bahnschrift Light Condensed" pitchFamily="34" charset="0"/>
              </a:rPr>
              <a:t>, cold storage, etc, capacity which will help farmers with better market intelligence.</a:t>
            </a:r>
            <a:endParaRPr lang="en-US" sz="2000" b="1" dirty="0">
              <a:latin typeface="Bahnschrift Light Condensed" pitchFamily="34" charset="0"/>
            </a:endParaRP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122332"/>
            <a:ext cx="8829102" cy="10016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Bahnschrift Light Condensed" pitchFamily="34" charset="0"/>
              </a:rPr>
              <a:t>e -National Agriculture Market (NAM)</a:t>
            </a:r>
          </a:p>
          <a:p>
            <a:endParaRPr lang="en-US" sz="2400" b="1" dirty="0">
              <a:solidFill>
                <a:schemeClr val="bg1"/>
              </a:solidFill>
              <a:latin typeface="Bahnschrift Light SemiCondensed" pitchFamily="34" charset="0"/>
            </a:endParaRPr>
          </a:p>
        </p:txBody>
      </p:sp>
      <p:sp>
        <p:nvSpPr>
          <p:cNvPr id="6" name="Rectangle 5"/>
          <p:cNvSpPr/>
          <p:nvPr/>
        </p:nvSpPr>
        <p:spPr>
          <a:xfrm>
            <a:off x="152400" y="1200150"/>
            <a:ext cx="8686800" cy="3297826"/>
          </a:xfrm>
          <a:prstGeom prst="rect">
            <a:avLst/>
          </a:prstGeom>
        </p:spPr>
        <p:txBody>
          <a:bodyPr wrap="square">
            <a:spAutoFit/>
          </a:bodyPr>
          <a:lstStyle/>
          <a:p>
            <a:pPr marL="176213" indent="-176213" algn="just">
              <a:lnSpc>
                <a:spcPct val="85000"/>
              </a:lnSpc>
              <a:spcBef>
                <a:spcPts val="600"/>
              </a:spcBef>
              <a:spcAft>
                <a:spcPts val="600"/>
              </a:spcAft>
              <a:buFont typeface="Arial" pitchFamily="34" charset="0"/>
              <a:buChar char="•"/>
            </a:pPr>
            <a:r>
              <a:rPr lang="en-US" sz="2000" dirty="0" smtClean="0">
                <a:latin typeface="Bahnschrift Light Condensed" pitchFamily="34" charset="0"/>
              </a:rPr>
              <a:t>National Agriculture Market (NAM) is a </a:t>
            </a:r>
            <a:r>
              <a:rPr lang="en-US" sz="2000" b="1" dirty="0" smtClean="0">
                <a:latin typeface="Bahnschrift Light Condensed" pitchFamily="34" charset="0"/>
              </a:rPr>
              <a:t>pan-India electronic trading portal</a:t>
            </a:r>
            <a:r>
              <a:rPr lang="en-US" sz="2000" dirty="0" smtClean="0">
                <a:latin typeface="Bahnschrift Light Condensed" pitchFamily="34" charset="0"/>
              </a:rPr>
              <a:t> which networks the existing APMC </a:t>
            </a:r>
            <a:r>
              <a:rPr lang="en-US" sz="2000" dirty="0" err="1" smtClean="0">
                <a:latin typeface="Bahnschrift Light Condensed" pitchFamily="34" charset="0"/>
              </a:rPr>
              <a:t>mandis</a:t>
            </a:r>
            <a:r>
              <a:rPr lang="en-US" sz="2000" dirty="0" smtClean="0">
                <a:latin typeface="Bahnschrift Light Condensed" pitchFamily="34" charset="0"/>
              </a:rPr>
              <a:t> to create a </a:t>
            </a:r>
            <a:r>
              <a:rPr lang="en-US" sz="2000" b="1" dirty="0" smtClean="0">
                <a:latin typeface="Bahnschrift Light Condensed" pitchFamily="34" charset="0"/>
              </a:rPr>
              <a:t>unified national market for agricultural commodities.</a:t>
            </a:r>
          </a:p>
          <a:p>
            <a:pPr marL="176213" indent="-176213" algn="just">
              <a:lnSpc>
                <a:spcPct val="85000"/>
              </a:lnSpc>
              <a:spcBef>
                <a:spcPts val="600"/>
              </a:spcBef>
              <a:spcAft>
                <a:spcPts val="600"/>
              </a:spcAft>
              <a:buFont typeface="Arial" pitchFamily="34" charset="0"/>
              <a:buChar char="•"/>
            </a:pPr>
            <a:r>
              <a:rPr lang="en-US" sz="2000" dirty="0" smtClean="0">
                <a:latin typeface="Bahnschrift Light Condensed" pitchFamily="34" charset="0"/>
              </a:rPr>
              <a:t>Single National Agriculture Market (NAM) in the country, with a view to enable farmers to get a </a:t>
            </a:r>
            <a:r>
              <a:rPr lang="en-US" sz="2000" b="1" dirty="0" smtClean="0">
                <a:latin typeface="Bahnschrift Light Condensed" pitchFamily="34" charset="0"/>
              </a:rPr>
              <a:t>better price and for consumers</a:t>
            </a:r>
            <a:r>
              <a:rPr lang="en-US" sz="2000" dirty="0" smtClean="0">
                <a:latin typeface="Bahnschrift Light Condensed" pitchFamily="34" charset="0"/>
              </a:rPr>
              <a:t> to pay a lower price for </a:t>
            </a:r>
            <a:r>
              <a:rPr lang="en-US" sz="2000" dirty="0" err="1" smtClean="0">
                <a:latin typeface="Bahnschrift Light Condensed" pitchFamily="34" charset="0"/>
              </a:rPr>
              <a:t>agri</a:t>
            </a:r>
            <a:r>
              <a:rPr lang="en-US" sz="2000" dirty="0" smtClean="0">
                <a:latin typeface="Bahnschrift Light Condensed" pitchFamily="34" charset="0"/>
              </a:rPr>
              <a:t>-produce, a win-win situation at </a:t>
            </a:r>
            <a:r>
              <a:rPr lang="en-US" sz="2000" b="1" dirty="0" smtClean="0">
                <a:latin typeface="Bahnschrift Light Condensed" pitchFamily="34" charset="0"/>
              </a:rPr>
              <a:t>both ends of </a:t>
            </a:r>
            <a:r>
              <a:rPr lang="en-US" sz="2000" b="1" dirty="0" err="1" smtClean="0">
                <a:latin typeface="Bahnschrift Light Condensed" pitchFamily="34" charset="0"/>
              </a:rPr>
              <a:t>agri</a:t>
            </a:r>
            <a:r>
              <a:rPr lang="en-US" sz="2000" b="1" dirty="0" smtClean="0">
                <a:latin typeface="Bahnschrift Light Condensed" pitchFamily="34" charset="0"/>
              </a:rPr>
              <a:t>-value chains.</a:t>
            </a:r>
          </a:p>
          <a:p>
            <a:pPr marL="176213" indent="-176213" algn="just">
              <a:lnSpc>
                <a:spcPct val="85000"/>
              </a:lnSpc>
              <a:spcBef>
                <a:spcPts val="600"/>
              </a:spcBef>
              <a:spcAft>
                <a:spcPts val="600"/>
              </a:spcAft>
              <a:buFont typeface="Arial" pitchFamily="34" charset="0"/>
              <a:buChar char="•"/>
            </a:pPr>
            <a:r>
              <a:rPr lang="en-US" sz="2000" dirty="0" smtClean="0">
                <a:latin typeface="Bahnschrift Light Condensed" pitchFamily="34" charset="0"/>
              </a:rPr>
              <a:t>NAM addresses the price fluctuation by </a:t>
            </a:r>
            <a:r>
              <a:rPr lang="en-US" sz="2000" b="1" dirty="0" smtClean="0">
                <a:latin typeface="Bahnschrift Light Condensed" pitchFamily="34" charset="0"/>
              </a:rPr>
              <a:t>creating a unified market</a:t>
            </a:r>
            <a:r>
              <a:rPr lang="en-US" sz="2000" dirty="0" smtClean="0">
                <a:latin typeface="Bahnschrift Light Condensed" pitchFamily="34" charset="0"/>
              </a:rPr>
              <a:t> through </a:t>
            </a:r>
            <a:r>
              <a:rPr lang="en-US" sz="2000" b="1" dirty="0" smtClean="0">
                <a:latin typeface="Bahnschrift Light Condensed" pitchFamily="34" charset="0"/>
              </a:rPr>
              <a:t>online trading platform</a:t>
            </a:r>
            <a:r>
              <a:rPr lang="en-US" sz="2000" dirty="0" smtClean="0">
                <a:latin typeface="Bahnschrift Light Condensed" pitchFamily="34" charset="0"/>
              </a:rPr>
              <a:t>, both, at State and National level.</a:t>
            </a:r>
          </a:p>
          <a:p>
            <a:pPr marL="176213" indent="-176213" algn="just">
              <a:lnSpc>
                <a:spcPct val="85000"/>
              </a:lnSpc>
              <a:spcBef>
                <a:spcPts val="600"/>
              </a:spcBef>
              <a:spcAft>
                <a:spcPts val="600"/>
              </a:spcAft>
              <a:buFont typeface="Arial" pitchFamily="34" charset="0"/>
              <a:buChar char="•"/>
            </a:pPr>
            <a:r>
              <a:rPr lang="en-US" sz="2000" dirty="0" smtClean="0">
                <a:latin typeface="Bahnschrift Light Condensed" pitchFamily="34" charset="0"/>
              </a:rPr>
              <a:t>The </a:t>
            </a:r>
            <a:r>
              <a:rPr lang="en-US" sz="2000" b="1" dirty="0" err="1" smtClean="0">
                <a:solidFill>
                  <a:srgbClr val="C00000"/>
                </a:solidFill>
                <a:latin typeface="Bahnschrift Light Condensed" pitchFamily="34" charset="0"/>
              </a:rPr>
              <a:t>Dalwai</a:t>
            </a:r>
            <a:r>
              <a:rPr lang="en-US" sz="2000" b="1" dirty="0" smtClean="0">
                <a:solidFill>
                  <a:srgbClr val="C00000"/>
                </a:solidFill>
                <a:latin typeface="Bahnschrift Light Condensed" pitchFamily="34" charset="0"/>
              </a:rPr>
              <a:t> Committee on Doubling Farmers’ Income</a:t>
            </a:r>
            <a:r>
              <a:rPr lang="en-US" sz="2000" dirty="0" smtClean="0">
                <a:latin typeface="Bahnschrift Light Condensed" pitchFamily="34" charset="0"/>
              </a:rPr>
              <a:t> has pointed out that the </a:t>
            </a:r>
            <a:r>
              <a:rPr lang="en-US" sz="2000" b="1" dirty="0" smtClean="0">
                <a:solidFill>
                  <a:schemeClr val="tx1">
                    <a:lumMod val="95000"/>
                    <a:lumOff val="5000"/>
                  </a:schemeClr>
                </a:solidFill>
                <a:latin typeface="Bahnschrift Light Condensed" pitchFamily="34" charset="0"/>
              </a:rPr>
              <a:t>share of farmers </a:t>
            </a:r>
            <a:r>
              <a:rPr lang="en-US" sz="2000" dirty="0" smtClean="0">
                <a:latin typeface="Bahnschrift Light Condensed" pitchFamily="34" charset="0"/>
              </a:rPr>
              <a:t>in consumer’s price is very low; it generally varies </a:t>
            </a:r>
            <a:r>
              <a:rPr lang="en-US" sz="2000" b="1" dirty="0" smtClean="0">
                <a:latin typeface="Bahnschrift Light Condensed" pitchFamily="34" charset="0"/>
              </a:rPr>
              <a:t>from 15 to 40 per cent.</a:t>
            </a:r>
          </a:p>
          <a:p>
            <a:pPr marL="176213" indent="-176213" algn="just">
              <a:lnSpc>
                <a:spcPct val="85000"/>
              </a:lnSpc>
              <a:spcBef>
                <a:spcPts val="600"/>
              </a:spcBef>
              <a:spcAft>
                <a:spcPts val="600"/>
              </a:spcAft>
              <a:buFont typeface="Arial" pitchFamily="34" charset="0"/>
              <a:buChar char="•"/>
            </a:pPr>
            <a:endParaRPr lang="en-US" b="1" dirty="0">
              <a:latin typeface="Bahnschrift Light Condensed" pitchFamily="34" charset="0"/>
            </a:endParaRP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122332"/>
            <a:ext cx="8829102" cy="10016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Bahnschrift Light Condensed" pitchFamily="34" charset="0"/>
              </a:rPr>
              <a:t>Cont….</a:t>
            </a:r>
          </a:p>
          <a:p>
            <a:endParaRPr lang="en-US" sz="2400" b="1" dirty="0">
              <a:solidFill>
                <a:schemeClr val="bg1"/>
              </a:solidFill>
              <a:latin typeface="Bahnschrift Light SemiCondensed" pitchFamily="34" charset="0"/>
            </a:endParaRPr>
          </a:p>
        </p:txBody>
      </p:sp>
      <p:sp>
        <p:nvSpPr>
          <p:cNvPr id="6" name="Rectangle 5"/>
          <p:cNvSpPr/>
          <p:nvPr/>
        </p:nvSpPr>
        <p:spPr>
          <a:xfrm>
            <a:off x="152400" y="1200150"/>
            <a:ext cx="8686800" cy="2980816"/>
          </a:xfrm>
          <a:prstGeom prst="rect">
            <a:avLst/>
          </a:prstGeom>
        </p:spPr>
        <p:txBody>
          <a:bodyPr wrap="square">
            <a:spAutoFit/>
          </a:bodyPr>
          <a:lstStyle/>
          <a:p>
            <a:pPr marL="176213" indent="-176213" algn="just">
              <a:lnSpc>
                <a:spcPct val="85000"/>
              </a:lnSpc>
              <a:spcBef>
                <a:spcPts val="600"/>
              </a:spcBef>
              <a:spcAft>
                <a:spcPts val="600"/>
              </a:spcAft>
              <a:buFont typeface="Arial" pitchFamily="34" charset="0"/>
              <a:buChar char="•"/>
            </a:pPr>
            <a:r>
              <a:rPr lang="en-US" b="1" dirty="0" smtClean="0">
                <a:latin typeface="Bahnschrift Light Condensed" pitchFamily="34" charset="0"/>
              </a:rPr>
              <a:t>Middlemen</a:t>
            </a:r>
            <a:r>
              <a:rPr lang="en-US" dirty="0" smtClean="0">
                <a:latin typeface="Bahnschrift Light Condensed" pitchFamily="34" charset="0"/>
              </a:rPr>
              <a:t> are primarily responsible for farmers not </a:t>
            </a:r>
            <a:r>
              <a:rPr lang="en-US" dirty="0" err="1" smtClean="0">
                <a:latin typeface="Bahnschrift Light Condensed" pitchFamily="34" charset="0"/>
              </a:rPr>
              <a:t>realising</a:t>
            </a:r>
            <a:r>
              <a:rPr lang="en-US" dirty="0" smtClean="0">
                <a:latin typeface="Bahnschrift Light Condensed" pitchFamily="34" charset="0"/>
              </a:rPr>
              <a:t> a reasonable price for their produce, lowering farm income and profitability. </a:t>
            </a:r>
          </a:p>
          <a:p>
            <a:pPr marL="176213" indent="-176213" algn="just">
              <a:lnSpc>
                <a:spcPct val="85000"/>
              </a:lnSpc>
              <a:spcBef>
                <a:spcPts val="600"/>
              </a:spcBef>
              <a:spcAft>
                <a:spcPts val="600"/>
              </a:spcAft>
              <a:buFont typeface="Arial" pitchFamily="34" charset="0"/>
              <a:buChar char="•"/>
            </a:pPr>
            <a:r>
              <a:rPr lang="en-US" b="1" dirty="0" smtClean="0">
                <a:latin typeface="Bahnschrift Light Condensed" pitchFamily="34" charset="0"/>
              </a:rPr>
              <a:t>One Nation One Market -</a:t>
            </a:r>
            <a:r>
              <a:rPr lang="en-US" dirty="0" smtClean="0">
                <a:latin typeface="Bahnschrift Light Condensed" pitchFamily="34" charset="0"/>
              </a:rPr>
              <a:t>Farmers can sell the  produce across the Nation  to get better Price and at the same time  can save himself from hassle of </a:t>
            </a:r>
            <a:r>
              <a:rPr lang="en-US" dirty="0" err="1" smtClean="0">
                <a:latin typeface="Bahnschrift Light Condensed" pitchFamily="34" charset="0"/>
              </a:rPr>
              <a:t>mandi</a:t>
            </a:r>
            <a:r>
              <a:rPr lang="en-US" dirty="0" smtClean="0">
                <a:latin typeface="Bahnschrift Light Condensed" pitchFamily="34" charset="0"/>
              </a:rPr>
              <a:t>.</a:t>
            </a:r>
          </a:p>
          <a:p>
            <a:pPr marL="176213" indent="-176213" algn="just">
              <a:lnSpc>
                <a:spcPct val="85000"/>
              </a:lnSpc>
              <a:spcBef>
                <a:spcPts val="600"/>
              </a:spcBef>
              <a:spcAft>
                <a:spcPts val="600"/>
              </a:spcAft>
              <a:buFont typeface="Arial" pitchFamily="34" charset="0"/>
              <a:buChar char="•"/>
            </a:pPr>
            <a:r>
              <a:rPr lang="en-US" dirty="0" smtClean="0">
                <a:latin typeface="Bahnschrift Light Condensed" pitchFamily="34" charset="0"/>
              </a:rPr>
              <a:t>Farmers will be able to place their produce in WDRA accredited warehouses avail the benefit of pledge loan if required.</a:t>
            </a:r>
          </a:p>
          <a:p>
            <a:pPr marL="176213" indent="-176213" algn="just">
              <a:lnSpc>
                <a:spcPct val="85000"/>
              </a:lnSpc>
              <a:spcBef>
                <a:spcPts val="600"/>
              </a:spcBef>
              <a:spcAft>
                <a:spcPts val="600"/>
              </a:spcAft>
              <a:buFont typeface="Arial" pitchFamily="34" charset="0"/>
              <a:buChar char="•"/>
            </a:pPr>
            <a:r>
              <a:rPr lang="en-US" b="1" dirty="0" smtClean="0">
                <a:latin typeface="Bahnschrift Light Condensed" pitchFamily="34" charset="0"/>
              </a:rPr>
              <a:t>Create jobs </a:t>
            </a:r>
            <a:r>
              <a:rPr lang="en-US" dirty="0" smtClean="0">
                <a:latin typeface="Bahnschrift Light Condensed" pitchFamily="34" charset="0"/>
              </a:rPr>
              <a:t>and promote </a:t>
            </a:r>
            <a:r>
              <a:rPr lang="en-US" b="1" dirty="0" smtClean="0">
                <a:latin typeface="Bahnschrift Light Condensed" pitchFamily="34" charset="0"/>
              </a:rPr>
              <a:t>efficient </a:t>
            </a:r>
            <a:r>
              <a:rPr lang="en-US" b="1" dirty="0" err="1" smtClean="0">
                <a:latin typeface="Bahnschrift Light Condensed" pitchFamily="34" charset="0"/>
              </a:rPr>
              <a:t>agri</a:t>
            </a:r>
            <a:r>
              <a:rPr lang="en-US" b="1" dirty="0" smtClean="0">
                <a:latin typeface="Bahnschrift Light Condensed" pitchFamily="34" charset="0"/>
              </a:rPr>
              <a:t>-value chains.</a:t>
            </a:r>
            <a:endParaRPr lang="en-US" dirty="0" smtClean="0">
              <a:latin typeface="Bahnschrift Light Condensed" pitchFamily="34" charset="0"/>
            </a:endParaRPr>
          </a:p>
          <a:p>
            <a:pPr marL="176213" indent="-176213" algn="just">
              <a:lnSpc>
                <a:spcPct val="85000"/>
              </a:lnSpc>
              <a:spcBef>
                <a:spcPts val="600"/>
              </a:spcBef>
              <a:spcAft>
                <a:spcPts val="600"/>
              </a:spcAft>
              <a:buFont typeface="Arial" pitchFamily="34" charset="0"/>
              <a:buChar char="•"/>
            </a:pPr>
            <a:r>
              <a:rPr lang="en-US" dirty="0" smtClean="0">
                <a:latin typeface="Bahnschrift Light Condensed" pitchFamily="34" charset="0"/>
              </a:rPr>
              <a:t>Real time price discovery for better &amp; stable price realization for producers </a:t>
            </a:r>
          </a:p>
          <a:p>
            <a:pPr marL="176213" indent="-176213" algn="just">
              <a:lnSpc>
                <a:spcPct val="85000"/>
              </a:lnSpc>
              <a:spcBef>
                <a:spcPts val="600"/>
              </a:spcBef>
              <a:spcAft>
                <a:spcPts val="600"/>
              </a:spcAft>
              <a:buFont typeface="Arial" pitchFamily="34" charset="0"/>
              <a:buChar char="•"/>
            </a:pPr>
            <a:r>
              <a:rPr lang="en-US" dirty="0" smtClean="0">
                <a:latin typeface="Bahnschrift Light Condensed" pitchFamily="34" charset="0"/>
              </a:rPr>
              <a:t>Reduced transaction cost for buyers</a:t>
            </a:r>
            <a:endParaRPr lang="en-US" b="1" dirty="0">
              <a:latin typeface="Bahnschrift Light Condensed" pitchFamily="34" charset="0"/>
            </a:endParaRP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122332"/>
            <a:ext cx="8829102" cy="10016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atin typeface="Bahnschrift Light SemiCondensed" pitchFamily="34" charset="0"/>
              </a:rPr>
              <a:t>Conclusion</a:t>
            </a:r>
            <a:endParaRPr lang="en-US" sz="3200" b="1" dirty="0">
              <a:latin typeface="Bahnschrift Light SemiCondensed" pitchFamily="34" charset="0"/>
            </a:endParaRPr>
          </a:p>
        </p:txBody>
      </p:sp>
      <p:sp>
        <p:nvSpPr>
          <p:cNvPr id="6" name="Rectangle 5"/>
          <p:cNvSpPr/>
          <p:nvPr/>
        </p:nvSpPr>
        <p:spPr>
          <a:xfrm>
            <a:off x="228600" y="1200150"/>
            <a:ext cx="8686800" cy="3908762"/>
          </a:xfrm>
          <a:prstGeom prst="rect">
            <a:avLst/>
          </a:prstGeom>
        </p:spPr>
        <p:txBody>
          <a:bodyPr wrap="square">
            <a:spAutoFit/>
          </a:bodyPr>
          <a:lstStyle/>
          <a:p>
            <a:pPr marL="228600" indent="-228600" algn="just">
              <a:lnSpc>
                <a:spcPct val="90000"/>
              </a:lnSpc>
              <a:spcBef>
                <a:spcPts val="600"/>
              </a:spcBef>
              <a:spcAft>
                <a:spcPts val="600"/>
              </a:spcAft>
              <a:buFont typeface="Arial" pitchFamily="34" charset="0"/>
              <a:buChar char="•"/>
            </a:pPr>
            <a:r>
              <a:rPr lang="en-US" sz="2000" dirty="0" smtClean="0">
                <a:latin typeface="Bahnschrift Light Condensed" pitchFamily="34" charset="0"/>
              </a:rPr>
              <a:t>Providing </a:t>
            </a:r>
            <a:r>
              <a:rPr lang="en-US" sz="2000" b="1" dirty="0" smtClean="0">
                <a:latin typeface="Bahnschrift Light Condensed" pitchFamily="34" charset="0"/>
              </a:rPr>
              <a:t>adequate infrastructure </a:t>
            </a:r>
            <a:r>
              <a:rPr lang="en-US" sz="2000" dirty="0" smtClean="0">
                <a:latin typeface="Bahnschrift Light Condensed" pitchFamily="34" charset="0"/>
              </a:rPr>
              <a:t>is an important step in the process of </a:t>
            </a:r>
            <a:r>
              <a:rPr lang="en-US" sz="2000" b="1" dirty="0" smtClean="0">
                <a:latin typeface="Bahnschrift Light Condensed" pitchFamily="34" charset="0"/>
              </a:rPr>
              <a:t>rural development</a:t>
            </a:r>
          </a:p>
          <a:p>
            <a:pPr marL="228600" indent="-228600" algn="just">
              <a:lnSpc>
                <a:spcPct val="90000"/>
              </a:lnSpc>
              <a:spcBef>
                <a:spcPts val="600"/>
              </a:spcBef>
              <a:spcAft>
                <a:spcPts val="600"/>
              </a:spcAft>
              <a:buFont typeface="Arial" pitchFamily="34" charset="0"/>
              <a:buChar char="•"/>
            </a:pPr>
            <a:r>
              <a:rPr lang="en-US" sz="2000" b="1" dirty="0" smtClean="0">
                <a:latin typeface="Bahnschrift Light Condensed" pitchFamily="34" charset="0"/>
              </a:rPr>
              <a:t>Road</a:t>
            </a:r>
            <a:r>
              <a:rPr lang="en-US" sz="2000" dirty="0" smtClean="0">
                <a:latin typeface="Bahnschrift Light Condensed" pitchFamily="34" charset="0"/>
              </a:rPr>
              <a:t>, </a:t>
            </a:r>
            <a:r>
              <a:rPr lang="en-US" sz="2000" b="1" dirty="0" smtClean="0">
                <a:latin typeface="Bahnschrift Light Condensed" pitchFamily="34" charset="0"/>
              </a:rPr>
              <a:t>links small and marginal farmers </a:t>
            </a:r>
            <a:r>
              <a:rPr lang="en-US" sz="2000" dirty="0" smtClean="0">
                <a:latin typeface="Bahnschrift Light Condensed" pitchFamily="34" charset="0"/>
              </a:rPr>
              <a:t>to the markets and reduces the market risk and high transaction costs they face. </a:t>
            </a:r>
          </a:p>
          <a:p>
            <a:pPr marL="228600" indent="-228600" algn="just">
              <a:lnSpc>
                <a:spcPct val="90000"/>
              </a:lnSpc>
              <a:spcBef>
                <a:spcPts val="600"/>
              </a:spcBef>
              <a:spcAft>
                <a:spcPts val="600"/>
              </a:spcAft>
              <a:buFont typeface="Arial" pitchFamily="34" charset="0"/>
              <a:buChar char="•"/>
            </a:pPr>
            <a:r>
              <a:rPr lang="en-US" sz="2000" b="1" dirty="0" smtClean="0">
                <a:latin typeface="Bahnschrift Light Condensed" pitchFamily="34" charset="0"/>
              </a:rPr>
              <a:t>States with better infrastructure </a:t>
            </a:r>
            <a:r>
              <a:rPr lang="en-US" sz="2000" dirty="0" smtClean="0">
                <a:latin typeface="Bahnschrift Light Condensed" pitchFamily="34" charset="0"/>
              </a:rPr>
              <a:t>facilities are </a:t>
            </a:r>
            <a:r>
              <a:rPr lang="en-US" sz="2000" b="1" dirty="0" smtClean="0">
                <a:latin typeface="Bahnschrift Light Condensed" pitchFamily="34" charset="0"/>
              </a:rPr>
              <a:t>more attractive</a:t>
            </a:r>
            <a:r>
              <a:rPr lang="en-US" sz="2000" dirty="0" smtClean="0">
                <a:latin typeface="Bahnschrift Light Condensed" pitchFamily="34" charset="0"/>
              </a:rPr>
              <a:t> for domestic and foreign private investment, and perform better in terms of economic growth. </a:t>
            </a:r>
          </a:p>
          <a:p>
            <a:pPr marL="228600" indent="-228600" algn="just">
              <a:lnSpc>
                <a:spcPct val="90000"/>
              </a:lnSpc>
              <a:spcBef>
                <a:spcPts val="600"/>
              </a:spcBef>
              <a:spcAft>
                <a:spcPts val="600"/>
              </a:spcAft>
              <a:buFont typeface="Arial" pitchFamily="34" charset="0"/>
              <a:buChar char="•"/>
            </a:pPr>
            <a:r>
              <a:rPr lang="en-US" sz="2000" b="1" dirty="0" smtClean="0">
                <a:latin typeface="Bahnschrift Light Condensed" pitchFamily="34" charset="0"/>
              </a:rPr>
              <a:t>Punjab</a:t>
            </a:r>
            <a:r>
              <a:rPr lang="en-US" sz="2000" dirty="0" smtClean="0">
                <a:latin typeface="Bahnschrift Light Condensed" pitchFamily="34" charset="0"/>
              </a:rPr>
              <a:t> and </a:t>
            </a:r>
            <a:r>
              <a:rPr lang="en-US" sz="2000" b="1" dirty="0" smtClean="0">
                <a:latin typeface="Bahnschrift Light Condensed" pitchFamily="34" charset="0"/>
              </a:rPr>
              <a:t>Haryana</a:t>
            </a:r>
            <a:r>
              <a:rPr lang="en-US" sz="2000" dirty="0" smtClean="0">
                <a:latin typeface="Bahnschrift Light Condensed" pitchFamily="34" charset="0"/>
              </a:rPr>
              <a:t> were pioneered in the green revolution </a:t>
            </a:r>
            <a:r>
              <a:rPr lang="en-US" sz="2000" b="1" dirty="0" smtClean="0">
                <a:latin typeface="Bahnschrift Light Condensed" pitchFamily="34" charset="0"/>
              </a:rPr>
              <a:t>had a running competition </a:t>
            </a:r>
            <a:r>
              <a:rPr lang="en-US" sz="2000" dirty="0" smtClean="0">
                <a:latin typeface="Bahnschrift Light Condensed" pitchFamily="34" charset="0"/>
              </a:rPr>
              <a:t>in claiming </a:t>
            </a:r>
            <a:r>
              <a:rPr lang="en-US" sz="2000" b="1" dirty="0" smtClean="0">
                <a:latin typeface="Bahnschrift Light Condensed" pitchFamily="34" charset="0"/>
              </a:rPr>
              <a:t>to be first </a:t>
            </a:r>
            <a:r>
              <a:rPr lang="en-US" sz="2000" dirty="0" smtClean="0">
                <a:latin typeface="Bahnschrift Light Condensed" pitchFamily="34" charset="0"/>
              </a:rPr>
              <a:t>in achieving some landmarks relating to the </a:t>
            </a:r>
            <a:r>
              <a:rPr lang="en-US" sz="2000" b="1" dirty="0" smtClean="0">
                <a:latin typeface="Bahnschrift Light Condensed" pitchFamily="34" charset="0"/>
              </a:rPr>
              <a:t>building of rural infrastructure</a:t>
            </a:r>
            <a:r>
              <a:rPr lang="en-US" sz="2000" dirty="0" smtClean="0">
                <a:latin typeface="Bahnschrift Light Condensed" pitchFamily="34" charset="0"/>
              </a:rPr>
              <a:t>. While </a:t>
            </a:r>
            <a:r>
              <a:rPr lang="en-US" sz="2000" b="1" dirty="0" smtClean="0">
                <a:latin typeface="Bahnschrift Light Condensed" pitchFamily="34" charset="0"/>
              </a:rPr>
              <a:t>Haryana</a:t>
            </a:r>
            <a:r>
              <a:rPr lang="en-US" sz="2000" dirty="0" smtClean="0">
                <a:latin typeface="Bahnschrift Light Condensed" pitchFamily="34" charset="0"/>
              </a:rPr>
              <a:t> claimed to be the </a:t>
            </a:r>
            <a:r>
              <a:rPr lang="en-US" sz="2000" b="1" dirty="0" smtClean="0">
                <a:latin typeface="Bahnschrift Light Condensed" pitchFamily="34" charset="0"/>
              </a:rPr>
              <a:t>first to have provided electricity </a:t>
            </a:r>
            <a:r>
              <a:rPr lang="en-US" sz="2000" dirty="0" smtClean="0">
                <a:latin typeface="Bahnschrift Light Condensed" pitchFamily="34" charset="0"/>
              </a:rPr>
              <a:t>to each village, </a:t>
            </a:r>
            <a:r>
              <a:rPr lang="en-US" sz="2000" b="1" dirty="0" smtClean="0">
                <a:latin typeface="Bahnschrift Light Condensed" pitchFamily="34" charset="0"/>
              </a:rPr>
              <a:t>Punjab claimed </a:t>
            </a:r>
            <a:r>
              <a:rPr lang="en-US" sz="2000" dirty="0" smtClean="0">
                <a:latin typeface="Bahnschrift Light Condensed" pitchFamily="34" charset="0"/>
              </a:rPr>
              <a:t>to be the first to have </a:t>
            </a:r>
            <a:r>
              <a:rPr lang="en-US" sz="2000" b="1" dirty="0" smtClean="0">
                <a:latin typeface="Bahnschrift Light Condensed" pitchFamily="34" charset="0"/>
              </a:rPr>
              <a:t>connected</a:t>
            </a:r>
            <a:r>
              <a:rPr lang="en-US" sz="2000" dirty="0" smtClean="0">
                <a:latin typeface="Bahnschrift Light Condensed" pitchFamily="34" charset="0"/>
              </a:rPr>
              <a:t> each village with a </a:t>
            </a:r>
            <a:r>
              <a:rPr lang="en-US" sz="2000" b="1" dirty="0" err="1" smtClean="0">
                <a:latin typeface="Bahnschrift Light Condensed" pitchFamily="34" charset="0"/>
              </a:rPr>
              <a:t>metalled</a:t>
            </a:r>
            <a:r>
              <a:rPr lang="en-US" sz="2000" b="1" dirty="0" smtClean="0">
                <a:latin typeface="Bahnschrift Light Condensed" pitchFamily="34" charset="0"/>
              </a:rPr>
              <a:t> road</a:t>
            </a:r>
            <a:r>
              <a:rPr lang="en-US" sz="2000" dirty="0" smtClean="0">
                <a:latin typeface="Bahnschrift Light Condensed" pitchFamily="34" charset="0"/>
              </a:rPr>
              <a:t>.</a:t>
            </a:r>
          </a:p>
          <a:p>
            <a:pPr marL="228600" indent="-228600" algn="just">
              <a:lnSpc>
                <a:spcPct val="90000"/>
              </a:lnSpc>
              <a:spcBef>
                <a:spcPts val="600"/>
              </a:spcBef>
              <a:spcAft>
                <a:spcPts val="600"/>
              </a:spcAft>
              <a:buFont typeface="Arial" pitchFamily="34" charset="0"/>
              <a:buChar char="•"/>
            </a:pPr>
            <a:endParaRPr lang="en-US" sz="2000" dirty="0" smtClean="0"/>
          </a:p>
          <a:p>
            <a:pPr marL="228600" indent="-228600" algn="just">
              <a:lnSpc>
                <a:spcPct val="90000"/>
              </a:lnSpc>
              <a:spcBef>
                <a:spcPts val="600"/>
              </a:spcBef>
              <a:spcAft>
                <a:spcPts val="600"/>
              </a:spcAft>
              <a:buFont typeface="Arial" pitchFamily="34" charset="0"/>
              <a:buChar char="•"/>
            </a:pPr>
            <a:endParaRPr lang="en-US" sz="2000" dirty="0" smtClean="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122332"/>
            <a:ext cx="8829102" cy="10016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Bahnschrift Light SemiCondensed" pitchFamily="34" charset="0"/>
              </a:rPr>
              <a:t>Effect of Infrastructure  on  Rural Development</a:t>
            </a:r>
            <a:endParaRPr lang="en-US" sz="2400" b="1" dirty="0">
              <a:latin typeface="Bahnschrift Light SemiCondensed" pitchFamily="34" charset="0"/>
            </a:endParaRPr>
          </a:p>
        </p:txBody>
      </p:sp>
      <p:sp>
        <p:nvSpPr>
          <p:cNvPr id="6" name="Rectangle 5"/>
          <p:cNvSpPr/>
          <p:nvPr/>
        </p:nvSpPr>
        <p:spPr>
          <a:xfrm>
            <a:off x="228600" y="1276350"/>
            <a:ext cx="8686800" cy="3782574"/>
          </a:xfrm>
          <a:prstGeom prst="rect">
            <a:avLst/>
          </a:prstGeom>
        </p:spPr>
        <p:txBody>
          <a:bodyPr wrap="square">
            <a:spAutoFit/>
          </a:bodyPr>
          <a:lstStyle/>
          <a:p>
            <a:pPr marL="228600" indent="-228600" algn="just">
              <a:lnSpc>
                <a:spcPct val="90000"/>
              </a:lnSpc>
              <a:spcBef>
                <a:spcPts val="600"/>
              </a:spcBef>
              <a:spcAft>
                <a:spcPts val="600"/>
              </a:spcAft>
              <a:buFont typeface="Arial" pitchFamily="34" charset="0"/>
              <a:buChar char="•"/>
            </a:pPr>
            <a:r>
              <a:rPr lang="en-US" sz="2000" dirty="0" smtClean="0">
                <a:latin typeface="Bahnschrift SemiLight SemiConde" pitchFamily="34" charset="0"/>
              </a:rPr>
              <a:t>Indonesia, Malaysia and Thailand have been highly successful in integrating agriculture with the rest of the economy. </a:t>
            </a:r>
          </a:p>
          <a:p>
            <a:pPr marL="228600" indent="-228600" algn="just">
              <a:lnSpc>
                <a:spcPct val="90000"/>
              </a:lnSpc>
              <a:spcBef>
                <a:spcPts val="600"/>
              </a:spcBef>
              <a:spcAft>
                <a:spcPts val="600"/>
              </a:spcAft>
              <a:buFont typeface="Arial" pitchFamily="34" charset="0"/>
              <a:buChar char="•"/>
            </a:pPr>
            <a:r>
              <a:rPr lang="en-US" sz="2000" dirty="0" smtClean="0">
                <a:latin typeface="Bahnschrift SemiLight SemiConde" pitchFamily="34" charset="0"/>
              </a:rPr>
              <a:t>China also integrated its agricultural sector with industrial sector.</a:t>
            </a:r>
          </a:p>
          <a:p>
            <a:pPr marL="228600" lvl="0" indent="-228600" algn="just">
              <a:lnSpc>
                <a:spcPct val="90000"/>
              </a:lnSpc>
              <a:spcBef>
                <a:spcPts val="600"/>
              </a:spcBef>
              <a:spcAft>
                <a:spcPts val="600"/>
              </a:spcAft>
              <a:buFont typeface="Arial" pitchFamily="34" charset="0"/>
              <a:buChar char="•"/>
            </a:pPr>
            <a:r>
              <a:rPr lang="en-US" sz="2000" dirty="0" smtClean="0">
                <a:latin typeface="Bahnschrift SemiLight SemiConde" pitchFamily="34" charset="0"/>
              </a:rPr>
              <a:t>As per NCAER study, the development of rural infrastructure could promote economic growth and improve the standard of living of the rural population and reduces the incidence of poverty by generating both farm and non-farm employment and earning opportunities. </a:t>
            </a:r>
          </a:p>
          <a:p>
            <a:pPr marL="228600" indent="-228600" algn="just">
              <a:lnSpc>
                <a:spcPct val="90000"/>
              </a:lnSpc>
              <a:spcBef>
                <a:spcPts val="600"/>
              </a:spcBef>
              <a:spcAft>
                <a:spcPts val="600"/>
              </a:spcAft>
              <a:buFont typeface="Arial" pitchFamily="34" charset="0"/>
              <a:buChar char="•"/>
            </a:pPr>
            <a:r>
              <a:rPr lang="en-US" sz="2000" dirty="0" smtClean="0">
                <a:latin typeface="Bahnschrift SemiLight SemiConde" pitchFamily="34" charset="0"/>
              </a:rPr>
              <a:t>Basically, providing infrastructure services to meet the demands of agriculture, rural businesses, households, and other users is one of the major challenges of rural governance.</a:t>
            </a:r>
          </a:p>
          <a:p>
            <a:pPr marL="228600" indent="-228600" algn="just">
              <a:lnSpc>
                <a:spcPct val="90000"/>
              </a:lnSpc>
              <a:spcBef>
                <a:spcPts val="600"/>
              </a:spcBef>
              <a:spcAft>
                <a:spcPts val="600"/>
              </a:spcAft>
              <a:buFont typeface="Arial" pitchFamily="34" charset="0"/>
              <a:buChar char="•"/>
            </a:pPr>
            <a:endParaRPr lang="en-US" sz="2200" dirty="0">
              <a:latin typeface="Bahnschrift SemiLight SemiConde" pitchFamily="34" charset="0"/>
            </a:endParaRP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sz="quarter" idx="1"/>
          </p:nvPr>
        </p:nvSpPr>
        <p:spPr>
          <a:xfrm>
            <a:off x="228600" y="1145286"/>
            <a:ext cx="8686800" cy="3429000"/>
          </a:xfrm>
        </p:spPr>
        <p:txBody>
          <a:bodyPr>
            <a:normAutofit/>
          </a:bodyPr>
          <a:lstStyle/>
          <a:p>
            <a:r>
              <a:rPr lang="en-US" sz="2000" dirty="0" smtClean="0">
                <a:latin typeface="Bahnschrift Light Condensed" pitchFamily="34" charset="0"/>
              </a:rPr>
              <a:t>A number of micro level studies have investigated how a greater investment in infrastructure raises agricultural productivity.</a:t>
            </a:r>
          </a:p>
          <a:p>
            <a:pPr algn="just"/>
            <a:r>
              <a:rPr lang="en-US" sz="2000" b="1" dirty="0" smtClean="0">
                <a:latin typeface="Bahnschrift Light Condensed" pitchFamily="34" charset="0"/>
              </a:rPr>
              <a:t>Binswanger et al. (1993</a:t>
            </a:r>
            <a:r>
              <a:rPr lang="en-US" sz="2000" dirty="0" smtClean="0">
                <a:latin typeface="Bahnschrift Light Condensed" pitchFamily="34" charset="0"/>
              </a:rPr>
              <a:t>), in a </a:t>
            </a:r>
            <a:r>
              <a:rPr lang="en-US" sz="2000" b="1" dirty="0" smtClean="0">
                <a:latin typeface="Bahnschrift Light Condensed" pitchFamily="34" charset="0"/>
              </a:rPr>
              <a:t>study of 13 states </a:t>
            </a:r>
            <a:r>
              <a:rPr lang="en-US" sz="2000" dirty="0" smtClean="0">
                <a:latin typeface="Bahnschrift Light Condensed" pitchFamily="34" charset="0"/>
              </a:rPr>
              <a:t>in India, found that </a:t>
            </a:r>
            <a:r>
              <a:rPr lang="en-US" sz="2000" b="1" dirty="0" smtClean="0">
                <a:latin typeface="Bahnschrift Light Condensed" pitchFamily="34" charset="0"/>
              </a:rPr>
              <a:t>investments in rural infrastructure lowered transportation costs</a:t>
            </a:r>
            <a:r>
              <a:rPr lang="en-US" sz="2000" dirty="0" smtClean="0">
                <a:latin typeface="Bahnschrift Light Condensed" pitchFamily="34" charset="0"/>
              </a:rPr>
              <a:t>, </a:t>
            </a:r>
            <a:r>
              <a:rPr lang="en-US" sz="2000" b="1" dirty="0" smtClean="0">
                <a:latin typeface="Bahnschrift Light Condensed" pitchFamily="34" charset="0"/>
              </a:rPr>
              <a:t>increased farmers’ access to markets</a:t>
            </a:r>
            <a:r>
              <a:rPr lang="en-US" sz="2000" dirty="0" smtClean="0">
                <a:latin typeface="Bahnschrift Light Condensed" pitchFamily="34" charset="0"/>
              </a:rPr>
              <a:t>, and led to substantial agricultural expansion. Better roads also </a:t>
            </a:r>
            <a:r>
              <a:rPr lang="en-US" sz="2000" b="1" dirty="0" smtClean="0">
                <a:latin typeface="Bahnschrift Light Condensed" pitchFamily="34" charset="0"/>
              </a:rPr>
              <a:t>lowered the transaction costs of credit services, </a:t>
            </a:r>
            <a:r>
              <a:rPr lang="en-US" sz="2000" dirty="0" smtClean="0">
                <a:latin typeface="Bahnschrift Light Condensed" pitchFamily="34" charset="0"/>
              </a:rPr>
              <a:t>resulting in increased lending to farmers, higher demands for agricultural inputs, and higher crop yields.</a:t>
            </a:r>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3600" b="1" dirty="0" smtClean="0">
                <a:solidFill>
                  <a:schemeClr val="bg1"/>
                </a:solidFill>
                <a:latin typeface="Bahnschrift Light Condensed" pitchFamily="34" charset="0"/>
              </a:rPr>
              <a:t>Cont……</a:t>
            </a:r>
            <a:endParaRPr lang="en-US" sz="3600" b="1" dirty="0">
              <a:solidFill>
                <a:schemeClr val="bg1"/>
              </a:solidFill>
              <a:latin typeface="Bahnschrift Light Condense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sz="quarter" idx="1"/>
          </p:nvPr>
        </p:nvSpPr>
        <p:spPr>
          <a:xfrm>
            <a:off x="228600" y="1145286"/>
            <a:ext cx="4648200" cy="3429000"/>
          </a:xfrm>
        </p:spPr>
        <p:txBody>
          <a:bodyPr>
            <a:normAutofit fontScale="92500" lnSpcReduction="10000"/>
          </a:bodyPr>
          <a:lstStyle/>
          <a:p>
            <a:pPr algn="just">
              <a:lnSpc>
                <a:spcPct val="90000"/>
              </a:lnSpc>
              <a:spcBef>
                <a:spcPts val="500"/>
              </a:spcBef>
              <a:spcAft>
                <a:spcPts val="500"/>
              </a:spcAft>
            </a:pPr>
            <a:r>
              <a:rPr lang="en-US" sz="2400" dirty="0" smtClean="0">
                <a:latin typeface="Bahnschrift Light Condensed" pitchFamily="34" charset="0"/>
              </a:rPr>
              <a:t>Rural </a:t>
            </a:r>
            <a:r>
              <a:rPr lang="en-US" sz="2400" dirty="0" smtClean="0">
                <a:solidFill>
                  <a:schemeClr val="tx1">
                    <a:lumMod val="95000"/>
                    <a:lumOff val="5000"/>
                  </a:schemeClr>
                </a:solidFill>
                <a:latin typeface="Bahnschrift Light Condensed" pitchFamily="34" charset="0"/>
              </a:rPr>
              <a:t>infrastructure is </a:t>
            </a:r>
            <a:r>
              <a:rPr lang="en-US" sz="2400" b="1" dirty="0" smtClean="0">
                <a:solidFill>
                  <a:srgbClr val="C00000"/>
                </a:solidFill>
                <a:latin typeface="Bahnschrift Light Condensed" pitchFamily="34" charset="0"/>
              </a:rPr>
              <a:t>crucial for agriculture</a:t>
            </a:r>
            <a:r>
              <a:rPr lang="en-US" sz="2400" dirty="0" smtClean="0">
                <a:latin typeface="Bahnschrift Light Condensed" pitchFamily="34" charset="0"/>
              </a:rPr>
              <a:t>, </a:t>
            </a:r>
            <a:r>
              <a:rPr lang="en-US" sz="2400" b="1" dirty="0" smtClean="0">
                <a:solidFill>
                  <a:srgbClr val="C00000"/>
                </a:solidFill>
                <a:latin typeface="Bahnschrift Light Condensed" pitchFamily="34" charset="0"/>
              </a:rPr>
              <a:t>agro-industries</a:t>
            </a:r>
            <a:r>
              <a:rPr lang="en-US" sz="2400" dirty="0" smtClean="0">
                <a:latin typeface="Bahnschrift Light Condensed" pitchFamily="34" charset="0"/>
              </a:rPr>
              <a:t> and overall economic development of rural areas. </a:t>
            </a:r>
          </a:p>
          <a:p>
            <a:pPr algn="just">
              <a:lnSpc>
                <a:spcPct val="90000"/>
              </a:lnSpc>
              <a:spcBef>
                <a:spcPts val="500"/>
              </a:spcBef>
              <a:spcAft>
                <a:spcPts val="500"/>
              </a:spcAft>
            </a:pPr>
            <a:r>
              <a:rPr lang="en-US" sz="2400" dirty="0" smtClean="0">
                <a:latin typeface="Bahnschrift Light Condensed" pitchFamily="34" charset="0"/>
              </a:rPr>
              <a:t>In rural India, </a:t>
            </a:r>
            <a:r>
              <a:rPr lang="en-US" sz="2400" b="1" dirty="0" smtClean="0">
                <a:solidFill>
                  <a:srgbClr val="C00000"/>
                </a:solidFill>
                <a:latin typeface="Bahnschrift Light Condensed" pitchFamily="34" charset="0"/>
              </a:rPr>
              <a:t>Agriculture</a:t>
            </a:r>
            <a:r>
              <a:rPr lang="en-US" sz="2400" dirty="0" smtClean="0">
                <a:latin typeface="Bahnschrift Light Condensed" pitchFamily="34" charset="0"/>
              </a:rPr>
              <a:t> is still the major </a:t>
            </a:r>
            <a:r>
              <a:rPr lang="en-US" sz="2400" b="1" dirty="0" smtClean="0">
                <a:solidFill>
                  <a:srgbClr val="C00000"/>
                </a:solidFill>
                <a:latin typeface="Bahnschrift Light Condensed" pitchFamily="34" charset="0"/>
              </a:rPr>
              <a:t>source of livelihood</a:t>
            </a:r>
            <a:r>
              <a:rPr lang="en-US" sz="2400" dirty="0" smtClean="0">
                <a:latin typeface="Bahnschrift Light Condensed" pitchFamily="34" charset="0"/>
              </a:rPr>
              <a:t>. </a:t>
            </a:r>
          </a:p>
          <a:p>
            <a:pPr algn="just">
              <a:lnSpc>
                <a:spcPct val="90000"/>
              </a:lnSpc>
              <a:spcBef>
                <a:spcPts val="500"/>
              </a:spcBef>
              <a:spcAft>
                <a:spcPts val="500"/>
              </a:spcAft>
            </a:pPr>
            <a:r>
              <a:rPr lang="en-US" sz="2400" b="1" dirty="0" smtClean="0">
                <a:solidFill>
                  <a:srgbClr val="C00000"/>
                </a:solidFill>
                <a:latin typeface="Bahnschrift Light Condensed" pitchFamily="34" charset="0"/>
              </a:rPr>
              <a:t>Indian agriculture </a:t>
            </a:r>
            <a:r>
              <a:rPr lang="en-US" sz="2400" dirty="0" smtClean="0">
                <a:latin typeface="Bahnschrift Light Condensed" pitchFamily="34" charset="0"/>
              </a:rPr>
              <a:t>is still </a:t>
            </a:r>
            <a:r>
              <a:rPr lang="en-US" sz="2400" b="1" dirty="0" smtClean="0">
                <a:solidFill>
                  <a:srgbClr val="C00000"/>
                </a:solidFill>
                <a:latin typeface="Bahnschrift Light Condensed" pitchFamily="34" charset="0"/>
              </a:rPr>
              <a:t>not well linked </a:t>
            </a:r>
            <a:r>
              <a:rPr lang="en-US" sz="2400" dirty="0" smtClean="0">
                <a:latin typeface="Bahnschrift Light Condensed" pitchFamily="34" charset="0"/>
              </a:rPr>
              <a:t>with the rest of the economy through </a:t>
            </a:r>
            <a:r>
              <a:rPr lang="en-US" sz="2400" b="1" dirty="0" smtClean="0">
                <a:solidFill>
                  <a:srgbClr val="C00000"/>
                </a:solidFill>
                <a:latin typeface="Bahnschrift Light Condensed" pitchFamily="34" charset="0"/>
              </a:rPr>
              <a:t>improved infrastructure </a:t>
            </a:r>
            <a:r>
              <a:rPr lang="en-US" sz="2400" dirty="0" smtClean="0">
                <a:latin typeface="Bahnschrift Light Condensed" pitchFamily="34" charset="0"/>
              </a:rPr>
              <a:t>and </a:t>
            </a:r>
            <a:r>
              <a:rPr lang="en-US" sz="2400" b="1" dirty="0" smtClean="0">
                <a:solidFill>
                  <a:srgbClr val="C00000"/>
                </a:solidFill>
                <a:latin typeface="Bahnschrift Light Condensed" pitchFamily="34" charset="0"/>
              </a:rPr>
              <a:t>integrated markets</a:t>
            </a:r>
            <a:r>
              <a:rPr lang="en-US" sz="2400" dirty="0" smtClean="0">
                <a:latin typeface="Bahnschrift Light Condensed" pitchFamily="34" charset="0"/>
              </a:rPr>
              <a:t>.</a:t>
            </a:r>
          </a:p>
          <a:p>
            <a:pPr algn="just">
              <a:lnSpc>
                <a:spcPct val="90000"/>
              </a:lnSpc>
              <a:spcBef>
                <a:spcPts val="500"/>
              </a:spcBef>
              <a:spcAft>
                <a:spcPts val="500"/>
              </a:spcAft>
            </a:pPr>
            <a:r>
              <a:rPr lang="en-US" sz="2400" dirty="0" smtClean="0">
                <a:latin typeface="Bahnschrift Light Condensed" pitchFamily="34" charset="0"/>
              </a:rPr>
              <a:t>Agricultural sector have been </a:t>
            </a:r>
            <a:r>
              <a:rPr lang="en-US" sz="2400" b="1" dirty="0" smtClean="0">
                <a:solidFill>
                  <a:srgbClr val="C00000"/>
                </a:solidFill>
                <a:latin typeface="Bahnschrift Light Condensed" pitchFamily="34" charset="0"/>
              </a:rPr>
              <a:t>stagnant</a:t>
            </a:r>
            <a:r>
              <a:rPr lang="en-US" sz="2400" dirty="0" smtClean="0">
                <a:latin typeface="Bahnschrift Light Condensed" pitchFamily="34" charset="0"/>
              </a:rPr>
              <a:t> since last many years</a:t>
            </a:r>
            <a:r>
              <a:rPr lang="en-US" sz="2400" b="1" dirty="0" smtClean="0">
                <a:solidFill>
                  <a:srgbClr val="C00000"/>
                </a:solidFill>
                <a:latin typeface="Bahnschrift Light Condensed" pitchFamily="34" charset="0"/>
              </a:rPr>
              <a:t>. </a:t>
            </a:r>
            <a:endParaRPr lang="en-US" sz="3200" b="1" dirty="0" smtClean="0">
              <a:solidFill>
                <a:srgbClr val="C00000"/>
              </a:solidFill>
              <a:latin typeface="Bahnschrift Light Condensed" pitchFamily="34" charset="0"/>
            </a:endParaRPr>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3600" b="1" dirty="0" smtClean="0">
                <a:solidFill>
                  <a:schemeClr val="bg1"/>
                </a:solidFill>
                <a:latin typeface="Bahnschrift Light Condensed" pitchFamily="34" charset="0"/>
              </a:rPr>
              <a:t>Cont…</a:t>
            </a:r>
            <a:endParaRPr lang="en-US" sz="3600" b="1" dirty="0">
              <a:solidFill>
                <a:schemeClr val="bg1"/>
              </a:solidFill>
              <a:latin typeface="Bahnschrift Light Condensed" pitchFamily="34" charset="0"/>
            </a:endParaRPr>
          </a:p>
        </p:txBody>
      </p:sp>
      <p:pic>
        <p:nvPicPr>
          <p:cNvPr id="28674" name="Picture 2" descr="Agriculture in India: Industry Overview, Market Size, Role in ..."/>
          <p:cNvPicPr>
            <a:picLocks noChangeAspect="1" noChangeArrowheads="1"/>
          </p:cNvPicPr>
          <p:nvPr/>
        </p:nvPicPr>
        <p:blipFill>
          <a:blip r:embed="rId2" cstate="print"/>
          <a:srcRect l="1570" r="5369"/>
          <a:stretch>
            <a:fillRect/>
          </a:stretch>
        </p:blipFill>
        <p:spPr bwMode="auto">
          <a:xfrm>
            <a:off x="4953000" y="1123950"/>
            <a:ext cx="3962400" cy="304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122332"/>
            <a:ext cx="8829102" cy="10016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Bahnschrift Light SemiCondensed" pitchFamily="34" charset="0"/>
              </a:rPr>
              <a:t> Conclusion: Infrastructure Development a </a:t>
            </a:r>
            <a:r>
              <a:rPr lang="en-US" sz="2400" b="1" i="1" dirty="0" smtClean="0">
                <a:latin typeface="Bahnschrift Light SemiCondensed" pitchFamily="34" charset="0"/>
              </a:rPr>
              <a:t>continuous process</a:t>
            </a:r>
            <a:r>
              <a:rPr lang="en-US" sz="2400" b="1" dirty="0" smtClean="0">
                <a:latin typeface="Bahnschrift Light SemiCondensed" pitchFamily="34" charset="0"/>
              </a:rPr>
              <a:t> </a:t>
            </a:r>
            <a:endParaRPr lang="en-US" sz="2400" dirty="0">
              <a:latin typeface="Bahnschrift Light SemiCondensed" pitchFamily="34" charset="0"/>
            </a:endParaRPr>
          </a:p>
        </p:txBody>
      </p:sp>
      <p:sp>
        <p:nvSpPr>
          <p:cNvPr id="8" name="TextBox 7"/>
          <p:cNvSpPr txBox="1"/>
          <p:nvPr/>
        </p:nvSpPr>
        <p:spPr>
          <a:xfrm>
            <a:off x="990600" y="1352550"/>
            <a:ext cx="7315200" cy="2800767"/>
          </a:xfrm>
          <a:prstGeom prst="rect">
            <a:avLst/>
          </a:prstGeom>
          <a:noFill/>
        </p:spPr>
        <p:txBody>
          <a:bodyPr wrap="square" rtlCol="0">
            <a:spAutoFit/>
          </a:bodyPr>
          <a:lstStyle/>
          <a:p>
            <a:pPr lvl="0" algn="just"/>
            <a:r>
              <a:rPr lang="en-US" sz="2400" b="1" i="1" dirty="0" smtClean="0">
                <a:latin typeface="Bahnschrift Light SemiCondensed" pitchFamily="34" charset="0"/>
              </a:rPr>
              <a:t>“</a:t>
            </a:r>
            <a:r>
              <a:rPr lang="en-US" sz="2200" b="1" i="1" dirty="0" smtClean="0">
                <a:latin typeface="Bahnschrift Light SemiCondensed" pitchFamily="34" charset="0"/>
              </a:rPr>
              <a:t>The link between infrastructure and economic development is not a once and for all affair. It is a continuous process; and progress in development has to be preceded, accompanied, and followed by progress in infrastructure, if we are to fulfill our declared objectives of generating a self-accelerating process of economic development.”</a:t>
            </a:r>
          </a:p>
          <a:p>
            <a:pPr lvl="0" algn="r"/>
            <a:r>
              <a:rPr lang="en-US" sz="2200" b="1" i="1" dirty="0" smtClean="0">
                <a:solidFill>
                  <a:srgbClr val="C00000"/>
                </a:solidFill>
                <a:latin typeface="Bahnschrift Light SemiCondensed" pitchFamily="34" charset="0"/>
              </a:rPr>
              <a:t>Dr. V. K. R. V. </a:t>
            </a:r>
            <a:r>
              <a:rPr lang="en-US" sz="2200" b="1" i="1" dirty="0" err="1" smtClean="0">
                <a:solidFill>
                  <a:srgbClr val="C00000"/>
                </a:solidFill>
                <a:latin typeface="Bahnschrift Light SemiCondensed" pitchFamily="34" charset="0"/>
              </a:rPr>
              <a:t>Rao</a:t>
            </a:r>
            <a:endParaRPr lang="en-US" sz="2200" b="1" i="1" dirty="0" smtClean="0">
              <a:solidFill>
                <a:srgbClr val="C00000"/>
              </a:solidFill>
              <a:latin typeface="Bahnschrift Light SemiCondensed" pitchFamily="34" charset="0"/>
            </a:endParaRPr>
          </a:p>
          <a:p>
            <a:pPr algn="just"/>
            <a:endParaRPr lang="en-US" dirty="0">
              <a:latin typeface="Bahnschrift Light SemiCondensed" pitchFamily="34" charset="0"/>
            </a:endParaRP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4" name="Rectangle 3"/>
          <p:cNvSpPr/>
          <p:nvPr/>
        </p:nvSpPr>
        <p:spPr>
          <a:xfrm>
            <a:off x="162498" y="122332"/>
            <a:ext cx="8829102" cy="10016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endParaRPr lang="en-US" sz="3600" dirty="0">
              <a:solidFill>
                <a:schemeClr val="bg1"/>
              </a:solidFill>
              <a:latin typeface="Bahnschrift Light Condensed" pitchFamily="34" charset="0"/>
            </a:endParaRPr>
          </a:p>
        </p:txBody>
      </p:sp>
      <p:sp>
        <p:nvSpPr>
          <p:cNvPr id="5" name="TextBox 4"/>
          <p:cNvSpPr txBox="1"/>
          <p:nvPr/>
        </p:nvSpPr>
        <p:spPr>
          <a:xfrm>
            <a:off x="1981200" y="1885950"/>
            <a:ext cx="5105400" cy="923330"/>
          </a:xfrm>
          <a:prstGeom prst="rect">
            <a:avLst/>
          </a:prstGeom>
          <a:noFill/>
        </p:spPr>
        <p:txBody>
          <a:bodyPr wrap="square" rtlCol="0">
            <a:spAutoFit/>
          </a:bodyPr>
          <a:lstStyle/>
          <a:p>
            <a:pPr algn="ctr"/>
            <a:r>
              <a:rPr lang="en-US" sz="5400" b="1" dirty="0" smtClean="0">
                <a:latin typeface="Bahnschrift Light SemiCondensed" pitchFamily="34" charset="0"/>
              </a:rPr>
              <a:t>Thank You</a:t>
            </a:r>
            <a:endParaRPr lang="en-US" sz="5400" b="1" dirty="0">
              <a:latin typeface="Bahnschrift Light SemiCondensed" pitchFamily="34" charset="0"/>
            </a:endParaRP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sz="quarter" idx="1"/>
          </p:nvPr>
        </p:nvSpPr>
        <p:spPr>
          <a:xfrm>
            <a:off x="152400" y="1145286"/>
            <a:ext cx="4800600" cy="3429000"/>
          </a:xfrm>
        </p:spPr>
        <p:txBody>
          <a:bodyPr>
            <a:noAutofit/>
          </a:bodyPr>
          <a:lstStyle/>
          <a:p>
            <a:pPr marL="171450" indent="-171450" algn="just">
              <a:spcAft>
                <a:spcPts val="600"/>
              </a:spcAft>
            </a:pPr>
            <a:r>
              <a:rPr lang="en-US" sz="2000" b="1" dirty="0" smtClean="0">
                <a:solidFill>
                  <a:srgbClr val="C00000"/>
                </a:solidFill>
                <a:latin typeface="Bahnschrift Light Condensed" pitchFamily="34" charset="0"/>
              </a:rPr>
              <a:t>Rural infrastructure </a:t>
            </a:r>
            <a:r>
              <a:rPr lang="en-US" sz="2000" dirty="0" smtClean="0">
                <a:latin typeface="Bahnschrift Light Condensed" pitchFamily="34" charset="0"/>
              </a:rPr>
              <a:t>leads to agricultural developments by </a:t>
            </a:r>
            <a:r>
              <a:rPr lang="en-US" sz="2000" b="1" dirty="0" smtClean="0">
                <a:solidFill>
                  <a:srgbClr val="C00000"/>
                </a:solidFill>
                <a:latin typeface="Bahnschrift Light Condensed" pitchFamily="34" charset="0"/>
              </a:rPr>
              <a:t>increasing yields, storage, farmers’ access to markets and availability of institutional finance</a:t>
            </a:r>
            <a:r>
              <a:rPr lang="en-US" sz="2000" dirty="0" smtClean="0">
                <a:latin typeface="Bahnschrift Light Condensed" pitchFamily="34" charset="0"/>
              </a:rPr>
              <a:t>. </a:t>
            </a:r>
          </a:p>
          <a:p>
            <a:pPr marL="171450" indent="-171450" algn="just">
              <a:spcAft>
                <a:spcPts val="600"/>
              </a:spcAft>
            </a:pPr>
            <a:r>
              <a:rPr lang="en-US" sz="2000" dirty="0" smtClean="0">
                <a:latin typeface="Bahnschrift Light Condensed" pitchFamily="34" charset="0"/>
              </a:rPr>
              <a:t>It is estimated that </a:t>
            </a:r>
            <a:r>
              <a:rPr lang="en-US" sz="2000" b="1" dirty="0" smtClean="0">
                <a:solidFill>
                  <a:srgbClr val="C00000"/>
                </a:solidFill>
                <a:latin typeface="Bahnschrift Light Condensed" pitchFamily="34" charset="0"/>
              </a:rPr>
              <a:t>16 per cent</a:t>
            </a:r>
            <a:r>
              <a:rPr lang="en-US" sz="2000" dirty="0" smtClean="0">
                <a:latin typeface="Bahnschrift Light Condensed" pitchFamily="34" charset="0"/>
              </a:rPr>
              <a:t> of the </a:t>
            </a:r>
            <a:r>
              <a:rPr lang="en-US" sz="2000" b="1" dirty="0" smtClean="0">
                <a:solidFill>
                  <a:srgbClr val="C00000"/>
                </a:solidFill>
                <a:latin typeface="Bahnschrift Light Condensed" pitchFamily="34" charset="0"/>
              </a:rPr>
              <a:t>fruits and vegetables is lost </a:t>
            </a:r>
            <a:r>
              <a:rPr lang="en-US" sz="2000" dirty="0" smtClean="0">
                <a:latin typeface="Bahnschrift Light Condensed" pitchFamily="34" charset="0"/>
              </a:rPr>
              <a:t>between the farm gate and the consumer due to lack of cold chain and proper storage facility, exports, transportation, adequate processing facilities, and marketing, adversely influencing the income of farmers </a:t>
            </a:r>
            <a:r>
              <a:rPr lang="en-US" sz="2000" b="1" dirty="0" smtClean="0">
                <a:solidFill>
                  <a:srgbClr val="C00000"/>
                </a:solidFill>
                <a:latin typeface="Bahnschrift Light Condensed" pitchFamily="34" charset="0"/>
              </a:rPr>
              <a:t>(Financial Express, July 31, 2019</a:t>
            </a:r>
            <a:r>
              <a:rPr lang="en-US" sz="2000" dirty="0" smtClean="0">
                <a:latin typeface="Bahnschrift Light Condensed" pitchFamily="34" charset="0"/>
              </a:rPr>
              <a:t>).</a:t>
            </a:r>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3600" b="1" dirty="0" smtClean="0">
                <a:solidFill>
                  <a:schemeClr val="bg1"/>
                </a:solidFill>
                <a:latin typeface="Bahnschrift Light Condensed" pitchFamily="34" charset="0"/>
              </a:rPr>
              <a:t>Introduction……..</a:t>
            </a:r>
            <a:endParaRPr lang="en-US" sz="3600" b="1" dirty="0">
              <a:solidFill>
                <a:schemeClr val="bg1"/>
              </a:solidFill>
              <a:latin typeface="Bahnschrift Light Condensed" pitchFamily="34" charset="0"/>
            </a:endParaRPr>
          </a:p>
        </p:txBody>
      </p:sp>
      <p:pic>
        <p:nvPicPr>
          <p:cNvPr id="27650" name="Picture 2" descr="Food Grain Storage Problem in India | | ForumIAS Blog"/>
          <p:cNvPicPr>
            <a:picLocks noChangeAspect="1" noChangeArrowheads="1"/>
          </p:cNvPicPr>
          <p:nvPr/>
        </p:nvPicPr>
        <p:blipFill>
          <a:blip r:embed="rId2" cstate="print"/>
          <a:srcRect/>
          <a:stretch>
            <a:fillRect/>
          </a:stretch>
        </p:blipFill>
        <p:spPr bwMode="auto">
          <a:xfrm>
            <a:off x="4995602" y="1504950"/>
            <a:ext cx="3952740"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sz="quarter" idx="1"/>
          </p:nvPr>
        </p:nvSpPr>
        <p:spPr>
          <a:xfrm>
            <a:off x="4191000" y="1200150"/>
            <a:ext cx="4800600" cy="3429000"/>
          </a:xfrm>
        </p:spPr>
        <p:txBody>
          <a:bodyPr>
            <a:noAutofit/>
          </a:bodyPr>
          <a:lstStyle/>
          <a:p>
            <a:pPr marL="171450" indent="-171450" algn="just"/>
            <a:r>
              <a:rPr lang="en-US" sz="2000" dirty="0" smtClean="0">
                <a:solidFill>
                  <a:schemeClr val="tx1">
                    <a:lumMod val="95000"/>
                    <a:lumOff val="5000"/>
                  </a:schemeClr>
                </a:solidFill>
                <a:latin typeface="Bahnschrift Light Condensed" pitchFamily="34" charset="0"/>
              </a:rPr>
              <a:t>For </a:t>
            </a:r>
            <a:r>
              <a:rPr lang="en-US" sz="2000" b="1" dirty="0" smtClean="0">
                <a:solidFill>
                  <a:srgbClr val="C00000"/>
                </a:solidFill>
                <a:latin typeface="Bahnschrift Light Condensed" pitchFamily="34" charset="0"/>
              </a:rPr>
              <a:t>Integrated development,</a:t>
            </a:r>
            <a:r>
              <a:rPr lang="en-US" sz="2000" dirty="0" smtClean="0">
                <a:latin typeface="Bahnschrift Light Condensed" pitchFamily="34" charset="0"/>
              </a:rPr>
              <a:t> rural areas requires the rapid growth of </a:t>
            </a:r>
            <a:r>
              <a:rPr lang="en-US" sz="2000" b="1" dirty="0" smtClean="0">
                <a:solidFill>
                  <a:srgbClr val="C00000"/>
                </a:solidFill>
                <a:latin typeface="Bahnschrift Light Condensed" pitchFamily="34" charset="0"/>
              </a:rPr>
              <a:t>non-farm economic activities</a:t>
            </a:r>
            <a:r>
              <a:rPr lang="en-US" sz="2000" dirty="0" smtClean="0">
                <a:latin typeface="Bahnschrift Light Condensed" pitchFamily="34" charset="0"/>
              </a:rPr>
              <a:t> and opportunities for </a:t>
            </a:r>
            <a:r>
              <a:rPr lang="en-US" sz="2000" b="1" dirty="0" smtClean="0">
                <a:solidFill>
                  <a:srgbClr val="C00000"/>
                </a:solidFill>
                <a:latin typeface="Bahnschrift Light Condensed" pitchFamily="34" charset="0"/>
              </a:rPr>
              <a:t>employment</a:t>
            </a:r>
            <a:r>
              <a:rPr lang="en-US" sz="2000" dirty="0" smtClean="0">
                <a:latin typeface="Bahnschrift Light Condensed" pitchFamily="34" charset="0"/>
              </a:rPr>
              <a:t>, especially through rural industries.</a:t>
            </a:r>
          </a:p>
          <a:p>
            <a:pPr marL="171450" indent="-171450" algn="just"/>
            <a:endParaRPr lang="en-US" sz="2000" dirty="0" smtClean="0">
              <a:latin typeface="Bahnschrift Light Condensed" pitchFamily="34" charset="0"/>
            </a:endParaRPr>
          </a:p>
          <a:p>
            <a:pPr marL="171450" indent="-171450" algn="just"/>
            <a:r>
              <a:rPr lang="en-US" sz="2000" b="1" dirty="0" smtClean="0">
                <a:solidFill>
                  <a:srgbClr val="C00000"/>
                </a:solidFill>
                <a:latin typeface="Bahnschrift Light Condensed" pitchFamily="34" charset="0"/>
              </a:rPr>
              <a:t>Poor rural infrastructure </a:t>
            </a:r>
            <a:r>
              <a:rPr lang="en-US" sz="2000" dirty="0" smtClean="0">
                <a:latin typeface="Bahnschrift Light Condensed" pitchFamily="34" charset="0"/>
              </a:rPr>
              <a:t>also </a:t>
            </a:r>
            <a:r>
              <a:rPr lang="en-US" sz="2000" b="1" dirty="0" smtClean="0">
                <a:solidFill>
                  <a:srgbClr val="C00000"/>
                </a:solidFill>
                <a:latin typeface="Bahnschrift Light Condensed" pitchFamily="34" charset="0"/>
              </a:rPr>
              <a:t>limits the ability of the traders to travel</a:t>
            </a:r>
            <a:r>
              <a:rPr lang="en-US" sz="2000" dirty="0" smtClean="0">
                <a:latin typeface="Bahnschrift Light Condensed" pitchFamily="34" charset="0"/>
              </a:rPr>
              <a:t> to and communicate with </a:t>
            </a:r>
            <a:r>
              <a:rPr lang="en-US" sz="2000" b="1" dirty="0" smtClean="0">
                <a:solidFill>
                  <a:srgbClr val="C00000"/>
                </a:solidFill>
                <a:latin typeface="Bahnschrift Light Condensed" pitchFamily="34" charset="0"/>
              </a:rPr>
              <a:t>remote farming areas</a:t>
            </a:r>
            <a:r>
              <a:rPr lang="en-US" sz="2000" dirty="0" smtClean="0">
                <a:latin typeface="Bahnschrift Light Condensed" pitchFamily="34" charset="0"/>
              </a:rPr>
              <a:t>, </a:t>
            </a:r>
            <a:r>
              <a:rPr lang="en-US" sz="2000" b="1" dirty="0" smtClean="0">
                <a:solidFill>
                  <a:srgbClr val="C00000"/>
                </a:solidFill>
                <a:latin typeface="Bahnschrift Light Condensed" pitchFamily="34" charset="0"/>
              </a:rPr>
              <a:t>limiting market access </a:t>
            </a:r>
            <a:r>
              <a:rPr lang="en-US" sz="2000" dirty="0" smtClean="0">
                <a:latin typeface="Bahnschrift Light Condensed" pitchFamily="34" charset="0"/>
              </a:rPr>
              <a:t>from these areas and eliminating competition for their produce.</a:t>
            </a:r>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800" b="1" dirty="0" smtClean="0">
                <a:solidFill>
                  <a:schemeClr val="bg1"/>
                </a:solidFill>
                <a:latin typeface="Bahnschrift Light Condensed" pitchFamily="34" charset="0"/>
              </a:rPr>
              <a:t>Infrastructure for Integrated development</a:t>
            </a:r>
            <a:endParaRPr lang="en-US" sz="2800" b="1" dirty="0">
              <a:solidFill>
                <a:schemeClr val="bg1"/>
              </a:solidFill>
              <a:latin typeface="Bahnschrift Light Condensed" pitchFamily="34" charset="0"/>
            </a:endParaRPr>
          </a:p>
        </p:txBody>
      </p:sp>
      <p:pic>
        <p:nvPicPr>
          <p:cNvPr id="52226" name="Picture 2"/>
          <p:cNvPicPr>
            <a:picLocks noChangeAspect="1" noChangeArrowheads="1"/>
          </p:cNvPicPr>
          <p:nvPr/>
        </p:nvPicPr>
        <p:blipFill>
          <a:blip r:embed="rId2" cstate="print"/>
          <a:srcRect b="1064"/>
          <a:stretch>
            <a:fillRect/>
          </a:stretch>
        </p:blipFill>
        <p:spPr bwMode="auto">
          <a:xfrm>
            <a:off x="228600" y="1162050"/>
            <a:ext cx="3630460" cy="3543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sz="quarter" idx="1"/>
          </p:nvPr>
        </p:nvSpPr>
        <p:spPr>
          <a:xfrm>
            <a:off x="228600" y="1145286"/>
            <a:ext cx="8458200" cy="3429000"/>
          </a:xfrm>
        </p:spPr>
        <p:txBody>
          <a:bodyPr>
            <a:noAutofit/>
          </a:bodyPr>
          <a:lstStyle/>
          <a:p>
            <a:pPr algn="just">
              <a:lnSpc>
                <a:spcPct val="90000"/>
              </a:lnSpc>
              <a:spcBef>
                <a:spcPts val="500"/>
              </a:spcBef>
              <a:spcAft>
                <a:spcPts val="500"/>
              </a:spcAft>
            </a:pPr>
            <a:r>
              <a:rPr lang="en-US" sz="2000" b="1" dirty="0" smtClean="0">
                <a:solidFill>
                  <a:srgbClr val="C00000"/>
                </a:solidFill>
                <a:latin typeface="Bahnschrift Light Condensed" pitchFamily="34" charset="0"/>
              </a:rPr>
              <a:t>Rural India generally lagged behind urban areas</a:t>
            </a:r>
            <a:r>
              <a:rPr lang="en-US" sz="2000" dirty="0" smtClean="0">
                <a:latin typeface="Bahnschrift Light Condensed" pitchFamily="34" charset="0"/>
              </a:rPr>
              <a:t> in terms of development and the overall progress of the economy, many reasons can be stated for this;</a:t>
            </a:r>
          </a:p>
          <a:p>
            <a:pPr marL="400050" indent="-171450">
              <a:lnSpc>
                <a:spcPct val="120000"/>
              </a:lnSpc>
              <a:spcBef>
                <a:spcPts val="0"/>
              </a:spcBef>
              <a:buFont typeface="Arial" pitchFamily="34" charset="0"/>
              <a:buChar char="•"/>
            </a:pPr>
            <a:r>
              <a:rPr lang="en-US" sz="2000" dirty="0" smtClean="0">
                <a:latin typeface="Bahnschrift Light Condensed" pitchFamily="34" charset="0"/>
              </a:rPr>
              <a:t>Geographical adversity</a:t>
            </a:r>
          </a:p>
          <a:p>
            <a:pPr marL="400050" indent="-171450">
              <a:lnSpc>
                <a:spcPct val="120000"/>
              </a:lnSpc>
              <a:spcBef>
                <a:spcPts val="0"/>
              </a:spcBef>
              <a:buFont typeface="Arial" pitchFamily="34" charset="0"/>
              <a:buChar char="•"/>
            </a:pPr>
            <a:r>
              <a:rPr lang="en-US" sz="2000" dirty="0" smtClean="0">
                <a:latin typeface="Bahnschrift Light Condensed" pitchFamily="34" charset="0"/>
              </a:rPr>
              <a:t>Enforcement of Law &amp; Order</a:t>
            </a:r>
          </a:p>
          <a:p>
            <a:pPr marL="400050" indent="-171450">
              <a:lnSpc>
                <a:spcPct val="120000"/>
              </a:lnSpc>
              <a:spcBef>
                <a:spcPts val="0"/>
              </a:spcBef>
              <a:buFont typeface="Arial" pitchFamily="34" charset="0"/>
              <a:buChar char="•"/>
            </a:pPr>
            <a:r>
              <a:rPr lang="en-US" sz="2000" dirty="0" smtClean="0">
                <a:latin typeface="Bahnschrift Light Condensed" pitchFamily="34" charset="0"/>
              </a:rPr>
              <a:t>Deep-rooted socio-economic stratification</a:t>
            </a:r>
          </a:p>
          <a:p>
            <a:pPr marL="400050" indent="-171450">
              <a:lnSpc>
                <a:spcPct val="120000"/>
              </a:lnSpc>
              <a:spcBef>
                <a:spcPts val="0"/>
              </a:spcBef>
              <a:buFont typeface="Arial" pitchFamily="34" charset="0"/>
              <a:buChar char="•"/>
            </a:pPr>
            <a:r>
              <a:rPr lang="en-US" sz="2000" dirty="0" smtClean="0">
                <a:solidFill>
                  <a:srgbClr val="FF0000"/>
                </a:solidFill>
                <a:latin typeface="Bahnschrift Light Condensed" pitchFamily="34" charset="0"/>
              </a:rPr>
              <a:t>Lack of basic infrastructure</a:t>
            </a:r>
          </a:p>
          <a:p>
            <a:pPr marL="400050" indent="-171450">
              <a:lnSpc>
                <a:spcPct val="120000"/>
              </a:lnSpc>
              <a:spcBef>
                <a:spcPts val="0"/>
              </a:spcBef>
              <a:buFont typeface="Arial" pitchFamily="34" charset="0"/>
              <a:buChar char="•"/>
            </a:pPr>
            <a:r>
              <a:rPr lang="en-US" sz="2000" dirty="0" smtClean="0">
                <a:latin typeface="Bahnschrift Light Condensed" pitchFamily="34" charset="0"/>
              </a:rPr>
              <a:t>States’ Economic Conditions</a:t>
            </a:r>
          </a:p>
          <a:p>
            <a:pPr marL="400050" indent="-171450">
              <a:lnSpc>
                <a:spcPct val="120000"/>
              </a:lnSpc>
              <a:spcBef>
                <a:spcPts val="0"/>
              </a:spcBef>
              <a:buFont typeface="Arial" pitchFamily="34" charset="0"/>
              <a:buChar char="•"/>
            </a:pPr>
            <a:r>
              <a:rPr lang="en-US" sz="2000" dirty="0" smtClean="0">
                <a:latin typeface="Bahnschrift Light Condensed" pitchFamily="34" charset="0"/>
              </a:rPr>
              <a:t>Public health and sanitation</a:t>
            </a:r>
          </a:p>
          <a:p>
            <a:pPr marL="400050" indent="-171450">
              <a:lnSpc>
                <a:spcPct val="120000"/>
              </a:lnSpc>
              <a:spcBef>
                <a:spcPts val="0"/>
              </a:spcBef>
              <a:buFont typeface="Arial" pitchFamily="34" charset="0"/>
              <a:buChar char="•"/>
            </a:pPr>
            <a:r>
              <a:rPr lang="en-US" sz="2000" dirty="0" smtClean="0">
                <a:latin typeface="Bahnschrift Light Condensed" pitchFamily="34" charset="0"/>
              </a:rPr>
              <a:t>Concentration of poverty in pockets </a:t>
            </a:r>
          </a:p>
          <a:p>
            <a:pPr algn="just">
              <a:lnSpc>
                <a:spcPct val="90000"/>
              </a:lnSpc>
              <a:spcBef>
                <a:spcPts val="500"/>
              </a:spcBef>
              <a:spcAft>
                <a:spcPts val="500"/>
              </a:spcAft>
            </a:pPr>
            <a:endParaRPr lang="en-US" sz="1800" b="1" dirty="0" smtClean="0">
              <a:solidFill>
                <a:srgbClr val="C00000"/>
              </a:solidFill>
              <a:latin typeface="Bahnschrift Light Condensed" pitchFamily="34" charset="0"/>
            </a:endParaRPr>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3600" b="1" dirty="0" smtClean="0">
                <a:solidFill>
                  <a:schemeClr val="bg1"/>
                </a:solidFill>
                <a:latin typeface="Bahnschrift Light Condensed" pitchFamily="34" charset="0"/>
              </a:rPr>
              <a:t>Cont…</a:t>
            </a:r>
            <a:endParaRPr lang="en-US" sz="3600" b="1" dirty="0">
              <a:solidFill>
                <a:schemeClr val="bg1"/>
              </a:solidFill>
              <a:latin typeface="Bahnschrift Light Condense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sz="quarter" idx="1"/>
          </p:nvPr>
        </p:nvSpPr>
        <p:spPr>
          <a:xfrm>
            <a:off x="228600" y="1145286"/>
            <a:ext cx="4343400" cy="3429000"/>
          </a:xfrm>
        </p:spPr>
        <p:txBody>
          <a:bodyPr>
            <a:noAutofit/>
          </a:bodyPr>
          <a:lstStyle/>
          <a:p>
            <a:pPr algn="just">
              <a:spcBef>
                <a:spcPts val="600"/>
              </a:spcBef>
              <a:spcAft>
                <a:spcPts val="600"/>
              </a:spcAft>
            </a:pPr>
            <a:r>
              <a:rPr lang="en-US" sz="1800" dirty="0" smtClean="0">
                <a:latin typeface="Bahnschrift Light Condensed" pitchFamily="34" charset="0"/>
              </a:rPr>
              <a:t>Recently, </a:t>
            </a:r>
            <a:r>
              <a:rPr lang="en-US" sz="1800" dirty="0" err="1" smtClean="0">
                <a:latin typeface="Bahnschrift Light Condensed" pitchFamily="34" charset="0"/>
              </a:rPr>
              <a:t>Niti</a:t>
            </a:r>
            <a:r>
              <a:rPr lang="en-US" sz="1800" dirty="0" smtClean="0">
                <a:latin typeface="Bahnschrift Light Condensed" pitchFamily="34" charset="0"/>
              </a:rPr>
              <a:t> </a:t>
            </a:r>
            <a:r>
              <a:rPr lang="en-US" sz="1800" dirty="0" err="1" smtClean="0">
                <a:latin typeface="Bahnschrift Light Condensed" pitchFamily="34" charset="0"/>
              </a:rPr>
              <a:t>Aayog</a:t>
            </a:r>
            <a:r>
              <a:rPr lang="en-US" sz="1800" dirty="0" smtClean="0">
                <a:latin typeface="Bahnschrift Light Condensed" pitchFamily="34" charset="0"/>
              </a:rPr>
              <a:t> have identified the </a:t>
            </a:r>
            <a:r>
              <a:rPr lang="en-US" sz="1800" b="1" dirty="0" smtClean="0">
                <a:solidFill>
                  <a:srgbClr val="C00000"/>
                </a:solidFill>
                <a:latin typeface="Bahnschrift Light Condensed" pitchFamily="34" charset="0"/>
              </a:rPr>
              <a:t>115 most backward districts</a:t>
            </a:r>
            <a:r>
              <a:rPr lang="en-US" sz="1800" dirty="0" smtClean="0">
                <a:latin typeface="Bahnschrift Light Condensed" pitchFamily="34" charset="0"/>
              </a:rPr>
              <a:t>, including 35 affected by left-wing extremist violence. </a:t>
            </a:r>
          </a:p>
          <a:p>
            <a:pPr algn="just">
              <a:spcBef>
                <a:spcPts val="600"/>
              </a:spcBef>
              <a:spcAft>
                <a:spcPts val="600"/>
              </a:spcAft>
            </a:pPr>
            <a:r>
              <a:rPr lang="en-US" sz="1800" dirty="0" smtClean="0">
                <a:latin typeface="Bahnschrift Light Condensed" pitchFamily="34" charset="0"/>
              </a:rPr>
              <a:t>It is not that there has been no development in these districts, but the </a:t>
            </a:r>
            <a:r>
              <a:rPr lang="en-US" sz="1800" b="1" dirty="0" smtClean="0">
                <a:solidFill>
                  <a:srgbClr val="C00000"/>
                </a:solidFill>
                <a:latin typeface="Bahnschrift Light Condensed" pitchFamily="34" charset="0"/>
              </a:rPr>
              <a:t>relative backwardness has not changed much over the decades</a:t>
            </a:r>
            <a:r>
              <a:rPr lang="en-US" sz="1800" dirty="0" smtClean="0">
                <a:latin typeface="Bahnschrift Light Condensed" pitchFamily="34" charset="0"/>
              </a:rPr>
              <a:t>. Even till today, by and large they still remain the most backward among India’s 700-plus districts. </a:t>
            </a:r>
          </a:p>
          <a:p>
            <a:pPr algn="just">
              <a:spcBef>
                <a:spcPts val="600"/>
              </a:spcBef>
              <a:spcAft>
                <a:spcPts val="600"/>
              </a:spcAft>
            </a:pPr>
            <a:r>
              <a:rPr lang="en-US" sz="1800" dirty="0" smtClean="0">
                <a:latin typeface="Bahnschrift Light Condensed" pitchFamily="34" charset="0"/>
              </a:rPr>
              <a:t>Why has their relative backwardness not changed over the decades.</a:t>
            </a:r>
            <a:endParaRPr lang="en-US" sz="1800" b="1" dirty="0" smtClean="0">
              <a:solidFill>
                <a:srgbClr val="C00000"/>
              </a:solidFill>
              <a:latin typeface="Bahnschrift Light Condensed" pitchFamily="34" charset="0"/>
            </a:endParaRPr>
          </a:p>
        </p:txBody>
      </p:sp>
      <p:sp>
        <p:nvSpPr>
          <p:cNvPr id="4" name="Rectangle 3"/>
          <p:cNvSpPr/>
          <p:nvPr/>
        </p:nvSpPr>
        <p:spPr>
          <a:xfrm>
            <a:off x="152400" y="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Bahnschrift Light Condensed" pitchFamily="34" charset="0"/>
              </a:rPr>
              <a:t>Rural Infrastructure and </a:t>
            </a:r>
            <a:r>
              <a:rPr lang="en-US" sz="3200" dirty="0" err="1" smtClean="0">
                <a:latin typeface="Bahnschrift Light Condensed" pitchFamily="34" charset="0"/>
              </a:rPr>
              <a:t>Aspirational</a:t>
            </a:r>
            <a:r>
              <a:rPr lang="en-US" sz="3200" dirty="0" smtClean="0">
                <a:latin typeface="Bahnschrift Light Condensed" pitchFamily="34" charset="0"/>
              </a:rPr>
              <a:t> Districts’ </a:t>
            </a:r>
            <a:r>
              <a:rPr lang="en-US" sz="3200" dirty="0" err="1" smtClean="0">
                <a:latin typeface="Bahnschrift Light Condensed" pitchFamily="34" charset="0"/>
              </a:rPr>
              <a:t>Programme</a:t>
            </a:r>
            <a:endParaRPr lang="en-US" sz="3200" dirty="0">
              <a:latin typeface="Bahnschrift Light Condensed" pitchFamily="34" charset="0"/>
            </a:endParaRPr>
          </a:p>
        </p:txBody>
      </p:sp>
      <p:sp>
        <p:nvSpPr>
          <p:cNvPr id="6" name="Content Placeholder 2"/>
          <p:cNvSpPr txBox="1">
            <a:spLocks/>
          </p:cNvSpPr>
          <p:nvPr/>
        </p:nvSpPr>
        <p:spPr>
          <a:xfrm>
            <a:off x="5257800" y="1047750"/>
            <a:ext cx="3124200" cy="381000"/>
          </a:xfrm>
          <a:prstGeom prst="rect">
            <a:avLst/>
          </a:prstGeom>
        </p:spPr>
        <p:txBody>
          <a:bodyPr vert="horz">
            <a:normAutofit/>
          </a:bodyPr>
          <a:lstStyle/>
          <a:p>
            <a:pPr algn="ctr"/>
            <a:r>
              <a:rPr lang="en-US" b="1" dirty="0" smtClean="0">
                <a:latin typeface="Bahnschrift Light SemiCondensed" pitchFamily="34" charset="0"/>
              </a:rPr>
              <a:t>Aspirational Districts of India</a:t>
            </a:r>
          </a:p>
          <a:p>
            <a:pPr marL="0" marR="0" lvl="0" indent="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C:\Users\HP\Desktop\Aspirational Districts.jpg"/>
          <p:cNvPicPr>
            <a:picLocks noChangeAspect="1" noChangeArrowheads="1"/>
          </p:cNvPicPr>
          <p:nvPr/>
        </p:nvPicPr>
        <p:blipFill>
          <a:blip r:embed="rId2" cstate="print"/>
          <a:srcRect/>
          <a:stretch>
            <a:fillRect/>
          </a:stretch>
        </p:blipFill>
        <p:spPr bwMode="auto">
          <a:xfrm>
            <a:off x="5429250" y="1428750"/>
            <a:ext cx="2830332" cy="3304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sz="quarter" idx="1"/>
          </p:nvPr>
        </p:nvSpPr>
        <p:spPr>
          <a:xfrm>
            <a:off x="228600" y="1145286"/>
            <a:ext cx="3810000" cy="3429000"/>
          </a:xfrm>
        </p:spPr>
        <p:txBody>
          <a:bodyPr>
            <a:noAutofit/>
          </a:bodyPr>
          <a:lstStyle/>
          <a:p>
            <a:pPr algn="just">
              <a:lnSpc>
                <a:spcPct val="90000"/>
              </a:lnSpc>
              <a:spcBef>
                <a:spcPts val="1200"/>
              </a:spcBef>
              <a:spcAft>
                <a:spcPts val="1200"/>
              </a:spcAft>
            </a:pPr>
            <a:r>
              <a:rPr lang="en-US" sz="1800" dirty="0" err="1" smtClean="0">
                <a:latin typeface="Bahnschrift Light Condensed" pitchFamily="34" charset="0"/>
              </a:rPr>
              <a:t>Aspirational</a:t>
            </a:r>
            <a:r>
              <a:rPr lang="en-US" sz="1800" dirty="0" smtClean="0">
                <a:latin typeface="Bahnschrift Light Condensed" pitchFamily="34" charset="0"/>
              </a:rPr>
              <a:t> Districts are those districts in India, that are affected by </a:t>
            </a:r>
            <a:r>
              <a:rPr lang="en-US" sz="1800" b="1" dirty="0" smtClean="0">
                <a:solidFill>
                  <a:srgbClr val="C00000"/>
                </a:solidFill>
                <a:latin typeface="Bahnschrift Light Condensed" pitchFamily="34" charset="0"/>
              </a:rPr>
              <a:t>poor socio-economic indicators.</a:t>
            </a:r>
          </a:p>
          <a:p>
            <a:pPr algn="just">
              <a:lnSpc>
                <a:spcPct val="90000"/>
              </a:lnSpc>
              <a:spcBef>
                <a:spcPts val="1200"/>
              </a:spcBef>
              <a:spcAft>
                <a:spcPts val="1200"/>
              </a:spcAft>
            </a:pPr>
            <a:r>
              <a:rPr lang="en-US" sz="1800" dirty="0" smtClean="0">
                <a:latin typeface="Bahnschrift Light Condensed" pitchFamily="34" charset="0"/>
              </a:rPr>
              <a:t>Selection of AD is based on </a:t>
            </a:r>
            <a:r>
              <a:rPr lang="en-US" sz="1800" b="1" dirty="0" smtClean="0">
                <a:solidFill>
                  <a:srgbClr val="C00000"/>
                </a:solidFill>
                <a:latin typeface="Bahnschrift Light Condensed" pitchFamily="34" charset="0"/>
              </a:rPr>
              <a:t>a Composite Index </a:t>
            </a:r>
            <a:r>
              <a:rPr lang="en-US" sz="1800" dirty="0" smtClean="0">
                <a:solidFill>
                  <a:schemeClr val="tx1">
                    <a:lumMod val="95000"/>
                    <a:lumOff val="5000"/>
                  </a:schemeClr>
                </a:solidFill>
                <a:latin typeface="Bahnschrift Light Condensed" pitchFamily="34" charset="0"/>
              </a:rPr>
              <a:t>developed with 5 core sectors data</a:t>
            </a:r>
            <a:r>
              <a:rPr lang="en-US" sz="1800" b="1" dirty="0" smtClean="0">
                <a:solidFill>
                  <a:srgbClr val="C00000"/>
                </a:solidFill>
                <a:latin typeface="Bahnschrift Light Condensed" pitchFamily="34" charset="0"/>
              </a:rPr>
              <a:t>, </a:t>
            </a:r>
            <a:r>
              <a:rPr lang="en-US" sz="1800" dirty="0" smtClean="0">
                <a:latin typeface="Bahnschrift Light Condensed" pitchFamily="34" charset="0"/>
              </a:rPr>
              <a:t>namely </a:t>
            </a:r>
            <a:r>
              <a:rPr lang="en-US" sz="1800" b="1" dirty="0" smtClean="0">
                <a:solidFill>
                  <a:srgbClr val="C00000"/>
                </a:solidFill>
                <a:latin typeface="Bahnschrift Light Condensed" pitchFamily="34" charset="0"/>
              </a:rPr>
              <a:t>Poverty, Health and nutrition Education, and Basic Infrastructure</a:t>
            </a:r>
            <a:r>
              <a:rPr lang="en-US" sz="1800" dirty="0" smtClean="0">
                <a:solidFill>
                  <a:srgbClr val="FF0000"/>
                </a:solidFill>
                <a:latin typeface="Bahnschrift Light Condensed" pitchFamily="34" charset="0"/>
              </a:rPr>
              <a:t>.</a:t>
            </a:r>
          </a:p>
          <a:p>
            <a:pPr algn="just">
              <a:lnSpc>
                <a:spcPct val="90000"/>
              </a:lnSpc>
              <a:spcBef>
                <a:spcPts val="1200"/>
              </a:spcBef>
              <a:spcAft>
                <a:spcPts val="1200"/>
              </a:spcAft>
            </a:pPr>
            <a:r>
              <a:rPr lang="en-US" sz="1800" dirty="0" smtClean="0">
                <a:latin typeface="Bahnschrift Light Condensed" pitchFamily="34" charset="0"/>
              </a:rPr>
              <a:t>As a whole, different infrastructure and basic amenities have been given the maximum weight in the Composite Index</a:t>
            </a:r>
          </a:p>
        </p:txBody>
      </p:sp>
      <p:sp>
        <p:nvSpPr>
          <p:cNvPr id="4" name="Rectangle 3"/>
          <p:cNvSpPr/>
          <p:nvPr/>
        </p:nvSpPr>
        <p:spPr>
          <a:xfrm>
            <a:off x="162498" y="57150"/>
            <a:ext cx="8829102" cy="1066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Bahnschrift Light Condensed" pitchFamily="34" charset="0"/>
              </a:rPr>
              <a:t>Cont……</a:t>
            </a:r>
            <a:endParaRPr lang="en-US" sz="2800" dirty="0">
              <a:latin typeface="Bahnschrift Light Condensed" pitchFamily="34" charset="0"/>
            </a:endParaRPr>
          </a:p>
        </p:txBody>
      </p:sp>
      <p:pic>
        <p:nvPicPr>
          <p:cNvPr id="53250" name="Picture 2"/>
          <p:cNvPicPr>
            <a:picLocks noChangeAspect="1" noChangeArrowheads="1"/>
          </p:cNvPicPr>
          <p:nvPr/>
        </p:nvPicPr>
        <p:blipFill>
          <a:blip r:embed="rId2" cstate="print"/>
          <a:srcRect/>
          <a:stretch>
            <a:fillRect/>
          </a:stretch>
        </p:blipFill>
        <p:spPr bwMode="auto">
          <a:xfrm>
            <a:off x="4114800" y="1123951"/>
            <a:ext cx="47244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2">
      <a:dk1>
        <a:sysClr val="windowText" lastClr="000000"/>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7275</TotalTime>
  <Words>2817</Words>
  <Application>Microsoft Office PowerPoint</Application>
  <PresentationFormat>On-screen Show (16:9)</PresentationFormat>
  <Paragraphs>256</Paragraphs>
  <Slides>41</Slides>
  <Notes>10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Civic</vt:lpstr>
      <vt:lpstr>Slide 1</vt:lpstr>
      <vt:lpstr>Slide Title</vt:lpstr>
      <vt:lpstr>Slide Title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Title</vt:lpstr>
      <vt:lpstr>Slide Title</vt:lpstr>
      <vt:lpstr>Slide Title</vt:lpstr>
      <vt:lpstr>Slide Title</vt:lpstr>
      <vt:lpstr>Slide Title</vt:lpstr>
      <vt:lpstr>Slide Title</vt:lpstr>
      <vt:lpstr>Slide Title</vt:lpstr>
      <vt:lpstr>Slide Title</vt:lpstr>
      <vt:lpstr>Slide Title</vt:lpstr>
      <vt:lpstr>Slide Title</vt:lpstr>
      <vt:lpstr>Slide Title</vt:lpstr>
      <vt:lpstr>Slide Title</vt:lpstr>
      <vt:lpstr>Slide Title</vt:lpstr>
      <vt:lpstr>Slide Title</vt:lpstr>
      <vt:lpstr>Slide Title</vt:lpstr>
      <vt:lpstr>Slide 39</vt:lpstr>
      <vt:lpstr>Slide Title</vt:lpstr>
      <vt:lpstr>Slide Title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library</cp:lastModifiedBy>
  <cp:revision>554</cp:revision>
  <dcterms:created xsi:type="dcterms:W3CDTF">2013-08-21T19:17:07Z</dcterms:created>
  <dcterms:modified xsi:type="dcterms:W3CDTF">2021-07-07T10:18:53Z</dcterms:modified>
</cp:coreProperties>
</file>