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BE4B8-D1CD-474C-9946-573F04BA6E33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B9714-8EE8-45C9-9A7C-6E206A5BB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B9714-8EE8-45C9-9A7C-6E206A5BB91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In order to save the Government from bankruptcy &amp; to raise the confidence of its lenders, the Government has to repay its loans from time to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B9714-8EE8-45C9-9A7C-6E206A5BB91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</a:t>
            </a:r>
            <a:r>
              <a:rPr lang="en-US" baseline="0" dirty="0" smtClean="0"/>
              <a:t> dev. implies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B9714-8EE8-45C9-9A7C-6E206A5BB91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mf.org/external/np/mae/pdebt/2000/eng/index.htm" TargetMode="External"/><Relationship Id="rId3" Type="http://schemas.openxmlformats.org/officeDocument/2006/relationships/hyperlink" Target="https://m.rbi.org.in/Scripts" TargetMode="External"/><Relationship Id="rId7" Type="http://schemas.openxmlformats.org/officeDocument/2006/relationships/hyperlink" Target="https://www.economicsdiscussion.net/debt-2/burden-of-public-debt-and-its-measurement/17464" TargetMode="External"/><Relationship Id="rId12" Type="http://schemas.openxmlformats.org/officeDocument/2006/relationships/hyperlink" Target="https://dea.gov.in/divisionbranch/integrated-finance-division" TargetMode="External"/><Relationship Id="rId2" Type="http://schemas.openxmlformats.org/officeDocument/2006/relationships/hyperlink" Target="https://finmin.nic.in/sites/default/files/govt_debt_201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conomicsdiscussion.net/debt-2/public-debt-meaning-classification-and-method-of-redemption/17472" TargetMode="External"/><Relationship Id="rId11" Type="http://schemas.openxmlformats.org/officeDocument/2006/relationships/hyperlink" Target="https://dea.gov.in/divisionbranch/aid-accounts-audit-division" TargetMode="External"/><Relationship Id="rId5" Type="http://schemas.openxmlformats.org/officeDocument/2006/relationships/hyperlink" Target="https://www.oecd.org/economy/monetary/Debt-and-macroeconomic-stability.pdf" TargetMode="External"/><Relationship Id="rId10" Type="http://schemas.openxmlformats.org/officeDocument/2006/relationships/hyperlink" Target="https://www.rbi.org.in/scripts/FS_Overview.aspx?fn=2757" TargetMode="External"/><Relationship Id="rId4" Type="http://schemas.openxmlformats.org/officeDocument/2006/relationships/hyperlink" Target="https://blogs.imf.org/2016/08/26/an-argument-for-paying-down-public-debt/" TargetMode="External"/><Relationship Id="rId9" Type="http://schemas.openxmlformats.org/officeDocument/2006/relationships/hyperlink" Target="https://www.un.org/esa/ffd/wp-content/uploads/2008/04/20080408_Balino-Sundararajan-paper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143000"/>
            <a:ext cx="3733800" cy="751362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Module</a:t>
            </a:r>
            <a:endParaRPr lang="en-US" sz="49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10000"/>
            <a:ext cx="6172200" cy="13716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Public Debt</a:t>
            </a:r>
          </a:p>
        </p:txBody>
      </p:sp>
      <p:sp>
        <p:nvSpPr>
          <p:cNvPr id="13314" name="AutoShape 2" descr="Telangana public debt set to touch ₹2.29-lakh cr in 2020-21 - The ...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316" name="Picture 4" descr="Telangana public debt set to touch ₹2.29-lakh cr in 2020-21 - The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533400"/>
            <a:ext cx="3470910" cy="381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44562"/>
          </a:xfrm>
        </p:spPr>
        <p:txBody>
          <a:bodyPr>
            <a:noAutofit/>
          </a:bodyPr>
          <a:lstStyle/>
          <a:p>
            <a:pPr algn="ctr"/>
            <a:r>
              <a:rPr lang="en-US" sz="2800" u="sng" dirty="0" smtClean="0">
                <a:latin typeface="Cambria" pitchFamily="18" charset="0"/>
                <a:ea typeface="Cambria" pitchFamily="18" charset="0"/>
              </a:rPr>
              <a:t>Public Debt Management policy of Government of India (GOI) &amp; Institutions involved</a:t>
            </a:r>
            <a:endParaRPr lang="en-US" sz="2800" u="sng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30000"/>
              </a:lnSpc>
            </a:pPr>
            <a:r>
              <a:rPr lang="en-US" sz="2100" dirty="0" smtClean="0">
                <a:latin typeface="Palatino Linotype" pitchFamily="18" charset="0"/>
              </a:rPr>
              <a:t>Debt Management Policy of </a:t>
            </a:r>
            <a:r>
              <a:rPr lang="en-US" sz="2100" dirty="0" err="1" smtClean="0">
                <a:latin typeface="Palatino Linotype" pitchFamily="18" charset="0"/>
              </a:rPr>
              <a:t>GoI</a:t>
            </a:r>
            <a:r>
              <a:rPr lang="en-US" sz="2100" dirty="0" smtClean="0">
                <a:latin typeface="Palatino Linotype" pitchFamily="18" charset="0"/>
              </a:rPr>
              <a:t>: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dirty="0" smtClean="0">
                <a:latin typeface="Palatino Linotype" pitchFamily="18" charset="0"/>
              </a:rPr>
              <a:t>Greater reliance on domestic borrowing over external debt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dirty="0" smtClean="0">
                <a:latin typeface="Palatino Linotype" pitchFamily="18" charset="0"/>
              </a:rPr>
              <a:t>Preference for market borrowing over high cost instruments  carrying administered interest rate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dirty="0" smtClean="0">
                <a:latin typeface="Palatino Linotype" pitchFamily="18" charset="0"/>
              </a:rPr>
              <a:t>Elongation of maturity profile of its debt portfolio &amp; Consolidation of the debt portfolio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dirty="0" smtClean="0">
                <a:latin typeface="Palatino Linotype" pitchFamily="18" charset="0"/>
              </a:rPr>
              <a:t>Development of deep and wide market for government securities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  <a:buNone/>
            </a:pPr>
            <a:endParaRPr lang="en-US" sz="1700" dirty="0" smtClean="0">
              <a:latin typeface="Palatino Linotype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sz="2100" dirty="0" smtClean="0">
                <a:latin typeface="Palatino Linotype" pitchFamily="18" charset="0"/>
              </a:rPr>
              <a:t>Institutions involved:</a:t>
            </a:r>
          </a:p>
          <a:p>
            <a:pPr marL="548640" lvl="2" algn="just">
              <a:lnSpc>
                <a:spcPct val="160000"/>
              </a:lnSpc>
              <a:spcBef>
                <a:spcPts val="600"/>
              </a:spcBef>
              <a:buSzPct val="70000"/>
            </a:pPr>
            <a:r>
              <a:rPr lang="en-US" dirty="0" smtClean="0">
                <a:latin typeface="Palatino Linotype" pitchFamily="18" charset="0"/>
              </a:rPr>
              <a:t>Reserve bank of India</a:t>
            </a:r>
          </a:p>
          <a:p>
            <a:pPr marL="548640" lvl="2" algn="just">
              <a:lnSpc>
                <a:spcPct val="160000"/>
              </a:lnSpc>
              <a:spcBef>
                <a:spcPts val="600"/>
              </a:spcBef>
              <a:buSzPct val="70000"/>
            </a:pPr>
            <a:r>
              <a:rPr lang="en-US" dirty="0" smtClean="0">
                <a:latin typeface="Palatino Linotype" pitchFamily="18" charset="0"/>
              </a:rPr>
              <a:t>Ministry of Finance, Office of Aid and Account division</a:t>
            </a:r>
          </a:p>
          <a:p>
            <a:pPr marL="548640" lvl="2" algn="just">
              <a:lnSpc>
                <a:spcPct val="160000"/>
              </a:lnSpc>
              <a:spcBef>
                <a:spcPts val="600"/>
              </a:spcBef>
              <a:buSzPct val="70000"/>
            </a:pPr>
            <a:r>
              <a:rPr lang="en-US" dirty="0" smtClean="0">
                <a:latin typeface="Palatino Linotype" pitchFamily="18" charset="0"/>
              </a:rPr>
              <a:t>Ministry of Finance, Budget Division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381000"/>
            <a:ext cx="2362200" cy="503238"/>
          </a:xfrm>
        </p:spPr>
        <p:txBody>
          <a:bodyPr>
            <a:noAutofit/>
          </a:bodyPr>
          <a:lstStyle/>
          <a:p>
            <a:pPr algn="ctr"/>
            <a:r>
              <a:rPr lang="en-US" sz="3200" u="sng" dirty="0" smtClean="0">
                <a:latin typeface="Cambria" pitchFamily="18" charset="0"/>
                <a:ea typeface="Cambria" pitchFamily="18" charset="0"/>
              </a:rPr>
              <a:t>References</a:t>
            </a:r>
            <a:endParaRPr lang="en-US" sz="3200" u="sng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066800"/>
            <a:ext cx="8305800" cy="5181600"/>
          </a:xfrm>
        </p:spPr>
        <p:txBody>
          <a:bodyPr/>
          <a:lstStyle/>
          <a:p>
            <a:r>
              <a:rPr lang="en-US" sz="1400" dirty="0" smtClean="0">
                <a:hlinkClick r:id="rId2"/>
              </a:rPr>
              <a:t>https://finmin.nic.in/sites/default/files/govt_debt_2012.pdf</a:t>
            </a:r>
            <a:endParaRPr lang="en-US" sz="1400" dirty="0" smtClean="0"/>
          </a:p>
          <a:p>
            <a:r>
              <a:rPr lang="en-US" sz="1400" dirty="0" smtClean="0"/>
              <a:t>2020. The Indian Economy Compendium. </a:t>
            </a:r>
            <a:r>
              <a:rPr lang="en-US" sz="1400" dirty="0" err="1" smtClean="0"/>
              <a:t>Disha</a:t>
            </a:r>
            <a:r>
              <a:rPr lang="en-US" sz="1400" dirty="0" smtClean="0"/>
              <a:t> Publications</a:t>
            </a:r>
          </a:p>
          <a:p>
            <a:r>
              <a:rPr lang="en-US" sz="1400" dirty="0" smtClean="0">
                <a:hlinkClick r:id="rId3"/>
              </a:rPr>
              <a:t>https://m.rbi.org.in/Scripts</a:t>
            </a:r>
            <a:r>
              <a:rPr lang="en-US" sz="1400" dirty="0" smtClean="0"/>
              <a:t> /</a:t>
            </a:r>
            <a:r>
              <a:rPr lang="en-US" sz="1400" dirty="0" err="1" smtClean="0"/>
              <a:t>FAQView.aspx?Id</a:t>
            </a:r>
            <a:r>
              <a:rPr lang="en-US" sz="1400" dirty="0" smtClean="0"/>
              <a:t>=79.</a:t>
            </a:r>
          </a:p>
          <a:p>
            <a:r>
              <a:rPr lang="en-US" sz="1400" dirty="0" smtClean="0"/>
              <a:t>Hull, J. (2012). Options, futures &amp; other derivatives (9th ed.)</a:t>
            </a:r>
          </a:p>
          <a:p>
            <a:r>
              <a:rPr lang="en-US" sz="1400" dirty="0" smtClean="0">
                <a:hlinkClick r:id="rId4"/>
              </a:rPr>
              <a:t>https://blogs.imf.org/2016/08/26/an-argument-for-paying-down-public-debt/</a:t>
            </a:r>
          </a:p>
          <a:p>
            <a:r>
              <a:rPr lang="en-US" sz="1400" dirty="0" smtClean="0">
                <a:hlinkClick r:id="rId5"/>
              </a:rPr>
              <a:t>https://www.oecd.org/economy/monetary/Debt-and-macroeconomic-stability.pdf</a:t>
            </a:r>
            <a:endParaRPr lang="en-US" sz="1400" dirty="0" smtClean="0"/>
          </a:p>
          <a:p>
            <a:r>
              <a:rPr lang="en-US" sz="1400" dirty="0" smtClean="0"/>
              <a:t>Froyen, Richard T, ”Macroeconomics: Theories &amp; Policies”</a:t>
            </a:r>
          </a:p>
          <a:p>
            <a:r>
              <a:rPr lang="en-US" sz="1400" dirty="0" smtClean="0">
                <a:hlinkClick r:id="rId6"/>
              </a:rPr>
              <a:t>https://www.economicsdiscussion.net/debt-2/public-debt-meaning-classification-and-method-of-redemption/17472</a:t>
            </a:r>
            <a:endParaRPr lang="en-US" sz="1400" dirty="0" smtClean="0">
              <a:hlinkClick r:id="rId4"/>
            </a:endParaRPr>
          </a:p>
          <a:p>
            <a:r>
              <a:rPr lang="en-US" sz="1400" dirty="0" smtClean="0">
                <a:hlinkClick r:id="rId7"/>
              </a:rPr>
              <a:t>https://www.economicsdiscussion.net/debt-2/burden-of-public-debt-and-its-measurement/17464</a:t>
            </a:r>
            <a:endParaRPr lang="en-US" sz="1400" dirty="0" smtClean="0">
              <a:hlinkClick r:id="rId6"/>
            </a:endParaRPr>
          </a:p>
          <a:p>
            <a:r>
              <a:rPr lang="en-US" sz="1400" dirty="0" err="1" smtClean="0"/>
              <a:t>Tresch</a:t>
            </a:r>
            <a:r>
              <a:rPr lang="en-US" sz="1400" dirty="0" smtClean="0"/>
              <a:t> R.W., Public Finance: A Normative Theory</a:t>
            </a:r>
          </a:p>
          <a:p>
            <a:r>
              <a:rPr lang="en-US" sz="1400" dirty="0" smtClean="0">
                <a:hlinkClick r:id="rId8"/>
              </a:rPr>
              <a:t>https://www.imf.org/external/np/mae/pdebt/2000/eng/index.htm</a:t>
            </a:r>
            <a:endParaRPr lang="en-US" sz="1400" dirty="0" smtClean="0"/>
          </a:p>
          <a:p>
            <a:r>
              <a:rPr lang="en-US" sz="1400" dirty="0" smtClean="0">
                <a:hlinkClick r:id="rId9"/>
              </a:rPr>
              <a:t>https://www.un.org/esa/ffd/wp-content/uploads/2008/04/20080408_Balino-Sundararajan-paper.pdf</a:t>
            </a:r>
            <a:endParaRPr lang="en-US" sz="1400" dirty="0" smtClean="0"/>
          </a:p>
          <a:p>
            <a:r>
              <a:rPr lang="en-US" sz="1400" dirty="0" err="1" smtClean="0"/>
              <a:t>Shaikh</a:t>
            </a:r>
            <a:r>
              <a:rPr lang="en-US" sz="1400" dirty="0" smtClean="0"/>
              <a:t>, S. (2010). Business Environment, 2/E (2nd ed.).</a:t>
            </a:r>
          </a:p>
          <a:p>
            <a:r>
              <a:rPr lang="en-US" sz="1400" u="sng" dirty="0" smtClean="0">
                <a:hlinkClick r:id="rId10"/>
              </a:rPr>
              <a:t>https://www.rbi.org.in/scripts/FS_Overview.aspx?fn=2757</a:t>
            </a:r>
            <a:endParaRPr lang="en-US" sz="1400" u="sng" dirty="0" smtClean="0"/>
          </a:p>
          <a:p>
            <a:r>
              <a:rPr lang="en-US" sz="1400" u="sng" dirty="0" smtClean="0">
                <a:hlinkClick r:id="rId11"/>
              </a:rPr>
              <a:t>https://dea.gov.in/divisionbranch/aid-accounts-audit-division</a:t>
            </a:r>
            <a:endParaRPr lang="en-US" sz="1400" u="sng" dirty="0" smtClean="0"/>
          </a:p>
          <a:p>
            <a:r>
              <a:rPr lang="en-US" sz="1400" u="sng" dirty="0" smtClean="0">
                <a:hlinkClick r:id="rId12"/>
              </a:rPr>
              <a:t>https://dea.gov.in/divisionbranch/integrated-finance-division</a:t>
            </a:r>
            <a:endParaRPr lang="en-US" sz="1400" dirty="0" smtClean="0">
              <a:hlinkClick r:id="rId8"/>
            </a:endParaRPr>
          </a:p>
          <a:p>
            <a:endParaRPr lang="en-US" sz="1700" dirty="0" smtClean="0"/>
          </a:p>
          <a:p>
            <a:endParaRPr lang="en-US" sz="1700" dirty="0" smtClean="0">
              <a:hlinkClick r:id="rId5"/>
            </a:endParaRPr>
          </a:p>
          <a:p>
            <a:endParaRPr lang="en-US" sz="17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467600" cy="579438"/>
          </a:xfrm>
        </p:spPr>
        <p:txBody>
          <a:bodyPr>
            <a:noAutofit/>
          </a:bodyPr>
          <a:lstStyle/>
          <a:p>
            <a:pPr algn="ctr"/>
            <a:r>
              <a:rPr lang="en-US" sz="3200" u="sng" dirty="0" smtClean="0">
                <a:latin typeface="Cambria" pitchFamily="18" charset="0"/>
                <a:ea typeface="Cambria" pitchFamily="18" charset="0"/>
              </a:rPr>
              <a:t>Public debt</a:t>
            </a:r>
            <a:endParaRPr lang="en-US" sz="3200" u="sng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382000" cy="43434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Palatino Linotype" pitchFamily="18" charset="0"/>
              </a:rPr>
              <a:t>Public Debt is the debt and liabilities contracted in the Consolidated Fund of India. It is a stock variable.</a:t>
            </a:r>
          </a:p>
          <a:p>
            <a:pPr algn="just">
              <a:lnSpc>
                <a:spcPct val="150000"/>
              </a:lnSpc>
              <a:buNone/>
            </a:pPr>
            <a:endParaRPr lang="en-US" sz="2000" dirty="0" smtClean="0">
              <a:latin typeface="Palatino Linotyp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Palatino Linotype" pitchFamily="18" charset="0"/>
              </a:rPr>
              <a:t>Whenever a debt obligation is made, the Government needs to acknowledge it through the following primary ways:</a:t>
            </a:r>
          </a:p>
          <a:p>
            <a:pPr lvl="1" algn="just">
              <a:lnSpc>
                <a:spcPct val="150000"/>
              </a:lnSpc>
            </a:pPr>
            <a:r>
              <a:rPr lang="en-US" sz="1800" dirty="0" smtClean="0">
                <a:latin typeface="Palatino Linotype" pitchFamily="18" charset="0"/>
              </a:rPr>
              <a:t>Bonds</a:t>
            </a:r>
          </a:p>
          <a:p>
            <a:pPr lvl="1" algn="just">
              <a:lnSpc>
                <a:spcPct val="150000"/>
              </a:lnSpc>
            </a:pPr>
            <a:r>
              <a:rPr lang="en-US" sz="1800" dirty="0" smtClean="0">
                <a:latin typeface="Palatino Linotype" pitchFamily="18" charset="0"/>
              </a:rPr>
              <a:t>Government Securities</a:t>
            </a:r>
          </a:p>
          <a:p>
            <a:pPr lvl="2" algn="just">
              <a:lnSpc>
                <a:spcPct val="150000"/>
              </a:lnSpc>
            </a:pPr>
            <a:r>
              <a:rPr lang="en-US" sz="1600" dirty="0" smtClean="0">
                <a:latin typeface="Palatino Linotype" pitchFamily="18" charset="0"/>
              </a:rPr>
              <a:t>T-Bills</a:t>
            </a:r>
          </a:p>
          <a:p>
            <a:pPr lvl="2" algn="just">
              <a:lnSpc>
                <a:spcPct val="150000"/>
              </a:lnSpc>
            </a:pPr>
            <a:r>
              <a:rPr lang="en-US" sz="1600" dirty="0" smtClean="0">
                <a:latin typeface="Palatino Linotype" pitchFamily="18" charset="0"/>
              </a:rPr>
              <a:t>Dated Government Security</a:t>
            </a:r>
          </a:p>
          <a:p>
            <a:pPr lvl="2" algn="just">
              <a:lnSpc>
                <a:spcPct val="150000"/>
              </a:lnSpc>
            </a:pPr>
            <a:r>
              <a:rPr lang="en-US" sz="1600" dirty="0" smtClean="0">
                <a:latin typeface="Palatino Linotype" pitchFamily="18" charset="0"/>
              </a:rPr>
              <a:t>Cash Management Bills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467600" cy="655638"/>
          </a:xfrm>
        </p:spPr>
        <p:txBody>
          <a:bodyPr>
            <a:noAutofit/>
          </a:bodyPr>
          <a:lstStyle/>
          <a:p>
            <a:pPr algn="ctr"/>
            <a:r>
              <a:rPr lang="en-US" sz="3200" u="sng" dirty="0" smtClean="0">
                <a:latin typeface="Cambria" pitchFamily="18" charset="0"/>
                <a:ea typeface="Cambria" pitchFamily="18" charset="0"/>
              </a:rPr>
              <a:t>Role of Public Debt</a:t>
            </a:r>
            <a:endParaRPr lang="en-US" sz="3200" u="sng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752600"/>
            <a:ext cx="8229600" cy="35052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1900" dirty="0" smtClean="0">
                <a:latin typeface="Palatino Linotype" pitchFamily="18" charset="0"/>
              </a:rPr>
              <a:t>“Tax Smoothening” implies raising of taxes to pay down debt.</a:t>
            </a:r>
          </a:p>
          <a:p>
            <a:pPr algn="just">
              <a:lnSpc>
                <a:spcPct val="150000"/>
              </a:lnSpc>
            </a:pPr>
            <a:r>
              <a:rPr lang="en-US" sz="1900" dirty="0" smtClean="0">
                <a:latin typeface="Palatino Linotype" pitchFamily="18" charset="0"/>
              </a:rPr>
              <a:t>Debts can directly amplify or transmit shocks &amp; macroeconomic stability.</a:t>
            </a:r>
          </a:p>
          <a:p>
            <a:pPr algn="just">
              <a:lnSpc>
                <a:spcPct val="150000"/>
              </a:lnSpc>
            </a:pPr>
            <a:r>
              <a:rPr lang="en-US" sz="1900" dirty="0" smtClean="0">
                <a:latin typeface="Palatino Linotype" pitchFamily="18" charset="0"/>
              </a:rPr>
              <a:t>When any Government runs out of funds to finance a war-like situation, it resorts to borrowing to meet such expenses.</a:t>
            </a:r>
          </a:p>
          <a:p>
            <a:pPr algn="just">
              <a:lnSpc>
                <a:spcPct val="150000"/>
              </a:lnSpc>
            </a:pPr>
            <a:r>
              <a:rPr lang="en-US" sz="1900" dirty="0" smtClean="0">
                <a:latin typeface="Palatino Linotype" pitchFamily="18" charset="0"/>
              </a:rPr>
              <a:t>To finance highly ambitious projects, Government tend to borrow funds.</a:t>
            </a:r>
          </a:p>
          <a:p>
            <a:pPr algn="just">
              <a:lnSpc>
                <a:spcPct val="150000"/>
              </a:lnSpc>
            </a:pPr>
            <a:r>
              <a:rPr lang="en-US" sz="1900" dirty="0" smtClean="0">
                <a:latin typeface="Palatino Linotype" pitchFamily="18" charset="0"/>
              </a:rPr>
              <a:t>Filing saving and investment gap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467600" cy="579438"/>
          </a:xfrm>
        </p:spPr>
        <p:txBody>
          <a:bodyPr>
            <a:noAutofit/>
          </a:bodyPr>
          <a:lstStyle/>
          <a:p>
            <a:pPr algn="ctr"/>
            <a:r>
              <a:rPr lang="en-US" sz="3200" u="sng" dirty="0" smtClean="0">
                <a:latin typeface="Cambria" pitchFamily="18" charset="0"/>
                <a:ea typeface="Cambria" pitchFamily="18" charset="0"/>
              </a:rPr>
              <a:t>Types of Debts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458200" cy="4191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1900" dirty="0" smtClean="0">
                <a:latin typeface="Palatino Linotype" pitchFamily="18" charset="0"/>
              </a:rPr>
              <a:t>Productive (yields income to Government) &amp; Unproductive debt (doesn’t add to productive assets of a country)</a:t>
            </a:r>
          </a:p>
          <a:p>
            <a:pPr algn="just">
              <a:lnSpc>
                <a:spcPct val="150000"/>
              </a:lnSpc>
            </a:pPr>
            <a:r>
              <a:rPr lang="en-US" sz="1900" dirty="0" smtClean="0">
                <a:latin typeface="Palatino Linotype" pitchFamily="18" charset="0"/>
              </a:rPr>
              <a:t>Voluntary (no legal enforcement) &amp; Involuntary debt (legally enforced)</a:t>
            </a:r>
          </a:p>
          <a:p>
            <a:pPr algn="just">
              <a:lnSpc>
                <a:spcPct val="150000"/>
              </a:lnSpc>
            </a:pPr>
            <a:r>
              <a:rPr lang="en-US" sz="1900" dirty="0" smtClean="0">
                <a:latin typeface="Palatino Linotype" pitchFamily="18" charset="0"/>
              </a:rPr>
              <a:t>Internal (loan floated within country) &amp; External debt (loan floated from abroad)</a:t>
            </a:r>
          </a:p>
          <a:p>
            <a:pPr algn="just">
              <a:lnSpc>
                <a:spcPct val="150000"/>
              </a:lnSpc>
            </a:pPr>
            <a:r>
              <a:rPr lang="en-US" sz="1900" dirty="0" smtClean="0">
                <a:latin typeface="Palatino Linotype" pitchFamily="18" charset="0"/>
              </a:rPr>
              <a:t>Short (&lt;1 year), Medium (1 to 5 year) &amp; Long-term debt (20 to 30 year)</a:t>
            </a:r>
          </a:p>
          <a:p>
            <a:pPr algn="just">
              <a:lnSpc>
                <a:spcPct val="150000"/>
              </a:lnSpc>
            </a:pPr>
            <a:r>
              <a:rPr lang="en-US" sz="1900" dirty="0" smtClean="0">
                <a:latin typeface="Palatino Linotype" pitchFamily="18" charset="0"/>
              </a:rPr>
              <a:t>Redeemable (raised with intention to pay back) &amp; Irredeemable debt (pay back only interest)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467600" cy="579438"/>
          </a:xfrm>
        </p:spPr>
        <p:txBody>
          <a:bodyPr>
            <a:noAutofit/>
          </a:bodyPr>
          <a:lstStyle/>
          <a:p>
            <a:pPr algn="ctr"/>
            <a:r>
              <a:rPr lang="en-US" sz="3200" u="sng" dirty="0" smtClean="0">
                <a:latin typeface="Cambria" pitchFamily="18" charset="0"/>
                <a:ea typeface="Cambria" pitchFamily="18" charset="0"/>
              </a:rPr>
              <a:t>Public Debt Burden</a:t>
            </a:r>
            <a:endParaRPr lang="en-US" sz="3200" u="sng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229600" cy="4648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1900" dirty="0" smtClean="0">
                <a:latin typeface="Palatino Linotype" pitchFamily="18" charset="0"/>
              </a:rPr>
              <a:t>Public debt constitutes the financial obligation or  liabilities of the government.</a:t>
            </a:r>
          </a:p>
          <a:p>
            <a:pPr lvl="0" algn="just">
              <a:lnSpc>
                <a:spcPct val="150000"/>
              </a:lnSpc>
            </a:pPr>
            <a:r>
              <a:rPr lang="en-US" sz="1900" dirty="0" smtClean="0">
                <a:latin typeface="Palatino Linotype" pitchFamily="18" charset="0"/>
              </a:rPr>
              <a:t>Debt Burden = Outstanding Debt/ GNP</a:t>
            </a:r>
          </a:p>
          <a:p>
            <a:pPr lvl="0" algn="just">
              <a:lnSpc>
                <a:spcPct val="150000"/>
              </a:lnSpc>
            </a:pPr>
            <a:r>
              <a:rPr lang="en-US" sz="1900" dirty="0" smtClean="0">
                <a:latin typeface="Palatino Linotype" pitchFamily="18" charset="0"/>
              </a:rPr>
              <a:t>Another formulation;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sz="1700" dirty="0" smtClean="0">
                <a:latin typeface="Palatino Linotype" pitchFamily="18" charset="0"/>
              </a:rPr>
              <a:t>Debt Burden = (Annual Interest Payments)/ (Aggregate tax revenue)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sz="1700" dirty="0" smtClean="0">
                <a:latin typeface="Palatino Linotype" pitchFamily="18" charset="0"/>
              </a:rPr>
              <a:t>Debt Burden = (Annual interest payments of borrowing)/ (National Income)</a:t>
            </a:r>
          </a:p>
          <a:p>
            <a:pPr algn="just">
              <a:lnSpc>
                <a:spcPct val="150000"/>
              </a:lnSpc>
            </a:pPr>
            <a:r>
              <a:rPr lang="en-US" sz="1900" dirty="0" smtClean="0">
                <a:latin typeface="Palatino Linotype" pitchFamily="18" charset="0"/>
              </a:rPr>
              <a:t>Types of Public Debt Burden: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sz="1700" dirty="0" smtClean="0">
                <a:latin typeface="Palatino Linotype" pitchFamily="18" charset="0"/>
              </a:rPr>
              <a:t>Internal Debt Burden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sz="1700" dirty="0" smtClean="0">
                <a:latin typeface="Palatino Linotype" pitchFamily="18" charset="0"/>
              </a:rPr>
              <a:t>External Debt Burden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458200" cy="609600"/>
          </a:xfrm>
        </p:spPr>
        <p:txBody>
          <a:bodyPr>
            <a:noAutofit/>
          </a:bodyPr>
          <a:lstStyle/>
          <a:p>
            <a:pPr algn="ctr"/>
            <a:r>
              <a:rPr lang="en-US" sz="3200" u="sng" dirty="0" smtClean="0">
                <a:latin typeface="Cambria" pitchFamily="18" charset="0"/>
                <a:ea typeface="Cambria" pitchFamily="18" charset="0"/>
              </a:rPr>
              <a:t>Internal &amp; External Public Debt Burden</a:t>
            </a:r>
            <a:endParaRPr lang="en-US" sz="3200" u="sng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382000" cy="4648200"/>
          </a:xfr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</a:pPr>
            <a:r>
              <a:rPr lang="en-US" sz="1900" dirty="0" smtClean="0">
                <a:latin typeface="Palatino Linotype" pitchFamily="18" charset="0"/>
              </a:rPr>
              <a:t>Internal Public Debt Burden: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sz="1700" dirty="0" smtClean="0">
                <a:latin typeface="Palatino Linotype" pitchFamily="18" charset="0"/>
              </a:rPr>
              <a:t>Increases inequality: transfers purchasing power from poor to rich.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sz="1700" dirty="0" smtClean="0">
                <a:latin typeface="Palatino Linotype" pitchFamily="18" charset="0"/>
              </a:rPr>
              <a:t>Adversely affects the ability and desire to work, save and invest.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sz="1700" dirty="0" smtClean="0">
                <a:latin typeface="Palatino Linotype" pitchFamily="18" charset="0"/>
              </a:rPr>
              <a:t>Reduces private investment 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  <a:buNone/>
            </a:pPr>
            <a:endParaRPr lang="en-US" sz="1700" dirty="0" smtClean="0">
              <a:latin typeface="Palatino Linotype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sz="1900" dirty="0" smtClean="0">
                <a:latin typeface="Palatino Linotype" pitchFamily="18" charset="0"/>
              </a:rPr>
              <a:t>External Public Debt Burden: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sz="1700" dirty="0" smtClean="0">
                <a:latin typeface="Palatino Linotype" pitchFamily="18" charset="0"/>
              </a:rPr>
              <a:t>Direct money burden: measured by debt-service ratio.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sz="1700" dirty="0" smtClean="0">
                <a:latin typeface="Palatino Linotype" pitchFamily="18" charset="0"/>
              </a:rPr>
              <a:t>Direct real burden: Domestic consumption ↓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sz="1700" dirty="0" smtClean="0">
                <a:latin typeface="Palatino Linotype" pitchFamily="18" charset="0"/>
              </a:rPr>
              <a:t>Foreign currency burden ↑; Private investment ↓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sz="1700" dirty="0" smtClean="0">
                <a:latin typeface="Palatino Linotype" pitchFamily="18" charset="0"/>
              </a:rPr>
              <a:t>Indirect money &amp; real burden also associated.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579438"/>
          </a:xfrm>
        </p:spPr>
        <p:txBody>
          <a:bodyPr>
            <a:noAutofit/>
          </a:bodyPr>
          <a:lstStyle/>
          <a:p>
            <a:pPr algn="ctr"/>
            <a:r>
              <a:rPr lang="en-US" sz="3200" u="sng" dirty="0" smtClean="0">
                <a:latin typeface="Cambria" pitchFamily="18" charset="0"/>
                <a:ea typeface="Cambria" pitchFamily="18" charset="0"/>
              </a:rPr>
              <a:t>Management of Public Debt</a:t>
            </a:r>
            <a:endParaRPr lang="en-US" sz="3200" u="sng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077200" cy="3276600"/>
          </a:xfrm>
        </p:spPr>
        <p:txBody>
          <a:bodyPr>
            <a:noAutofit/>
          </a:bodyPr>
          <a:lstStyle/>
          <a:p>
            <a:pPr lvl="0" algn="just">
              <a:lnSpc>
                <a:spcPct val="130000"/>
              </a:lnSpc>
            </a:pPr>
            <a:r>
              <a:rPr lang="en-US" sz="1900" dirty="0" smtClean="0">
                <a:latin typeface="Palatino Linotype" pitchFamily="18" charset="0"/>
              </a:rPr>
              <a:t>Public Debt Management is the process of establishing and executing a Strategy for managing the government’s debt in order  to:</a:t>
            </a:r>
          </a:p>
          <a:p>
            <a:pPr lvl="0" algn="just">
              <a:lnSpc>
                <a:spcPct val="130000"/>
              </a:lnSpc>
              <a:buNone/>
            </a:pPr>
            <a:endParaRPr lang="en-US" sz="1900" dirty="0" smtClean="0">
              <a:latin typeface="Palatino Linotype" pitchFamily="18" charset="0"/>
            </a:endParaRP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sz="1700" dirty="0" smtClean="0">
                <a:latin typeface="Palatino Linotype" pitchFamily="18" charset="0"/>
              </a:rPr>
              <a:t>Raise the required amount of funding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sz="1700" dirty="0" smtClean="0">
                <a:latin typeface="Palatino Linotype" pitchFamily="18" charset="0"/>
              </a:rPr>
              <a:t>Achieve its risk and cost objectives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sz="1700" dirty="0" smtClean="0">
                <a:latin typeface="Palatino Linotype" pitchFamily="18" charset="0"/>
              </a:rPr>
              <a:t>To meet any other debt management goals of the government such as developing and maintaining an efficient market for government securities.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579438"/>
          </a:xfrm>
        </p:spPr>
        <p:txBody>
          <a:bodyPr>
            <a:noAutofit/>
          </a:bodyPr>
          <a:lstStyle/>
          <a:p>
            <a:pPr algn="ctr"/>
            <a:r>
              <a:rPr lang="en-US" sz="3200" u="sng" dirty="0" smtClean="0">
                <a:latin typeface="Cambria" pitchFamily="18" charset="0"/>
                <a:ea typeface="Cambria" pitchFamily="18" charset="0"/>
              </a:rPr>
              <a:t>Redemption of Public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229600" cy="487375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30000"/>
              </a:lnSpc>
            </a:pPr>
            <a:r>
              <a:rPr lang="en-US" sz="2100" dirty="0" smtClean="0">
                <a:latin typeface="Palatino Linotype" pitchFamily="18" charset="0"/>
              </a:rPr>
              <a:t>Refers to escaping from the burden of public debt.</a:t>
            </a:r>
          </a:p>
          <a:p>
            <a:pPr algn="just">
              <a:lnSpc>
                <a:spcPct val="130000"/>
              </a:lnSpc>
              <a:buNone/>
            </a:pPr>
            <a:endParaRPr lang="en-US" sz="1900" dirty="0" smtClean="0">
              <a:latin typeface="Palatino Linotype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sz="2100" dirty="0" smtClean="0">
                <a:latin typeface="Palatino Linotype" pitchFamily="18" charset="0"/>
              </a:rPr>
              <a:t>Methods: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dirty="0" smtClean="0">
                <a:latin typeface="Palatino Linotype" pitchFamily="18" charset="0"/>
              </a:rPr>
              <a:t>Repudiation: Writing off the loans i.e. not repaying 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dirty="0" smtClean="0">
                <a:latin typeface="Palatino Linotype" pitchFamily="18" charset="0"/>
              </a:rPr>
              <a:t>Refunding: Issue of new bonds and securities by the  govt. to repay the matured loans.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dirty="0" smtClean="0">
                <a:latin typeface="Palatino Linotype" pitchFamily="18" charset="0"/>
              </a:rPr>
              <a:t>Conversion: Debt with higher interest is converted to a debt of lower interest rate.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dirty="0" smtClean="0">
                <a:latin typeface="Palatino Linotype" pitchFamily="18" charset="0"/>
              </a:rPr>
              <a:t>Capital Levy: Heavy tax on capital assets, property and wealth. 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dirty="0" smtClean="0">
                <a:latin typeface="Palatino Linotype" pitchFamily="18" charset="0"/>
              </a:rPr>
              <a:t>Sinking Fund: Accumulating a part of public revenue every year for the repayment of debt.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dirty="0" smtClean="0">
                <a:latin typeface="Palatino Linotype" pitchFamily="18" charset="0"/>
              </a:rPr>
              <a:t>Surplus Budget: (Public revenue - public expenditure) &gt; 0</a:t>
            </a:r>
          </a:p>
          <a:p>
            <a:endParaRPr lang="en-US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839200" cy="914400"/>
          </a:xfrm>
        </p:spPr>
        <p:txBody>
          <a:bodyPr>
            <a:noAutofit/>
          </a:bodyPr>
          <a:lstStyle/>
          <a:p>
            <a:pPr algn="ctr"/>
            <a:r>
              <a:rPr lang="en-US" sz="3200" u="sng" dirty="0" smtClean="0">
                <a:latin typeface="Cambria" pitchFamily="18" charset="0"/>
                <a:ea typeface="Cambria" pitchFamily="18" charset="0"/>
              </a:rPr>
              <a:t>Importance &amp; Framework for </a:t>
            </a:r>
            <a:br>
              <a:rPr lang="en-US" sz="3200" u="sng" dirty="0" smtClean="0">
                <a:latin typeface="Cambria" pitchFamily="18" charset="0"/>
                <a:ea typeface="Cambria" pitchFamily="18" charset="0"/>
              </a:rPr>
            </a:br>
            <a:r>
              <a:rPr lang="en-US" sz="3200" u="sng" dirty="0" smtClean="0">
                <a:latin typeface="Cambria" pitchFamily="18" charset="0"/>
                <a:ea typeface="Cambria" pitchFamily="18" charset="0"/>
              </a:rPr>
              <a:t>Public Debt Management</a:t>
            </a:r>
            <a:endParaRPr lang="en-US" sz="3200" u="sng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305800" cy="5562600"/>
          </a:xfr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</a:pPr>
            <a:r>
              <a:rPr lang="en-US" sz="1900" dirty="0" smtClean="0">
                <a:latin typeface="Palatino Linotype" pitchFamily="18" charset="0"/>
              </a:rPr>
              <a:t>Importance: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sz="1700" dirty="0" smtClean="0">
                <a:latin typeface="Palatino Linotype" pitchFamily="18" charset="0"/>
              </a:rPr>
              <a:t>Helps to reduce the cost of borrowing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sz="1700" dirty="0" smtClean="0">
                <a:latin typeface="Palatino Linotype" pitchFamily="18" charset="0"/>
              </a:rPr>
              <a:t>Helps to develop the domestic financial market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sz="1700" dirty="0" smtClean="0">
                <a:latin typeface="Palatino Linotype" pitchFamily="18" charset="0"/>
              </a:rPr>
              <a:t>Facilitates economic dev. &amp; makes countries less vulnerable to financial risks.</a:t>
            </a:r>
          </a:p>
          <a:p>
            <a:pPr algn="just">
              <a:lnSpc>
                <a:spcPct val="130000"/>
              </a:lnSpc>
            </a:pPr>
            <a:endParaRPr lang="en-US" sz="1900" dirty="0" smtClean="0">
              <a:latin typeface="Palatino Linotype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sz="1900" dirty="0" smtClean="0">
                <a:latin typeface="Palatino Linotype" pitchFamily="18" charset="0"/>
              </a:rPr>
              <a:t>Framework: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sz="1700" dirty="0" smtClean="0">
                <a:latin typeface="Palatino Linotype" pitchFamily="18" charset="0"/>
              </a:rPr>
              <a:t>Debt Management objectives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sz="1700" dirty="0" smtClean="0">
                <a:latin typeface="Palatino Linotype" pitchFamily="18" charset="0"/>
              </a:rPr>
              <a:t>Transparency and Accountability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sz="1700" dirty="0" smtClean="0">
                <a:latin typeface="Palatino Linotype" pitchFamily="18" charset="0"/>
              </a:rPr>
              <a:t>Institutional Framework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sz="1700" dirty="0" smtClean="0">
                <a:latin typeface="Palatino Linotype" pitchFamily="18" charset="0"/>
              </a:rPr>
              <a:t>Debt security and Risk Management</a:t>
            </a:r>
          </a:p>
          <a:p>
            <a:pPr marL="548640" lvl="2" algn="just">
              <a:lnSpc>
                <a:spcPct val="150000"/>
              </a:lnSpc>
              <a:spcBef>
                <a:spcPts val="600"/>
              </a:spcBef>
              <a:buSzPct val="70000"/>
            </a:pPr>
            <a:r>
              <a:rPr lang="en-US" sz="1700" dirty="0" smtClean="0">
                <a:latin typeface="Palatino Linotype" pitchFamily="18" charset="0"/>
              </a:rPr>
              <a:t>Efficient Market for Government Securities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155</TotalTime>
  <Words>694</Words>
  <Application>Microsoft Office PowerPoint</Application>
  <PresentationFormat>On-screen Show (4:3)</PresentationFormat>
  <Paragraphs>106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  Module</vt:lpstr>
      <vt:lpstr>Public debt</vt:lpstr>
      <vt:lpstr>Role of Public Debt</vt:lpstr>
      <vt:lpstr>Types of Debts</vt:lpstr>
      <vt:lpstr>Public Debt Burden</vt:lpstr>
      <vt:lpstr>Internal &amp; External Public Debt Burden</vt:lpstr>
      <vt:lpstr>Management of Public Debt</vt:lpstr>
      <vt:lpstr>Redemption of Public Debt</vt:lpstr>
      <vt:lpstr>Importance &amp; Framework for  Public Debt Management</vt:lpstr>
      <vt:lpstr>Public Debt Management policy of Government of India (GOI) &amp; Institutions involved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</dc:title>
  <dc:creator>user</dc:creator>
  <cp:lastModifiedBy>manish</cp:lastModifiedBy>
  <cp:revision>28</cp:revision>
  <dcterms:created xsi:type="dcterms:W3CDTF">2006-08-16T00:00:00Z</dcterms:created>
  <dcterms:modified xsi:type="dcterms:W3CDTF">2020-11-19T04:38:25Z</dcterms:modified>
</cp:coreProperties>
</file>